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62" r:id="rId3"/>
    <p:sldId id="304" r:id="rId4"/>
    <p:sldId id="294" r:id="rId5"/>
    <p:sldId id="299" r:id="rId6"/>
    <p:sldId id="298" r:id="rId7"/>
    <p:sldId id="278" r:id="rId8"/>
    <p:sldId id="279" r:id="rId9"/>
    <p:sldId id="286" r:id="rId10"/>
    <p:sldId id="303" r:id="rId11"/>
    <p:sldId id="305" r:id="rId12"/>
    <p:sldId id="282" r:id="rId13"/>
    <p:sldId id="284" r:id="rId14"/>
    <p:sldId id="291" r:id="rId15"/>
    <p:sldId id="274" r:id="rId16"/>
    <p:sldId id="300" r:id="rId17"/>
    <p:sldId id="301" r:id="rId18"/>
    <p:sldId id="295" r:id="rId19"/>
    <p:sldId id="293" r:id="rId20"/>
    <p:sldId id="292" r:id="rId21"/>
    <p:sldId id="297" r:id="rId22"/>
    <p:sldId id="296" r:id="rId23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6" autoAdjust="0"/>
  </p:normalViewPr>
  <p:slideViewPr>
    <p:cSldViewPr snapToGrid="0">
      <p:cViewPr varScale="1">
        <p:scale>
          <a:sx n="82" d="100"/>
          <a:sy n="82" d="100"/>
        </p:scale>
        <p:origin x="462" y="18"/>
      </p:cViewPr>
      <p:guideLst>
        <p:guide pos="3840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/>
            </a:pPr>
            <a:r>
              <a:rPr lang="en-US" dirty="0"/>
              <a:t>To</a:t>
            </a:r>
            <a:r>
              <a:rPr lang="en-US" baseline="0" dirty="0"/>
              <a:t> reduce</a:t>
            </a:r>
            <a:r>
              <a:rPr lang="en-US" dirty="0"/>
              <a:t> poor health </a:t>
            </a:r>
            <a:r>
              <a:rPr lang="en-US" dirty="0" err="1"/>
              <a:t>behaviour</a:t>
            </a:r>
            <a:r>
              <a:rPr lang="en-US" baseline="0" dirty="0"/>
              <a:t> (e.g. </a:t>
            </a:r>
            <a:r>
              <a:rPr lang="en-US" dirty="0"/>
              <a:t>smoking, drinking,</a:t>
            </a:r>
            <a:r>
              <a:rPr lang="en-US" baseline="0" dirty="0"/>
              <a:t> inactivity)</a:t>
            </a:r>
            <a:r>
              <a:rPr lang="en-US" dirty="0"/>
              <a:t> show impacts on health and increase cost by</a:t>
            </a:r>
            <a:r>
              <a:rPr lang="en-US" baseline="0" dirty="0"/>
              <a:t> taxation.</a:t>
            </a:r>
            <a:endParaRPr lang="en-US" dirty="0"/>
          </a:p>
        </c:rich>
      </c:tx>
      <c:layout>
        <c:manualLayout>
          <c:xMode val="edge"/>
          <c:yMode val="edge"/>
          <c:x val="0.10840108267716538"/>
          <c:y val="1.6355141992252041E-2"/>
        </c:manualLayout>
      </c:layout>
      <c:overlay val="0"/>
      <c:spPr>
        <a:ln>
          <a:solidFill>
            <a:schemeClr val="bg1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8.0105971128608927E-2"/>
          <c:y val="6.8650644122155158E-2"/>
          <c:w val="0.65997719816272971"/>
          <c:h val="0.8171851030708510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Perceived Price of Behaviour</c:v>
                </c:pt>
              </c:strCache>
            </c:strRef>
          </c:tx>
          <c:spPr>
            <a:ln w="57150"/>
          </c:spPr>
          <c:marker>
            <c:symbol val="none"/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10</c:v>
                </c:pt>
                <c:pt idx="2">
                  <c:v>50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2.4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28F-4F70-BA83-02F5D6B86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44992"/>
        <c:axId val="5846528"/>
      </c:scatterChart>
      <c:valAx>
        <c:axId val="584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846528"/>
        <c:crosses val="autoZero"/>
        <c:crossBetween val="midCat"/>
      </c:valAx>
      <c:valAx>
        <c:axId val="58465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844992"/>
        <c:crosses val="autoZero"/>
        <c:crossBetween val="midCat"/>
      </c:valAx>
    </c:plotArea>
    <c:plotVisOnly val="1"/>
    <c:dispBlanksAs val="gap"/>
    <c:showDLblsOverMax val="0"/>
  </c:chart>
  <c:spPr>
    <a:ln w="57150"/>
  </c:spPr>
  <c:txPr>
    <a:bodyPr/>
    <a:lstStyle/>
    <a:p>
      <a:pPr>
        <a:defRPr sz="1800" b="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0.13109</cdr:x>
      <cdr:y>0.32377</cdr:y>
    </cdr:from>
    <cdr:to>
      <cdr:x>0.52394</cdr:x>
      <cdr:y>0.41909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9095" y="1257077"/>
          <a:ext cx="2394813" cy="370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160" dirty="0"/>
            <a:t>Demand Curve</a:t>
          </a:r>
        </a:p>
      </cdr:txBody>
    </cdr:sp>
  </cdr:relSizeAnchor>
  <cdr:relSizeAnchor xmlns:cdr="http://schemas.openxmlformats.org/drawingml/2006/chartDrawing">
    <cdr:from>
      <cdr:x>0.56559</cdr:x>
      <cdr:y>0.46242</cdr:y>
    </cdr:from>
    <cdr:to>
      <cdr:x>0.95845</cdr:x>
      <cdr:y>0.55775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447853" y="1795381"/>
          <a:ext cx="2394875" cy="370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160" dirty="0"/>
            <a:t>Supply Curves  </a:t>
          </a:r>
        </a:p>
      </cdr:txBody>
    </cdr:sp>
  </cdr:relSizeAnchor>
  <cdr:relSizeAnchor xmlns:cdr="http://schemas.openxmlformats.org/drawingml/2006/chartDrawing">
    <cdr:from>
      <cdr:x>0.68393</cdr:x>
      <cdr:y>0.79322</cdr:y>
    </cdr:from>
    <cdr:to>
      <cdr:x>0.98571</cdr:x>
      <cdr:y>0.88855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169229" y="3079750"/>
          <a:ext cx="1839686" cy="370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160" dirty="0"/>
            <a:t>Q</a:t>
          </a:r>
        </a:p>
      </cdr:txBody>
    </cdr:sp>
  </cdr:relSizeAnchor>
  <cdr:relSizeAnchor xmlns:cdr="http://schemas.openxmlformats.org/drawingml/2006/chartDrawing">
    <cdr:from>
      <cdr:x>0</cdr:x>
      <cdr:y>0.07196</cdr:y>
    </cdr:from>
    <cdr:to>
      <cdr:x>0.10893</cdr:x>
      <cdr:y>0.16729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-522514" y="279400"/>
          <a:ext cx="664030" cy="370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160" dirty="0"/>
            <a:t> P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1/8/2017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1/8/2017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600200"/>
            <a:ext cx="78867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854659"/>
            <a:ext cx="78867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610" y="4591761"/>
            <a:ext cx="2344340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610" y="1714500"/>
            <a:ext cx="2344340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6076188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457325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457200"/>
            <a:ext cx="5286375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9144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5115656"/>
            <a:ext cx="83439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6043123"/>
            <a:ext cx="83439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3063240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6126480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2514600"/>
            <a:ext cx="78867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257800"/>
            <a:ext cx="78867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14500"/>
            <a:ext cx="337185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14500"/>
            <a:ext cx="337185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5286" y="1733162"/>
            <a:ext cx="3374136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5286" y="2481944"/>
            <a:ext cx="3374136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33162"/>
            <a:ext cx="3374136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81944"/>
            <a:ext cx="3374136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859" y="1714498"/>
            <a:ext cx="2630091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64" y="457200"/>
            <a:ext cx="5431583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3859" y="4590288"/>
            <a:ext cx="2635923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714500"/>
            <a:ext cx="6858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40931" y="6601556"/>
            <a:ext cx="1150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601556"/>
            <a:ext cx="48685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0874" y="6601556"/>
            <a:ext cx="5801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orum.org/agenda/2017/01/four-principles-for-leadership-in-an-uncertain-world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ilding-leadership-for-health.org.uk/evaluating-behaviour-change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jsu.edu/faculty/watkins/prospect.htm" TargetMode="External"/><Relationship Id="rId2" Type="http://schemas.openxmlformats.org/officeDocument/2006/relationships/hyperlink" Target="http://www.nobelprize.org/nobel_prizes/economics/laureates/2002/kahnemann-lecture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thensmc.com/resources/vfm" TargetMode="External"/><Relationship Id="rId5" Type="http://schemas.openxmlformats.org/officeDocument/2006/relationships/hyperlink" Target="http://thensmc.com/sites/default/files/benchmark-criteria-090910.pdf" TargetMode="External"/><Relationship Id="rId4" Type="http://schemas.openxmlformats.org/officeDocument/2006/relationships/hyperlink" Target="http://www.neweconomics.org/publications/behavioural-economic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jsu.edu/faculty/watkins/prospect.htm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programmes/p03njc35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Behavioural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(Health) </a:t>
            </a:r>
            <a:r>
              <a:rPr lang="en-US" sz="3600" dirty="0"/>
              <a:t>Economics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Introduction by Graham Lister</a:t>
            </a:r>
          </a:p>
        </p:txBody>
      </p:sp>
      <p:pic>
        <p:nvPicPr>
          <p:cNvPr id="8" name="Picture Placeholder 7" descr="Closeup of Granny Smith apple and tape measure" title="Sample Fitness Picture"/>
          <p:cNvPicPr>
            <a:picLocks noGrp="1" noChangeAspect="1"/>
          </p:cNvPicPr>
          <p:nvPr>
            <p:ph type="pic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10" name="Picture Placeholder 8" descr="Man and woman running on indoor track" title="Sample Fitness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017520" cy="4745736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" r="415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399610" y="4591760"/>
            <a:ext cx="2535858" cy="1762148"/>
          </a:xfrm>
        </p:spPr>
        <p:txBody>
          <a:bodyPr>
            <a:normAutofit/>
          </a:bodyPr>
          <a:lstStyle/>
          <a:p>
            <a:r>
              <a:rPr lang="en-GB" sz="1800" dirty="0"/>
              <a:t>W Lee Howell Head of Global Programming, World Economic Forum Geneva draws on Behavioural Economics and Leadership Theory 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091" y="756505"/>
            <a:ext cx="2727377" cy="345208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7569" y="328247"/>
            <a:ext cx="5802923" cy="12778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/>
                </a:solidFill>
              </a:rPr>
              <a:t>an Economist View of Leadership in an uncertain world of Brexit, Trump and Terrorism*</a:t>
            </a:r>
          </a:p>
        </p:txBody>
      </p:sp>
      <p:sp>
        <p:nvSpPr>
          <p:cNvPr id="7" name="Rectangle 6"/>
          <p:cNvSpPr/>
          <p:nvPr/>
        </p:nvSpPr>
        <p:spPr>
          <a:xfrm>
            <a:off x="187569" y="1606063"/>
            <a:ext cx="5697415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rgbClr val="87A91B"/>
              </a:buClr>
              <a:buSzPct val="100000"/>
            </a:pPr>
            <a:r>
              <a:rPr lang="en-US" sz="2000" b="1" dirty="0">
                <a:solidFill>
                  <a:srgbClr val="595959"/>
                </a:solidFill>
              </a:rPr>
              <a:t>Moral leadership must </a:t>
            </a:r>
            <a:r>
              <a:rPr lang="en-US" sz="2000" b="1" dirty="0" err="1">
                <a:solidFill>
                  <a:srgbClr val="595959"/>
                </a:solidFill>
              </a:rPr>
              <a:t>recognise</a:t>
            </a:r>
            <a:r>
              <a:rPr lang="en-US" sz="2000" b="1" dirty="0">
                <a:solidFill>
                  <a:srgbClr val="595959"/>
                </a:solidFill>
              </a:rPr>
              <a:t> </a:t>
            </a:r>
            <a:r>
              <a:rPr lang="en-US" sz="2000" dirty="0">
                <a:solidFill>
                  <a:srgbClr val="595959"/>
                </a:solidFill>
              </a:rPr>
              <a:t>:</a:t>
            </a:r>
            <a:endParaRPr lang="en-GB" sz="2000" dirty="0">
              <a:solidFill>
                <a:srgbClr val="595959"/>
              </a:solidFill>
            </a:endParaRPr>
          </a:p>
          <a:p>
            <a:pPr marL="342900" lvl="0" indent="-342900">
              <a:spcBef>
                <a:spcPts val="600"/>
              </a:spcBef>
              <a:buClr>
                <a:srgbClr val="87A91B"/>
              </a:buClr>
              <a:buSzPct val="100000"/>
              <a:buFont typeface="Arial" pitchFamily="34" charset="0"/>
              <a:buChar char="•"/>
            </a:pPr>
            <a:r>
              <a:rPr lang="en-GB" sz="2000" dirty="0">
                <a:solidFill>
                  <a:srgbClr val="595959"/>
                </a:solidFill>
              </a:rPr>
              <a:t>The world is ever more uncertain and complex leadership must address both known risks and unknown uncertainties.</a:t>
            </a:r>
          </a:p>
          <a:p>
            <a:pPr marL="342900" lvl="0" indent="-342900">
              <a:spcBef>
                <a:spcPts val="600"/>
              </a:spcBef>
              <a:buClr>
                <a:srgbClr val="87A91B"/>
              </a:buClr>
              <a:buSzPct val="100000"/>
              <a:buFont typeface="Arial" pitchFamily="34" charset="0"/>
              <a:buChar char="•"/>
            </a:pPr>
            <a:r>
              <a:rPr lang="en-GB" sz="2000" dirty="0">
                <a:solidFill>
                  <a:srgbClr val="595959"/>
                </a:solidFill>
              </a:rPr>
              <a:t>Human error is inevitable; blaming people does not help to address the underlying causes. </a:t>
            </a:r>
          </a:p>
          <a:p>
            <a:pPr marL="342900" lvl="0" indent="-342900">
              <a:spcBef>
                <a:spcPts val="600"/>
              </a:spcBef>
              <a:buClr>
                <a:srgbClr val="87A91B"/>
              </a:buClr>
              <a:buSzPct val="100000"/>
              <a:buFont typeface="Arial" pitchFamily="34" charset="0"/>
              <a:buChar char="•"/>
            </a:pPr>
            <a:r>
              <a:rPr lang="en-GB" sz="2000" dirty="0">
                <a:solidFill>
                  <a:srgbClr val="595959"/>
                </a:solidFill>
              </a:rPr>
              <a:t>Hindsight can be harmful by seeing outcomes as inevitable and a logical outcome of our beliefs rather than the product of an uncertain world.</a:t>
            </a:r>
          </a:p>
          <a:p>
            <a:pPr marL="342900" lvl="0" indent="-342900">
              <a:spcBef>
                <a:spcPts val="600"/>
              </a:spcBef>
              <a:buClr>
                <a:srgbClr val="87A91B"/>
              </a:buClr>
              <a:buSzPct val="100000"/>
              <a:buFont typeface="Arial" pitchFamily="34" charset="0"/>
              <a:buChar char="•"/>
            </a:pPr>
            <a:r>
              <a:rPr lang="en-GB" sz="2000" dirty="0">
                <a:solidFill>
                  <a:srgbClr val="595959"/>
                </a:solidFill>
              </a:rPr>
              <a:t>While some uncertainties demand technical solutions (to known problems) others require us to adapt our thinking to address new realities.</a:t>
            </a:r>
            <a:endParaRPr lang="en-US" sz="2000" dirty="0">
              <a:solidFill>
                <a:srgbClr val="595959"/>
              </a:solidFill>
            </a:endParaRPr>
          </a:p>
          <a:p>
            <a:pPr lvl="0">
              <a:spcBef>
                <a:spcPts val="600"/>
              </a:spcBef>
              <a:buClr>
                <a:srgbClr val="87A91B"/>
              </a:buClr>
              <a:buSzPct val="100000"/>
            </a:pPr>
            <a:r>
              <a:rPr lang="en-GB" dirty="0">
                <a:solidFill>
                  <a:srgbClr val="595959"/>
                </a:solidFill>
              </a:rPr>
              <a:t>*</a:t>
            </a:r>
            <a:r>
              <a:rPr lang="en-GB" sz="1600" dirty="0">
                <a:solidFill>
                  <a:srgbClr val="595959"/>
                </a:solidFill>
              </a:rPr>
              <a:t>W Lee Howell “</a:t>
            </a:r>
            <a:r>
              <a:rPr lang="en-GB" sz="1600" dirty="0"/>
              <a:t>Four principles for leadership in an uncertain world” at </a:t>
            </a:r>
            <a:r>
              <a:rPr lang="en-GB" sz="1600" dirty="0">
                <a:hlinkClick r:id="rId3"/>
              </a:rPr>
              <a:t>https://www.weforum.org/agenda/2017/01/four-principles-for-leadership-in-an-uncertain-world</a:t>
            </a:r>
            <a:r>
              <a:rPr lang="en-GB" sz="160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596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48590"/>
            <a:ext cx="5715000" cy="7429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Health Responses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" y="1308735"/>
            <a:ext cx="4732020" cy="1491615"/>
          </a:xfrm>
        </p:spPr>
        <p:txBody>
          <a:bodyPr>
            <a:normAutofit fontScale="92500"/>
          </a:bodyPr>
          <a:lstStyle/>
          <a:p>
            <a:pPr marL="263525" indent="-263525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/>
              <a:t>You are optimistic but risk averse </a:t>
            </a:r>
          </a:p>
          <a:p>
            <a:pPr marL="263525" indent="-263525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/>
              <a:t>Over value small sure short term gains </a:t>
            </a:r>
          </a:p>
          <a:p>
            <a:pPr marL="263525" indent="-263525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/>
              <a:t>Underestimate uncertain long term loss </a:t>
            </a:r>
          </a:p>
          <a:p>
            <a:pPr>
              <a:buFont typeface="+mj-lt"/>
              <a:buAutoNum type="arabicPeriod" startAt="2"/>
            </a:pPr>
            <a:endParaRPr lang="en-GB" dirty="0"/>
          </a:p>
        </p:txBody>
      </p:sp>
      <p:sp>
        <p:nvSpPr>
          <p:cNvPr id="5" name="Oval Callout 4"/>
          <p:cNvSpPr/>
          <p:nvPr/>
        </p:nvSpPr>
        <p:spPr>
          <a:xfrm>
            <a:off x="4937760" y="674370"/>
            <a:ext cx="4114800" cy="17145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read about stranger danger so I keep my child indoors. He is a bit chubby now but  I am sure  he will be safe.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4484"/>
            <a:ext cx="453771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4697730" y="2635885"/>
            <a:ext cx="4354830" cy="17145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cook microwave meals for my family , I don’t have time to mess about with vegetables. Anyway we have the fat gene in our family.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0" y="4740592"/>
            <a:ext cx="4732020" cy="149161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/>
              <a:t>Your expectations of outcomes are set by immediate experience,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/>
              <a:t>You search for patterns to explain the world.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840605" y="4629150"/>
            <a:ext cx="4211955" cy="17145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My granny smoked all her life and she lived to 92, grandpa died at 60, he was a victim of his nerves, so like him I need to smoke to keep calm.</a:t>
            </a:r>
          </a:p>
        </p:txBody>
      </p:sp>
    </p:spTree>
    <p:extLst>
      <p:ext uri="{BB962C8B-B14F-4D97-AF65-F5344CB8AC3E}">
        <p14:creationId xmlns:p14="http://schemas.microsoft.com/office/powerpoint/2010/main" val="132376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14300"/>
            <a:ext cx="5052060" cy="7429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Health Responses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074421"/>
            <a:ext cx="4274820" cy="182879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Remembered self differs from the experienced self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People’s expectations adjust to their current reality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537710" y="571500"/>
            <a:ext cx="4400550" cy="17145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remember  I am always happy and calm when I smoke. I could stop anytime. Everyone gets out of breath at my age.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0" y="2863215"/>
            <a:ext cx="4732020" cy="88582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/>
              <a:t>You prefer things the way they are now.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/>
              <a:t>You want to fit in with your group.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4537710" y="2571750"/>
            <a:ext cx="4400550" cy="17145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Everyone round here has always smoked, only la di dah </a:t>
            </a:r>
            <a:r>
              <a:rPr lang="en-GB" dirty="0" err="1"/>
              <a:t>ponces</a:t>
            </a:r>
            <a:r>
              <a:rPr lang="en-GB" dirty="0"/>
              <a:t> takes any notice of all that stuff about health.  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0" y="4520565"/>
            <a:ext cx="4732020" cy="149161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/>
              <a:t>You are influenced by the when, where and how options are presented.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4537710" y="4514850"/>
            <a:ext cx="4400550" cy="17145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want my implants removed because there is 1 in 10 risk of problems or death, while removal is 85% safe.</a:t>
            </a:r>
          </a:p>
        </p:txBody>
      </p:sp>
    </p:spTree>
    <p:extLst>
      <p:ext uri="{BB962C8B-B14F-4D97-AF65-F5344CB8AC3E}">
        <p14:creationId xmlns:p14="http://schemas.microsoft.com/office/powerpoint/2010/main" val="174909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320789" y="3428999"/>
            <a:ext cx="2674622" cy="1652955"/>
          </a:xfrm>
        </p:spPr>
        <p:txBody>
          <a:bodyPr>
            <a:noAutofit/>
          </a:bodyPr>
          <a:lstStyle/>
          <a:p>
            <a:r>
              <a:rPr lang="en-US" sz="2400" dirty="0"/>
              <a:t>When is policy intervention justified and not the Nanny State?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93994" y="1714500"/>
            <a:ext cx="2349956" cy="15403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6477" y="604568"/>
            <a:ext cx="6011443" cy="5979111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400" b="1" dirty="0"/>
              <a:t>Why not leave it to the market?</a:t>
            </a:r>
            <a:endParaRPr lang="en-GB" sz="2400" dirty="0"/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Addictive substances rob people of choice, so limit access to drugs, alcohol, cigarettes.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Markets do not take externalities into account e.g. costs to the NHS, so tax them. 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Commercial marketing distorts choice, so control advertising, specially to children.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If fines are treated as “fees to permit” they undermine moral sanctions and are divisive.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Consumers are poorly informed, so provide health information and education.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People in disadvantaged circumstances make the worst choices, so focus on them.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6476" y="105593"/>
            <a:ext cx="6114313" cy="8202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dirty="0">
                <a:solidFill>
                  <a:schemeClr val="accent1"/>
                </a:solidFill>
              </a:rPr>
              <a:t>Behavioural</a:t>
            </a:r>
            <a:r>
              <a:rPr lang="en-US" dirty="0">
                <a:solidFill>
                  <a:schemeClr val="accent1"/>
                </a:solidFill>
              </a:rPr>
              <a:t> economics show that we do not make rational choices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4" t="4348" r="21044"/>
          <a:stretch/>
        </p:blipFill>
        <p:spPr bwMode="auto">
          <a:xfrm>
            <a:off x="6320790" y="821739"/>
            <a:ext cx="253746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45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80010"/>
            <a:ext cx="8046720" cy="1143000"/>
          </a:xfrm>
        </p:spPr>
        <p:txBody>
          <a:bodyPr>
            <a:normAutofit/>
          </a:bodyPr>
          <a:lstStyle/>
          <a:p>
            <a:r>
              <a:rPr lang="en-US" dirty="0"/>
              <a:t>what can Policy makers do?*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818" y="1308171"/>
            <a:ext cx="4114976" cy="4855724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b="1" dirty="0"/>
              <a:t>Other people’s behaviour matters:</a:t>
            </a:r>
            <a:r>
              <a:rPr lang="en-GB" dirty="0"/>
              <a:t> so address group behaviour and set up support groups.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Habits are hard to change: </a:t>
            </a:r>
            <a:r>
              <a:rPr lang="en-GB" dirty="0"/>
              <a:t>so don’t expect immediate results persist and follow up.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People are motivated to ‘do the right thing’: </a:t>
            </a:r>
            <a:r>
              <a:rPr lang="en-GB" dirty="0"/>
              <a:t>so use role models and a social movement for health.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People’s self-expectations influence how they behave:</a:t>
            </a:r>
            <a:r>
              <a:rPr lang="en-GB" dirty="0"/>
              <a:t> so address self esteem, encourage positive values and commitment.</a:t>
            </a:r>
          </a:p>
          <a:p>
            <a:pPr>
              <a:buFont typeface="+mj-lt"/>
              <a:buAutoNum type="arabicPeriod"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374238"/>
            <a:ext cx="4343399" cy="4546502"/>
          </a:xfrm>
        </p:spPr>
        <p:txBody>
          <a:bodyPr>
            <a:normAutofit/>
          </a:bodyPr>
          <a:lstStyle/>
          <a:p>
            <a:pPr marL="263525" indent="-219075">
              <a:buFont typeface="+mj-lt"/>
              <a:buAutoNum type="arabicPeriod" startAt="5"/>
            </a:pPr>
            <a:r>
              <a:rPr lang="en-GB" b="1" dirty="0"/>
              <a:t>People are loss-averse: </a:t>
            </a:r>
            <a:r>
              <a:rPr lang="en-GB" dirty="0"/>
              <a:t>so show their risk of loss but also emphasise immediate gains in their terms.</a:t>
            </a:r>
          </a:p>
          <a:p>
            <a:pPr marL="263525" indent="-219075">
              <a:buFont typeface="+mj-lt"/>
              <a:buAutoNum type="arabicPeriod" startAt="5"/>
            </a:pPr>
            <a:r>
              <a:rPr lang="en-GB" b="1" dirty="0"/>
              <a:t>People are bad at computation when making decisions:</a:t>
            </a:r>
            <a:r>
              <a:rPr lang="en-GB" dirty="0"/>
              <a:t> so keep it simple and present issues in their terms giving examples.</a:t>
            </a:r>
          </a:p>
          <a:p>
            <a:pPr marL="263525" indent="-219075">
              <a:buFont typeface="+mj-lt"/>
              <a:buAutoNum type="arabicPeriod" startAt="5"/>
            </a:pPr>
            <a:r>
              <a:rPr lang="en-GB" b="1" dirty="0"/>
              <a:t>People need to feel involved and effective to make a change:</a:t>
            </a:r>
            <a:r>
              <a:rPr lang="en-GB" dirty="0"/>
              <a:t> so involve them in choices and action.</a:t>
            </a:r>
          </a:p>
          <a:p>
            <a:pPr marL="263525" indent="-219075">
              <a:buFont typeface="+mj-lt"/>
              <a:buAutoNum type="arabicPeriod" startAt="5"/>
            </a:pPr>
            <a:r>
              <a:rPr lang="en-GB" b="1" dirty="0"/>
              <a:t>Framing is important: </a:t>
            </a:r>
            <a:r>
              <a:rPr lang="en-GB" dirty="0"/>
              <a:t>so set out choices in the right context and in an attractive way to prompt health.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90" y="5920740"/>
            <a:ext cx="825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Behavioural Economics : seven principles for policy- makers New Economic Foundation (2006) ( I added the 8th) </a:t>
            </a:r>
          </a:p>
        </p:txBody>
      </p:sp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8165" y="0"/>
            <a:ext cx="8160152" cy="939720"/>
          </a:xfrm>
        </p:spPr>
        <p:txBody>
          <a:bodyPr>
            <a:normAutofit/>
          </a:bodyPr>
          <a:lstStyle/>
          <a:p>
            <a:r>
              <a:rPr lang="en-GB" sz="3200" dirty="0"/>
              <a:t>Thinking of health As A brand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6477" y="1091782"/>
            <a:ext cx="8821775" cy="443874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b="1" dirty="0"/>
              <a:t>Commercial marketing applies behavioural economics</a:t>
            </a:r>
            <a:r>
              <a:rPr lang="en-GB" sz="2400" dirty="0"/>
              <a:t>* 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Marketing considers: Product, Price, Promotion and Place.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Health mainly focuses on awareness and information.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Brands have positive personality – health is often gloomy.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Brands are fiercely defended (remember the Olympics)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It seems anyone can claim or imply their products are healthy from bottled water to homeopathy or alternatives to medicine.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Marketing researches customers in depth and listens carefully.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Health has a long way to go to recognise patients as customers.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Marketing use nudges and cues - health uses fudges and queues.  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12517" y="5657851"/>
            <a:ext cx="8571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*See for example Wendy Gordon (1999) “</a:t>
            </a:r>
            <a:r>
              <a:rPr lang="en-GB" dirty="0" err="1"/>
              <a:t>Goodthinking</a:t>
            </a:r>
            <a:r>
              <a:rPr lang="en-GB" dirty="0"/>
              <a:t>: a Guide to Qualitative Research” </a:t>
            </a:r>
          </a:p>
          <a:p>
            <a:r>
              <a:rPr lang="en-GB" dirty="0" err="1"/>
              <a:t>Admap</a:t>
            </a:r>
            <a:r>
              <a:rPr lang="en-GB" dirty="0"/>
              <a:t> Publications.  </a:t>
            </a:r>
          </a:p>
          <a:p>
            <a:r>
              <a:rPr lang="en-GB" dirty="0"/>
              <a:t>Note that the NHS Commissioning Board is currently appointing a Brand Manager</a:t>
            </a:r>
          </a:p>
        </p:txBody>
      </p:sp>
    </p:spTree>
    <p:extLst>
      <p:ext uri="{BB962C8B-B14F-4D97-AF65-F5344CB8AC3E}">
        <p14:creationId xmlns:p14="http://schemas.microsoft.com/office/powerpoint/2010/main" val="10197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115050" y="3496773"/>
            <a:ext cx="3028950" cy="2233914"/>
          </a:xfrm>
        </p:spPr>
        <p:txBody>
          <a:bodyPr>
            <a:noAutofit/>
          </a:bodyPr>
          <a:lstStyle/>
          <a:p>
            <a:r>
              <a:rPr lang="en-GB" sz="2000" dirty="0"/>
              <a:t>Social Capital * is the framework of values and norms of  behaviour that fosters bonds within community groups, bridges between groups and links with formal and informal organisations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6641"/>
          <a:stretch>
            <a:fillRect/>
          </a:stretch>
        </p:blipFill>
        <p:spPr>
          <a:xfrm>
            <a:off x="6285052" y="269263"/>
            <a:ext cx="2759036" cy="3114035"/>
          </a:xfrm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42553" y="217179"/>
            <a:ext cx="5903089" cy="742950"/>
          </a:xfrm>
        </p:spPr>
        <p:txBody>
          <a:bodyPr>
            <a:normAutofit fontScale="90000"/>
          </a:bodyPr>
          <a:lstStyle/>
          <a:p>
            <a:br>
              <a:rPr lang="en-GB" sz="3200" dirty="0">
                <a:solidFill>
                  <a:schemeClr val="accent1"/>
                </a:solidFill>
              </a:rPr>
            </a:br>
            <a:r>
              <a:rPr lang="en-GB" sz="3200" dirty="0">
                <a:solidFill>
                  <a:schemeClr val="accent1"/>
                </a:solidFill>
              </a:rPr>
              <a:t>Health and Social Capital*</a:t>
            </a:r>
            <a:endParaRPr lang="en-GB" sz="3200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42553" y="1153509"/>
            <a:ext cx="5880776" cy="4855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GB" b="1" dirty="0"/>
              <a:t>Social capital is a sociological concept that can be regarded as an aspect of behavioural economics</a:t>
            </a:r>
            <a:r>
              <a:rPr lang="en-GB" dirty="0"/>
              <a:t>. It affects health in many ways some good some bad.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Maintaining norms: </a:t>
            </a:r>
            <a:r>
              <a:rPr lang="en-GB" dirty="0"/>
              <a:t>what we do around here, it may be good or bad for health but helps define “us”.</a:t>
            </a:r>
            <a:r>
              <a:rPr lang="en-GB" b="1" dirty="0"/>
              <a:t>  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Mobilising for action: </a:t>
            </a:r>
            <a:r>
              <a:rPr lang="en-GB" dirty="0"/>
              <a:t>pursuing a common cause, getting organised to cheer on or protest.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Reciprocal exchange: </a:t>
            </a:r>
            <a:r>
              <a:rPr lang="en-GB" dirty="0"/>
              <a:t>looking after one another, providing emotional and practical assistance.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Spreading information: </a:t>
            </a:r>
            <a:r>
              <a:rPr lang="en-GB" dirty="0"/>
              <a:t>sharing news and gossip, giving access to advice and services.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Linking to resources: </a:t>
            </a:r>
            <a:r>
              <a:rPr lang="en-GB" dirty="0"/>
              <a:t>formal and informal sources of support and organisations that can help.</a:t>
            </a:r>
            <a:endParaRPr lang="en-GB" b="1" dirty="0"/>
          </a:p>
          <a:p>
            <a:pPr>
              <a:buFont typeface="+mj-lt"/>
              <a:buAutoNum type="arabicPeriod"/>
            </a:pP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42553" y="6069549"/>
            <a:ext cx="57258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</a:t>
            </a:r>
            <a:r>
              <a:rPr lang="en-GB" sz="1600" dirty="0"/>
              <a:t>Ichiro </a:t>
            </a:r>
            <a:r>
              <a:rPr lang="en-GB" sz="1600" dirty="0" err="1"/>
              <a:t>Kawachi</a:t>
            </a:r>
            <a:r>
              <a:rPr lang="en-GB" sz="1600" dirty="0"/>
              <a:t> (2010)“Social Capital and Health” Handbook of Medical Sociology  Ed Bird C E et al.  Vanderbilt University Press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0831" y="5824567"/>
            <a:ext cx="2943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* Rosalyn Harper (2002)  “The Measurement of Social Capital in the UK” National Statistics</a:t>
            </a:r>
          </a:p>
        </p:txBody>
      </p:sp>
    </p:spTree>
    <p:extLst>
      <p:ext uri="{BB962C8B-B14F-4D97-AF65-F5344CB8AC3E}">
        <p14:creationId xmlns:p14="http://schemas.microsoft.com/office/powerpoint/2010/main" val="203066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28900" y="171450"/>
            <a:ext cx="5406390" cy="1143000"/>
          </a:xfrm>
        </p:spPr>
        <p:txBody>
          <a:bodyPr/>
          <a:lstStyle/>
          <a:p>
            <a:r>
              <a:rPr lang="en-GB" dirty="0"/>
              <a:t>Social Marketing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" y="583565"/>
            <a:ext cx="2320925" cy="857250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04173" y="1531620"/>
            <a:ext cx="8834088" cy="424052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/>
              <a:t>Social marketing applies</a:t>
            </a:r>
            <a:r>
              <a:rPr lang="en-GB" sz="2400" b="1" dirty="0"/>
              <a:t> behavioural </a:t>
            </a:r>
            <a:r>
              <a:rPr lang="en-US" sz="2400" b="1" dirty="0"/>
              <a:t>economics through:</a:t>
            </a:r>
            <a:endParaRPr lang="en-GB" sz="24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Customer orientation - from the decision makers’ perspective.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Insight – into the psychological triggers for action.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Theory – applying psychological/sociological/economic models.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Behavioural goals – realistic steps to improved lifestyle choices.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Segmentation – understanding client rationale and peer group.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Exchange – recognising what change means as gains and losses.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Competition – addressing marketing and addiction counter forces.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Methods mix – service improvement, awareness raising, information, advertising, nudges, pricing, individual counselling and group support.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6138" y="5772150"/>
            <a:ext cx="8252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600" b="1" dirty="0"/>
              <a:t>The NSMC is a non profit community interest company dedicated to improving the effectiveness of behaviour change programmes. 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30934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111433" y="4591761"/>
            <a:ext cx="3032567" cy="1580440"/>
          </a:xfrm>
        </p:spPr>
        <p:txBody>
          <a:bodyPr>
            <a:noAutofit/>
          </a:bodyPr>
          <a:lstStyle/>
          <a:p>
            <a:r>
              <a:rPr lang="en-GB" sz="2400" dirty="0"/>
              <a:t>Graham Lister, as an economist/ sociologist, associate of the NSMC I helped to develop the VfM Tools.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99610" y="1714500"/>
            <a:ext cx="2344340" cy="245142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3"/>
          <p:cNvSpPr txBox="1">
            <a:spLocks/>
          </p:cNvSpPr>
          <p:nvPr/>
        </p:nvSpPr>
        <p:spPr>
          <a:xfrm>
            <a:off x="152400" y="152401"/>
            <a:ext cx="6076188" cy="6857999"/>
          </a:xfrm>
          <a:prstGeom prst="rect">
            <a:avLst/>
          </a:prstGeom>
        </p:spPr>
      </p:sp>
      <p:sp>
        <p:nvSpPr>
          <p:cNvPr id="6" name="Rectangle 5"/>
          <p:cNvSpPr/>
          <p:nvPr/>
        </p:nvSpPr>
        <p:spPr>
          <a:xfrm>
            <a:off x="152400" y="1620568"/>
            <a:ext cx="607618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/>
              <a:t>Without support people make irrational choices not in their long term interests and not reflecting the full cost to society.</a:t>
            </a:r>
            <a:endParaRPr lang="en-GB" sz="2000" dirty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/>
              <a:t>Behavioural economics shows why they make poor choices and how to help them.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/>
              <a:t>Investment in social marketing can be justified if it achieves a social cost/ benefit ratio equal or better than other social services e.g. the NHS ~ £30,000 per QALY. VfM tools* support this evaluation.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/>
              <a:t>This is not commoditising health but the reverse, applying a societal cost analysis to support public action where markets fail to reflect moral values.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/>
              <a:t>*See</a:t>
            </a:r>
            <a:endParaRPr lang="en-GB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125" y="1314799"/>
            <a:ext cx="2363975" cy="28511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885" y="247636"/>
            <a:ext cx="5772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SOCIAL MARKETING ACHIEVES </a:t>
            </a:r>
            <a:r>
              <a:rPr lang="en-US" sz="3200" dirty="0" err="1">
                <a:solidFill>
                  <a:schemeClr val="accent1"/>
                </a:solidFill>
              </a:rPr>
              <a:t>VfM</a:t>
            </a:r>
            <a:r>
              <a:rPr lang="en-US" sz="3200" dirty="0">
                <a:solidFill>
                  <a:schemeClr val="accent1"/>
                </a:solidFill>
              </a:rPr>
              <a:t> BY APPLYING SOCIAL VALUES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3071" y="5763489"/>
            <a:ext cx="477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http://www.building-leadership-for-health.org.uk/evaluating-behaviour-change/</a:t>
            </a:r>
            <a:r>
              <a:rPr lang="en-GB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4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80010"/>
            <a:ext cx="8343900" cy="1143000"/>
          </a:xfrm>
        </p:spPr>
        <p:txBody>
          <a:bodyPr>
            <a:normAutofit/>
          </a:bodyPr>
          <a:lstStyle/>
          <a:p>
            <a:r>
              <a:rPr lang="en-US" dirty="0"/>
              <a:t>Investing in Social Marketing*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818" y="1308172"/>
            <a:ext cx="8638442" cy="463721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GB" sz="2400" b="1" dirty="0"/>
              <a:t>Social marketing expenditure to improve and support healthy lifestyle choices may be justified by examining costs and benefits:</a:t>
            </a:r>
            <a:endParaRPr lang="en-GB" sz="2400" dirty="0"/>
          </a:p>
          <a:p>
            <a:r>
              <a:rPr lang="en-GB" sz="2400" dirty="0"/>
              <a:t>Improvements in health and social outcomes (QALYS and equity)</a:t>
            </a:r>
          </a:p>
          <a:p>
            <a:r>
              <a:rPr lang="en-GB" sz="2400" dirty="0"/>
              <a:t>Reduction in future costs to society:</a:t>
            </a:r>
          </a:p>
          <a:p>
            <a:r>
              <a:rPr lang="en-GB" sz="2400" dirty="0"/>
              <a:t>Social return on investment:</a:t>
            </a:r>
          </a:p>
          <a:p>
            <a:pPr marL="45720" indent="0">
              <a:buNone/>
            </a:pPr>
            <a:r>
              <a:rPr lang="en-GB" sz="2400" b="1" dirty="0"/>
              <a:t>In each case gains must be discounted to current values and compared to total stakeholder costs as a cost/ benefit ratio</a:t>
            </a:r>
          </a:p>
          <a:p>
            <a:r>
              <a:rPr lang="en-GB" sz="2400" dirty="0"/>
              <a:t>Investment may be justified if it achieves outcomes at or better than the value for money achieved by other social investments.</a:t>
            </a:r>
          </a:p>
          <a:p>
            <a:r>
              <a:rPr lang="en-GB" sz="2400" dirty="0"/>
              <a:t>For health at or better than £30,000/QALY as achieved by the NHS</a:t>
            </a:r>
          </a:p>
          <a:p>
            <a:pPr lvl="1"/>
            <a:endParaRPr lang="en-GB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" y="5739640"/>
            <a:ext cx="8435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555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160770" y="2674620"/>
            <a:ext cx="2983230" cy="3497581"/>
          </a:xfrm>
        </p:spPr>
        <p:txBody>
          <a:bodyPr>
            <a:normAutofit/>
          </a:bodyPr>
          <a:lstStyle/>
          <a:p>
            <a:r>
              <a:rPr lang="en-GB" sz="2400" dirty="0"/>
              <a:t>Paul Samuelson 1932-2009 Nobel prize winner in economics, textbook on rational market and utility. He believed in </a:t>
            </a:r>
            <a:r>
              <a:rPr lang="en-GB" sz="2400" u="sng" dirty="0"/>
              <a:t>regulated</a:t>
            </a:r>
            <a:r>
              <a:rPr lang="en-GB" sz="2400" dirty="0"/>
              <a:t> markets. He said In economics “Always go back for the second lesson”. This is it!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99610" y="1714500"/>
            <a:ext cx="2344340" cy="105156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071" y="365761"/>
            <a:ext cx="2651760" cy="230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8650" y="13347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cap="all" dirty="0" err="1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EconomicS</a:t>
            </a:r>
            <a:r>
              <a:rPr lang="en-US" sz="3200" cap="all" dirty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*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5508" y="365761"/>
            <a:ext cx="5872383" cy="5623560"/>
          </a:xfrm>
          <a:prstGeom prst="rect">
            <a:avLst/>
          </a:prstGeom>
        </p:spPr>
        <p:txBody>
          <a:bodyPr vert="horz" lIns="91440" tIns="4572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/>
              <a:t>Economic theory: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Free markets enable rational choice so that consumers and suppliers can </a:t>
            </a:r>
            <a:r>
              <a:rPr lang="en-US" sz="2400" dirty="0" err="1"/>
              <a:t>optimise</a:t>
            </a:r>
            <a:r>
              <a:rPr lang="en-US" sz="2400" dirty="0"/>
              <a:t> their utility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For rational man utility (or preferences) are expressed as willingness to pay and willingness to sell at a given price.  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The sum of consumer/supplier utility will </a:t>
            </a:r>
            <a:r>
              <a:rPr lang="en-US" sz="2400" dirty="0" err="1"/>
              <a:t>maximise</a:t>
            </a:r>
            <a:r>
              <a:rPr lang="en-US" sz="2400" dirty="0"/>
              <a:t> benefits to society.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But Samuelson notes regulation is needed to take into account externalities (costs to society that are not costs to consumers or producers) and irrational behaviour.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* </a:t>
            </a:r>
            <a:r>
              <a:rPr lang="en-GB" sz="1600" dirty="0"/>
              <a:t>Paul A Samuelson and  William D </a:t>
            </a:r>
            <a:r>
              <a:rPr lang="en-GB" sz="1600" dirty="0" err="1"/>
              <a:t>Nordhaus</a:t>
            </a:r>
            <a:r>
              <a:rPr lang="en-GB" sz="1600" dirty="0"/>
              <a:t> 2009 Economics” McGraw-Hill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605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57" y="0"/>
            <a:ext cx="8044405" cy="810228"/>
          </a:xfrm>
        </p:spPr>
        <p:txBody>
          <a:bodyPr>
            <a:normAutofit/>
          </a:bodyPr>
          <a:lstStyle/>
          <a:p>
            <a:r>
              <a:rPr lang="en-GB" dirty="0"/>
              <a:t>Some Issues for you to explore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1153" y="1017849"/>
            <a:ext cx="8345347" cy="4290125"/>
          </a:xfrm>
        </p:spPr>
        <p:txBody>
          <a:bodyPr>
            <a:normAutofit/>
          </a:bodyPr>
          <a:lstStyle/>
          <a:p>
            <a:r>
              <a:rPr lang="en-GB" b="1" dirty="0"/>
              <a:t>Is it acceptable to persuade people to behave in ways they do not chose?</a:t>
            </a:r>
          </a:p>
          <a:p>
            <a:r>
              <a:rPr lang="en-GB" b="1" dirty="0"/>
              <a:t>London 2012 has been called the Nudge Olympics, why? </a:t>
            </a:r>
          </a:p>
          <a:p>
            <a:r>
              <a:rPr lang="en-GB" b="1" dirty="0"/>
              <a:t>Are organ donation rates higher in countries where they opt out or opt in?</a:t>
            </a:r>
          </a:p>
          <a:p>
            <a:r>
              <a:rPr lang="en-GB" b="1" dirty="0"/>
              <a:t>What are the implications for the way we measure health gain (QALYs)?</a:t>
            </a:r>
          </a:p>
          <a:p>
            <a:r>
              <a:rPr lang="en-GB" b="1" dirty="0"/>
              <a:t>How do you use peer group pressure/support for better health?</a:t>
            </a:r>
          </a:p>
          <a:p>
            <a:r>
              <a:rPr lang="en-GB" b="1" dirty="0"/>
              <a:t>How do you translate long term health outcomes into short term risks?</a:t>
            </a:r>
          </a:p>
          <a:p>
            <a:r>
              <a:rPr lang="en-GB" b="1" dirty="0"/>
              <a:t>Discuss the moral issues raised by incentives for healthy behaviour</a:t>
            </a:r>
          </a:p>
          <a:p>
            <a:r>
              <a:rPr lang="en-GB" b="1" dirty="0"/>
              <a:t>Whose fault is it that disadvantaged people have the worst health?</a:t>
            </a:r>
          </a:p>
        </p:txBody>
      </p:sp>
      <p:sp>
        <p:nvSpPr>
          <p:cNvPr id="9" name="Rectangle 8"/>
          <p:cNvSpPr/>
          <p:nvPr/>
        </p:nvSpPr>
        <p:spPr>
          <a:xfrm>
            <a:off x="2941489" y="5182244"/>
            <a:ext cx="5795011" cy="109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/>
              <a:t>your way around one of these issues as a basis for discussion at our next session: facts and figures as well as ideas please. </a:t>
            </a:r>
            <a:endParaRPr lang="en-GB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99" y="5182244"/>
            <a:ext cx="2313490" cy="130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77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5730"/>
            <a:ext cx="6858000" cy="925830"/>
          </a:xfrm>
        </p:spPr>
        <p:txBody>
          <a:bodyPr/>
          <a:lstStyle/>
          <a:p>
            <a:r>
              <a:rPr lang="en-GB" dirty="0"/>
              <a:t>Further Reading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361" y="1129978"/>
            <a:ext cx="8006353" cy="530554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 hope no ideas have been seriously harmed by this introduction, but they have been grossly simplified, so please read further: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Daniel </a:t>
            </a:r>
            <a:r>
              <a:rPr lang="en-US" dirty="0" err="1"/>
              <a:t>Kahneman</a:t>
            </a:r>
            <a:r>
              <a:rPr lang="en-US" dirty="0"/>
              <a:t>  Nobel Prize Lecture 2002  at </a:t>
            </a:r>
            <a:r>
              <a:rPr lang="en-US" sz="1500" dirty="0">
                <a:hlinkClick r:id="rId2"/>
              </a:rPr>
              <a:t>http://www.nobelprize.org/nobel_prizes/economics/laureates/2002/kahnemann-lecture.pdf</a:t>
            </a:r>
            <a:r>
              <a:rPr lang="en-US" sz="1500" dirty="0"/>
              <a:t>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Thayer Watkins “</a:t>
            </a:r>
            <a:r>
              <a:rPr lang="en-GB" dirty="0" err="1"/>
              <a:t>Kahneman</a:t>
            </a:r>
            <a:r>
              <a:rPr lang="en-GB" dirty="0"/>
              <a:t> and </a:t>
            </a:r>
            <a:r>
              <a:rPr lang="en-GB" dirty="0" err="1"/>
              <a:t>Tversky's</a:t>
            </a:r>
            <a:r>
              <a:rPr lang="en-GB" dirty="0"/>
              <a:t> Prospect Theory” at </a:t>
            </a:r>
            <a:r>
              <a:rPr lang="en-GB" sz="1500" dirty="0">
                <a:hlinkClick r:id="rId3"/>
              </a:rPr>
              <a:t>http://www.sjsu.edu/faculty/watkins/prospect.htm</a:t>
            </a:r>
            <a:r>
              <a:rPr lang="en-GB" sz="1500" dirty="0"/>
              <a:t> </a:t>
            </a:r>
            <a:endParaRPr lang="en-US" sz="15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Daniel </a:t>
            </a:r>
            <a:r>
              <a:rPr lang="en-US" dirty="0" err="1"/>
              <a:t>Kahneman</a:t>
            </a:r>
            <a:r>
              <a:rPr lang="en-US" dirty="0"/>
              <a:t> (2011)“Thinking Fast and Slow”  Penguin Books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Richard </a:t>
            </a:r>
            <a:r>
              <a:rPr lang="en-GB" dirty="0" err="1"/>
              <a:t>Thaler</a:t>
            </a:r>
            <a:r>
              <a:rPr lang="en-GB" dirty="0"/>
              <a:t> and Cass R </a:t>
            </a:r>
            <a:r>
              <a:rPr lang="en-GB" dirty="0" err="1"/>
              <a:t>Sunstein</a:t>
            </a:r>
            <a:r>
              <a:rPr lang="en-GB" dirty="0"/>
              <a:t> (2008) “Nudge: Improving Decisions About Health, Wealth, and Happiness” Yale University Press. </a:t>
            </a:r>
            <a:endParaRPr lang="en-US" dirty="0"/>
          </a:p>
          <a:p>
            <a:pPr lvl="1"/>
            <a:r>
              <a:rPr lang="en-GB" dirty="0"/>
              <a:t>Steven D. Levitt, Stephen J. </a:t>
            </a:r>
            <a:r>
              <a:rPr lang="en-GB" dirty="0" err="1"/>
              <a:t>Dubner</a:t>
            </a:r>
            <a:r>
              <a:rPr lang="en-GB" dirty="0"/>
              <a:t> (2005) “</a:t>
            </a:r>
            <a:r>
              <a:rPr lang="en-GB" dirty="0" err="1"/>
              <a:t>Freakonomics</a:t>
            </a:r>
            <a:r>
              <a:rPr lang="en-GB" dirty="0"/>
              <a:t>: A Rogue Economist Explores the Hidden Side of Everything” William Morrow.  </a:t>
            </a:r>
          </a:p>
          <a:p>
            <a:pPr lvl="1"/>
            <a:r>
              <a:rPr lang="en-GB" dirty="0"/>
              <a:t>Daniel Gilbert (2006) “Stumbling on Happiness” Harper Perennial</a:t>
            </a:r>
          </a:p>
          <a:p>
            <a:pPr lvl="1"/>
            <a:r>
              <a:rPr lang="en-GB" dirty="0"/>
              <a:t>Michael </a:t>
            </a:r>
            <a:r>
              <a:rPr lang="en-GB" dirty="0" err="1"/>
              <a:t>Sandel</a:t>
            </a:r>
            <a:r>
              <a:rPr lang="en-GB" dirty="0"/>
              <a:t> (2012) “What money can’t buy: The Moral Limits of Markets” Penguin Books </a:t>
            </a:r>
          </a:p>
          <a:p>
            <a:pPr lvl="1"/>
            <a:r>
              <a:rPr lang="en-GB" dirty="0"/>
              <a:t>Behavioural Economics : seven principles for policy- makers New Economic Foundation (2006) </a:t>
            </a:r>
            <a:r>
              <a:rPr lang="en-GB" sz="1500" dirty="0">
                <a:hlinkClick r:id="rId4"/>
              </a:rPr>
              <a:t>http://www.neweconomics.org/publications/behavioural-economics</a:t>
            </a:r>
            <a:r>
              <a:rPr lang="en-GB" sz="1500" dirty="0"/>
              <a:t> </a:t>
            </a:r>
          </a:p>
          <a:p>
            <a:pPr lvl="1"/>
            <a:r>
              <a:rPr lang="en-GB" dirty="0"/>
              <a:t>The National Social Marketing Centre (2009) “Social Marketing Benchmark Criteria” </a:t>
            </a:r>
            <a:r>
              <a:rPr lang="en-GB" sz="1500" dirty="0">
                <a:hlinkClick r:id="rId5"/>
              </a:rPr>
              <a:t>http://thensmc.com/sites/default/files/benchmark-criteria-090910.pdf</a:t>
            </a:r>
            <a:r>
              <a:rPr lang="en-GB" sz="1500" dirty="0"/>
              <a:t>   </a:t>
            </a:r>
          </a:p>
          <a:p>
            <a:pPr lvl="1"/>
            <a:r>
              <a:rPr lang="en-GB" dirty="0"/>
              <a:t> NSMC (2011) “</a:t>
            </a:r>
            <a:r>
              <a:rPr lang="en-GB" dirty="0" err="1"/>
              <a:t>VfM</a:t>
            </a:r>
            <a:r>
              <a:rPr lang="en-GB" dirty="0"/>
              <a:t> tools” the National Social Marketing Centre </a:t>
            </a:r>
            <a:r>
              <a:rPr lang="en-GB" sz="1500" dirty="0">
                <a:hlinkClick r:id="rId6"/>
              </a:rPr>
              <a:t>http://thensmc.com/resources/vfm</a:t>
            </a:r>
            <a:r>
              <a:rPr lang="en-GB" sz="1500" dirty="0"/>
              <a:t>    </a:t>
            </a:r>
          </a:p>
          <a:p>
            <a:pPr lvl="1"/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41013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263640" y="4080510"/>
            <a:ext cx="2754630" cy="2114550"/>
          </a:xfrm>
        </p:spPr>
        <p:txBody>
          <a:bodyPr>
            <a:normAutofit fontScale="85000" lnSpcReduction="10000"/>
          </a:bodyPr>
          <a:lstStyle/>
          <a:p>
            <a:r>
              <a:rPr lang="en-GB" sz="2800" dirty="0"/>
              <a:t>Meet rational man, he knows what’s good for him  and will maximise his utility, but he hasn’t got round to it yet.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69075" y="968278"/>
            <a:ext cx="2243455" cy="287726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81" y="464820"/>
            <a:ext cx="2343150" cy="338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464820"/>
            <a:ext cx="56921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err="1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Behavioural</a:t>
            </a:r>
            <a:r>
              <a:rPr lang="en-US" sz="3200" b="1" cap="all" dirty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 Economics</a:t>
            </a:r>
          </a:p>
          <a:p>
            <a:r>
              <a:rPr lang="en-US" sz="3200" b="1" cap="all" dirty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An Introduction </a:t>
            </a:r>
            <a:endParaRPr lang="en-GB" sz="32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62232" y="1199493"/>
            <a:ext cx="5758508" cy="5292090"/>
          </a:xfrm>
          <a:prstGeom prst="rect">
            <a:avLst/>
          </a:prstGeom>
        </p:spPr>
        <p:txBody>
          <a:bodyPr vert="horz" lIns="91440" tIns="4572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/>
              <a:t>This session asks: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Why do people make what seem to be irrational choices?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Can we understand real life decisions about health better?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What should policy makers do about it? 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Should health be considered as a brand?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Why is social capital important?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How can social marketing help?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And how much should be spent on supporting better lifestyle choices.</a:t>
            </a:r>
          </a:p>
        </p:txBody>
      </p:sp>
    </p:spTree>
    <p:extLst>
      <p:ext uri="{BB962C8B-B14F-4D97-AF65-F5344CB8AC3E}">
        <p14:creationId xmlns:p14="http://schemas.microsoft.com/office/powerpoint/2010/main" val="394704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05" y="121959"/>
            <a:ext cx="6520543" cy="674915"/>
          </a:xfrm>
        </p:spPr>
        <p:txBody>
          <a:bodyPr>
            <a:normAutofit/>
          </a:bodyPr>
          <a:lstStyle/>
          <a:p>
            <a:r>
              <a:rPr lang="en-US" sz="3200" b="1" dirty="0"/>
              <a:t>(Health) Economic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40" y="5091793"/>
            <a:ext cx="6783942" cy="133215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If the perceived value is increased, by better information  it will increase good health </a:t>
            </a:r>
            <a:r>
              <a:rPr lang="en-US" b="1" dirty="0" err="1"/>
              <a:t>behaviour</a:t>
            </a:r>
            <a:r>
              <a:rPr lang="en-US" b="1" dirty="0"/>
              <a:t> from curve A to curve B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And if cost of supply is decrease from C to D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The overall effect will increase positive </a:t>
            </a:r>
            <a:r>
              <a:rPr lang="en-US" b="1" dirty="0" err="1"/>
              <a:t>behaviour</a:t>
            </a:r>
            <a:r>
              <a:rPr lang="en-US" b="1" dirty="0"/>
              <a:t> from E to F</a:t>
            </a:r>
          </a:p>
        </p:txBody>
      </p:sp>
      <p:pic>
        <p:nvPicPr>
          <p:cNvPr id="19" name="Picture Placeholder 8" descr="Man and woman running on indoor track" title="Sample Fitness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2973" y="2920896"/>
            <a:ext cx="1691027" cy="2288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9101" y="342615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  <a:endParaRPr lang="en-GB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6948409" y="184143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endParaRPr lang="en-GB" baseline="300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030147" y="1113064"/>
            <a:ext cx="23150" cy="3864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53297" y="4977114"/>
            <a:ext cx="56279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4006" y="224568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4402" y="142739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2644" y="919247"/>
            <a:ext cx="127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Price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04148" y="4825853"/>
            <a:ext cx="160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Q= Quantity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1053297" y="3773347"/>
            <a:ext cx="3426106" cy="44278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88939" y="271768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  <a:endParaRPr lang="en-GB" baseline="30000" dirty="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1053297" y="3257941"/>
            <a:ext cx="1307938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12797" y="276134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endParaRPr lang="en-GB" baseline="30000" dirty="0"/>
          </a:p>
        </p:txBody>
      </p:sp>
      <p:sp>
        <p:nvSpPr>
          <p:cNvPr id="40" name="TextBox 39"/>
          <p:cNvSpPr txBox="1"/>
          <p:nvPr/>
        </p:nvSpPr>
        <p:spPr>
          <a:xfrm>
            <a:off x="1819196" y="919476"/>
            <a:ext cx="5068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 increase the quantity of good health behaviour Q</a:t>
            </a:r>
          </a:p>
          <a:p>
            <a:r>
              <a:rPr lang="en-GB" dirty="0"/>
              <a:t>You must increase perceived  value to their health</a:t>
            </a:r>
          </a:p>
          <a:p>
            <a:r>
              <a:rPr lang="en-GB" dirty="0"/>
              <a:t>And or decrease the cost by subsidy to increase the </a:t>
            </a:r>
          </a:p>
          <a:p>
            <a:r>
              <a:rPr lang="en-GB" dirty="0"/>
              <a:t>Price paid in money, time or effort</a:t>
            </a:r>
          </a:p>
        </p:txBody>
      </p:sp>
      <p:pic>
        <p:nvPicPr>
          <p:cNvPr id="43" name="Picture Placeholder 8" descr="Man and woman running on indoor track" title="Sample Fitness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9844" y="1026506"/>
            <a:ext cx="1011970" cy="1369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4761" y="2210359"/>
            <a:ext cx="865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Supply </a:t>
            </a:r>
          </a:p>
          <a:p>
            <a:r>
              <a:rPr lang="en-GB" dirty="0"/>
              <a:t>curves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713605" y="4330783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Demand </a:t>
            </a:r>
          </a:p>
          <a:p>
            <a:r>
              <a:rPr lang="en-GB" dirty="0"/>
              <a:t>curves</a:t>
            </a:r>
            <a:endParaRPr lang="en-US" dirty="0"/>
          </a:p>
        </p:txBody>
      </p:sp>
      <p:sp>
        <p:nvSpPr>
          <p:cNvPr id="7" name="Arc 6"/>
          <p:cNvSpPr/>
          <p:nvPr/>
        </p:nvSpPr>
        <p:spPr>
          <a:xfrm rot="20717107" flipV="1">
            <a:off x="731243" y="3231897"/>
            <a:ext cx="6332083" cy="710855"/>
          </a:xfrm>
          <a:prstGeom prst="arc">
            <a:avLst>
              <a:gd name="adj1" fmla="val 10942566"/>
              <a:gd name="adj2" fmla="val 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20717107" flipV="1">
            <a:off x="-879118" y="2136315"/>
            <a:ext cx="8111116" cy="895918"/>
          </a:xfrm>
          <a:prstGeom prst="arc">
            <a:avLst>
              <a:gd name="adj1" fmla="val 11358228"/>
              <a:gd name="adj2" fmla="val 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2659235">
            <a:off x="428899" y="3491748"/>
            <a:ext cx="8111116" cy="1102051"/>
          </a:xfrm>
          <a:prstGeom prst="arc">
            <a:avLst>
              <a:gd name="adj1" fmla="val 12625672"/>
              <a:gd name="adj2" fmla="val 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1871475" flipV="1">
            <a:off x="339155" y="2342154"/>
            <a:ext cx="7878603" cy="1207709"/>
          </a:xfrm>
          <a:prstGeom prst="arc">
            <a:avLst>
              <a:gd name="adj1" fmla="val 11049861"/>
              <a:gd name="adj2" fmla="val 2118939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0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0371"/>
            <a:ext cx="8047276" cy="674915"/>
          </a:xfrm>
        </p:spPr>
        <p:txBody>
          <a:bodyPr>
            <a:normAutofit/>
          </a:bodyPr>
          <a:lstStyle/>
          <a:p>
            <a:r>
              <a:rPr lang="en-US" b="1" dirty="0"/>
              <a:t>(Health) Economic Behaviour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3" y="5138056"/>
            <a:ext cx="6642780" cy="13389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/>
              <a:t>Just tell them the health price they are paying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/>
              <a:t>And/or increase cost of supply by taxation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/>
              <a:t>Rational, economic man will </a:t>
            </a:r>
            <a:r>
              <a:rPr lang="en-GB" sz="2400" b="1" dirty="0"/>
              <a:t>maximise</a:t>
            </a:r>
            <a:r>
              <a:rPr lang="en-US" sz="2400" b="1" dirty="0"/>
              <a:t> his utility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/>
              <a:t>Health promotion is so easy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73" y="3170465"/>
            <a:ext cx="172243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591862"/>
              </p:ext>
            </p:extLst>
          </p:nvPr>
        </p:nvGraphicFramePr>
        <p:xfrm>
          <a:off x="437100" y="1186315"/>
          <a:ext cx="6096000" cy="3882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5" name="Straight Connector 24"/>
          <p:cNvCxnSpPr/>
          <p:nvPr/>
        </p:nvCxnSpPr>
        <p:spPr>
          <a:xfrm flipH="1">
            <a:off x="929626" y="4200266"/>
            <a:ext cx="86382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29626" y="3470680"/>
            <a:ext cx="31582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69556" y="4653269"/>
            <a:ext cx="6116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/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0870" y="179702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  <a:endParaRPr lang="en-GB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6918960" y="325794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endParaRPr lang="en-GB" baseline="30000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283" y="946042"/>
            <a:ext cx="1048593" cy="157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urved Connector 6"/>
          <p:cNvCxnSpPr/>
          <p:nvPr/>
        </p:nvCxnSpPr>
        <p:spPr>
          <a:xfrm rot="5400000" flipH="1" flipV="1">
            <a:off x="929626" y="3530278"/>
            <a:ext cx="12700" cy="12700"/>
          </a:xfrm>
          <a:prstGeom prst="curved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20866055" flipV="1">
            <a:off x="-1162963" y="3550183"/>
            <a:ext cx="8529602" cy="403569"/>
          </a:xfrm>
          <a:prstGeom prst="arc">
            <a:avLst>
              <a:gd name="adj1" fmla="val 11054538"/>
              <a:gd name="adj2" fmla="val 0"/>
            </a:avLst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20866055" flipV="1">
            <a:off x="-1233436" y="2316658"/>
            <a:ext cx="8647889" cy="842231"/>
          </a:xfrm>
          <a:prstGeom prst="arc">
            <a:avLst>
              <a:gd name="adj1" fmla="val 11313374"/>
              <a:gd name="adj2" fmla="val 0"/>
            </a:avLst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8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240779" y="3428999"/>
            <a:ext cx="2811781" cy="1652955"/>
          </a:xfrm>
        </p:spPr>
        <p:txBody>
          <a:bodyPr>
            <a:noAutofit/>
          </a:bodyPr>
          <a:lstStyle/>
          <a:p>
            <a:r>
              <a:rPr lang="en-US" sz="2400" dirty="0"/>
              <a:t>Daniel </a:t>
            </a:r>
            <a:r>
              <a:rPr lang="en-US" sz="2400" dirty="0" err="1"/>
              <a:t>Kahneman</a:t>
            </a:r>
            <a:r>
              <a:rPr lang="en-US" sz="2400" dirty="0"/>
              <a:t>, a psychologist  who won the Nobel Prize for pointing out that economic choices are not so rational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93994" y="1714500"/>
            <a:ext cx="2349956" cy="15403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3652" y="683358"/>
            <a:ext cx="5987845" cy="6572251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3500" b="1" dirty="0"/>
              <a:t>Prospect theory** </a:t>
            </a:r>
            <a:r>
              <a:rPr lang="en-US" sz="3500" dirty="0"/>
              <a:t>upsets the idea of utility: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3500" dirty="0"/>
              <a:t>People are optimistic but risk averse 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3500" dirty="0"/>
              <a:t>They over value small sure short term gains 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3500" dirty="0"/>
              <a:t>Underestimate uncertain long term losses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US" sz="3500" dirty="0"/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3500" b="1" dirty="0"/>
              <a:t>Thinking Fast and Slow*** </a:t>
            </a:r>
            <a:r>
              <a:rPr lang="en-US" sz="3500" dirty="0"/>
              <a:t>points </a:t>
            </a:r>
            <a:r>
              <a:rPr lang="en-GB" sz="3500" dirty="0"/>
              <a:t>to: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3500" dirty="0"/>
              <a:t>Two thought modes that govern behaviour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3500" dirty="0"/>
              <a:t>Fast, emotional instinctive response 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3500" dirty="0"/>
              <a:t>Often dictates first response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3500" dirty="0"/>
              <a:t>Slow, logical thought often rationalises </a:t>
            </a:r>
            <a:r>
              <a:rPr lang="en-US" sz="3500" dirty="0"/>
              <a:t>choices. 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3500" dirty="0"/>
              <a:t>The remembered self differs from experience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3500" dirty="0"/>
              <a:t>People’s expectations adjust to their reality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*</a:t>
            </a:r>
            <a:r>
              <a:rPr lang="en-US" dirty="0"/>
              <a:t>Daniel </a:t>
            </a:r>
            <a:r>
              <a:rPr lang="en-US" dirty="0" err="1"/>
              <a:t>Kahneman</a:t>
            </a:r>
            <a:r>
              <a:rPr lang="en-US" dirty="0"/>
              <a:t>  Nobel Prize Lecture 2002  at </a:t>
            </a:r>
            <a:r>
              <a:rPr lang="en-US" sz="1700" dirty="0"/>
              <a:t>http://www.nobelprize.org/nobel_prizes/economics/laureates/2002/kahnemann-lecture.pdf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**Thayer Watkins “</a:t>
            </a:r>
            <a:r>
              <a:rPr lang="en-GB" dirty="0" err="1"/>
              <a:t>Kahneman</a:t>
            </a:r>
            <a:r>
              <a:rPr lang="en-GB" dirty="0"/>
              <a:t> and </a:t>
            </a:r>
            <a:r>
              <a:rPr lang="en-GB" dirty="0" err="1"/>
              <a:t>Tversky's</a:t>
            </a:r>
            <a:r>
              <a:rPr lang="en-GB" dirty="0"/>
              <a:t> Prospect Theory” at </a:t>
            </a:r>
            <a:r>
              <a:rPr lang="en-GB" dirty="0">
                <a:hlinkClick r:id="rId2"/>
              </a:rPr>
              <a:t>http://www.sjsu.edu/faculty/watkins/prospect.htm</a:t>
            </a:r>
            <a:r>
              <a:rPr lang="en-GB" dirty="0"/>
              <a:t> </a:t>
            </a:r>
            <a:endParaRPr lang="en-US" dirty="0"/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***Daniel </a:t>
            </a:r>
            <a:r>
              <a:rPr lang="en-US" dirty="0" err="1"/>
              <a:t>Kahneman</a:t>
            </a:r>
            <a:r>
              <a:rPr lang="en-US" dirty="0"/>
              <a:t> (2011)“Thinking Fast and Slow”  Penguin Books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267"/>
            <a:ext cx="5914104" cy="952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Or Maybe Not, Meet the Father of </a:t>
            </a:r>
            <a:r>
              <a:rPr lang="en-US" b="1" dirty="0" err="1">
                <a:solidFill>
                  <a:schemeClr val="accent1"/>
                </a:solidFill>
              </a:rPr>
              <a:t>Behavioural</a:t>
            </a:r>
            <a:r>
              <a:rPr lang="en-US" b="1" dirty="0">
                <a:solidFill>
                  <a:schemeClr val="accent1"/>
                </a:solidFill>
              </a:rPr>
              <a:t> Economics*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94" y="374197"/>
            <a:ext cx="2413937" cy="288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1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150230" y="3428999"/>
            <a:ext cx="2993769" cy="1652955"/>
          </a:xfrm>
        </p:spPr>
        <p:txBody>
          <a:bodyPr>
            <a:noAutofit/>
          </a:bodyPr>
          <a:lstStyle/>
          <a:p>
            <a:r>
              <a:rPr lang="en-US" sz="2400" dirty="0"/>
              <a:t>Richard </a:t>
            </a:r>
            <a:r>
              <a:rPr lang="en-US" sz="2400" dirty="0" err="1"/>
              <a:t>Thaler</a:t>
            </a:r>
            <a:r>
              <a:rPr lang="en-US" sz="2400" dirty="0"/>
              <a:t>, an economist explains how psychological nudges and choice architecture can help people make better decisions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93994" y="1714500"/>
            <a:ext cx="2349956" cy="15403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6477" y="1062990"/>
            <a:ext cx="5987845" cy="546354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400" b="1" dirty="0"/>
              <a:t>Nudge theory* </a:t>
            </a:r>
            <a:r>
              <a:rPr lang="en-US" sz="2400" dirty="0"/>
              <a:t>:</a:t>
            </a:r>
            <a:endParaRPr lang="en-GB" sz="2400" dirty="0"/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Anchoring: expectations are set by immediate experience and cues such as “half price offer”.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Availability heuristic: probable outcomes are estimated from personal experience.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Representative heuristics: people search for patterns to explain the world.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Status quo bias: people prefer not to change.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Herd mentality: what do my peers do?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Choice architecture: choices are shaped by how they are framed, when/ where they are made.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*</a:t>
            </a:r>
            <a:r>
              <a:rPr lang="en-GB" sz="1700" dirty="0"/>
              <a:t>Richard </a:t>
            </a:r>
            <a:r>
              <a:rPr lang="en-GB" sz="1700" dirty="0" err="1"/>
              <a:t>Thaler</a:t>
            </a:r>
            <a:r>
              <a:rPr lang="en-GB" sz="1700" dirty="0"/>
              <a:t> and Cass R </a:t>
            </a:r>
            <a:r>
              <a:rPr lang="en-GB" sz="1700" dirty="0" err="1"/>
              <a:t>Sunstein</a:t>
            </a:r>
            <a:r>
              <a:rPr lang="en-GB" sz="1700" dirty="0"/>
              <a:t> (2008) “Nudge: Improving Decisions About Health, Wealth, and Happiness” Yale University Press. </a:t>
            </a:r>
            <a:endParaRPr lang="en-US" sz="17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6477" y="345622"/>
            <a:ext cx="5914104" cy="952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And the man who introduced us to Nudge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660" y="345622"/>
            <a:ext cx="2331720" cy="303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71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120582" y="5937842"/>
            <a:ext cx="3132096" cy="454364"/>
          </a:xfrm>
        </p:spPr>
        <p:txBody>
          <a:bodyPr>
            <a:noAutofit/>
          </a:bodyPr>
          <a:lstStyle/>
          <a:p>
            <a:r>
              <a:rPr lang="en-US" sz="2000" dirty="0"/>
              <a:t>Daniel Gilbert, psychologist  who applies economics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72213" y="2766060"/>
            <a:ext cx="2937510" cy="617220"/>
          </a:xfrm>
        </p:spPr>
        <p:txBody>
          <a:bodyPr>
            <a:noAutofit/>
          </a:bodyPr>
          <a:lstStyle/>
          <a:p>
            <a:r>
              <a:rPr lang="en-US" sz="2000" cap="none" dirty="0">
                <a:latin typeface="+mn-lt"/>
              </a:rPr>
              <a:t>Steve Leavitt, economist who applies psychology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" y="731520"/>
            <a:ext cx="5896405" cy="58293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Their mix of economics/psychology/sociology provides new insights into social and economic </a:t>
            </a:r>
            <a:r>
              <a:rPr lang="en-US" sz="2400" dirty="0" err="1"/>
              <a:t>behaviour</a:t>
            </a:r>
            <a:r>
              <a:rPr lang="en-US" sz="2400" dirty="0"/>
              <a:t>, including health choices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400" b="1" dirty="0" err="1"/>
              <a:t>Freakonomics</a:t>
            </a:r>
            <a:r>
              <a:rPr lang="en-US" sz="2400" b="1" dirty="0"/>
              <a:t>* </a:t>
            </a:r>
            <a:r>
              <a:rPr lang="en-US" sz="2400" dirty="0"/>
              <a:t>:</a:t>
            </a:r>
            <a:endParaRPr lang="en-GB" sz="2400" dirty="0"/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Choices are rational only if you understand the chooser’s values and context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400" b="1" dirty="0"/>
              <a:t>Stumbling on Happiness**:</a:t>
            </a:r>
            <a:endParaRPr lang="en-GB" sz="2400" dirty="0"/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Our psychology gets in the way of rational decision making about the future.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* Steven </a:t>
            </a:r>
            <a:r>
              <a:rPr lang="nb-NO" sz="1600" dirty="0"/>
              <a:t>D. Levitt, Stephen J. Dubner (2005)</a:t>
            </a:r>
            <a:r>
              <a:rPr lang="en-GB" sz="1600" dirty="0"/>
              <a:t> “</a:t>
            </a:r>
            <a:r>
              <a:rPr lang="en-GB" sz="1600" dirty="0" err="1"/>
              <a:t>Freakonomics</a:t>
            </a:r>
            <a:r>
              <a:rPr lang="en-GB" sz="1600" dirty="0"/>
              <a:t>: A Rogue Economist Explores the Hidden Side of Everything” William Morrow.</a:t>
            </a:r>
            <a:r>
              <a:rPr lang="nb-NO" sz="1600" dirty="0"/>
              <a:t> </a:t>
            </a:r>
            <a:r>
              <a:rPr lang="en-GB" sz="1600" dirty="0"/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**Daniel Gilbert (2006) “Stumbling on Happiness” Harper Perennial.</a:t>
            </a:r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6477" y="240030"/>
            <a:ext cx="5914104" cy="880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1"/>
                </a:solidFill>
              </a:rPr>
              <a:t>The “</a:t>
            </a:r>
            <a:r>
              <a:rPr lang="en-US" b="1" dirty="0" err="1">
                <a:solidFill>
                  <a:schemeClr val="accent1"/>
                </a:solidFill>
              </a:rPr>
              <a:t>Freakonomics</a:t>
            </a:r>
            <a:r>
              <a:rPr lang="en-US" b="1" dirty="0">
                <a:solidFill>
                  <a:schemeClr val="accent1"/>
                </a:solidFill>
              </a:rPr>
              <a:t>” and “</a:t>
            </a:r>
            <a:r>
              <a:rPr lang="en-US" b="1" dirty="0" err="1">
                <a:solidFill>
                  <a:schemeClr val="accent1"/>
                </a:solidFill>
              </a:rPr>
              <a:t>StUmbling</a:t>
            </a:r>
            <a:r>
              <a:rPr lang="en-US" b="1" dirty="0">
                <a:solidFill>
                  <a:schemeClr val="accent1"/>
                </a:solidFill>
              </a:rPr>
              <a:t> on Happiness” Guys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6" y="331469"/>
            <a:ext cx="2040256" cy="233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7" r="13974"/>
          <a:stretch/>
        </p:blipFill>
        <p:spPr bwMode="auto">
          <a:xfrm>
            <a:off x="6643686" y="3531870"/>
            <a:ext cx="2111695" cy="239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88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206489" y="3760470"/>
            <a:ext cx="2846071" cy="2411731"/>
          </a:xfrm>
        </p:spPr>
        <p:txBody>
          <a:bodyPr>
            <a:normAutofit/>
          </a:bodyPr>
          <a:lstStyle/>
          <a:p>
            <a:r>
              <a:rPr lang="en-GB" sz="2400" dirty="0"/>
              <a:t>Michael </a:t>
            </a:r>
            <a:r>
              <a:rPr lang="en-GB" sz="2400" dirty="0" err="1"/>
              <a:t>Sandel</a:t>
            </a:r>
            <a:r>
              <a:rPr lang="en-GB" sz="2400" dirty="0"/>
              <a:t> a philosopher who criticises free market economics for commoditising and commercialising  moral choices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0"/>
          <a:stretch/>
        </p:blipFill>
        <p:spPr bwMode="auto">
          <a:xfrm>
            <a:off x="6376463" y="317182"/>
            <a:ext cx="2519886" cy="328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4869" y="1372773"/>
            <a:ext cx="5679235" cy="5303519"/>
          </a:xfrm>
        </p:spPr>
        <p:txBody>
          <a:bodyPr>
            <a:normAutofit/>
          </a:bodyPr>
          <a:lstStyle/>
          <a:p>
            <a:pPr marL="45720" indent="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 b="1" dirty="0"/>
              <a:t>Commoditising</a:t>
            </a:r>
            <a:r>
              <a:rPr lang="en-US" sz="2200" b="1" dirty="0"/>
              <a:t> choices </a:t>
            </a:r>
            <a:r>
              <a:rPr lang="en-US" sz="2200" dirty="0"/>
              <a:t>undermines the moral basis of society and can give choices to the rich not available to the poor and so divide us.</a:t>
            </a:r>
          </a:p>
          <a:p>
            <a:pPr marL="4572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200" b="1" dirty="0"/>
              <a:t>Commercialisation</a:t>
            </a:r>
            <a:r>
              <a:rPr lang="en-US" sz="2200" dirty="0"/>
              <a:t> relevant to health include:</a:t>
            </a:r>
          </a:p>
          <a:p>
            <a:pPr marL="182563" indent="-182563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Financial incentives to change health </a:t>
            </a:r>
            <a:r>
              <a:rPr lang="en-US" dirty="0" err="1"/>
              <a:t>behaviour</a:t>
            </a:r>
            <a:endParaRPr lang="en-US" dirty="0"/>
          </a:p>
          <a:p>
            <a:pPr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  Advertising unhealthy products in schools</a:t>
            </a:r>
          </a:p>
          <a:p>
            <a:pPr marL="182563" indent="-182563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Preferential access to health services</a:t>
            </a:r>
          </a:p>
          <a:p>
            <a:pPr marL="182563" indent="-182563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Blood donation (in the US)</a:t>
            </a:r>
          </a:p>
          <a:p>
            <a:pPr marL="171450" indent="-17145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Surrogate mothers (in India)</a:t>
            </a:r>
          </a:p>
          <a:p>
            <a:pPr marL="171450" indent="-171450" algn="l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Birth of more than one child per family(in China)</a:t>
            </a:r>
            <a:endParaRPr lang="en-US" sz="2400" b="1" dirty="0"/>
          </a:p>
          <a:p>
            <a:pPr marL="45720" algn="l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*Michael </a:t>
            </a:r>
            <a:r>
              <a:rPr lang="en-GB" sz="1600" dirty="0" err="1"/>
              <a:t>Sandel</a:t>
            </a:r>
            <a:r>
              <a:rPr lang="en-GB" sz="1600" dirty="0"/>
              <a:t> (2012) “What money can’t buy: The Moral Limits of Markets” Penguin Books also see his course ”the Global Philosopher” at  </a:t>
            </a:r>
            <a:r>
              <a:rPr lang="en-US" sz="1600" b="1" i="1" dirty="0">
                <a:solidFill>
                  <a:srgbClr val="767676"/>
                </a:solidFill>
                <a:hlinkClick r:id="rId3"/>
              </a:rPr>
              <a:t>www.bbc.co.uk</a:t>
            </a:r>
            <a:r>
              <a:rPr lang="en-US" sz="1600" i="1" dirty="0">
                <a:solidFill>
                  <a:srgbClr val="767676"/>
                </a:solidFill>
                <a:hlinkClick r:id="rId3"/>
              </a:rPr>
              <a:t>/programmes/p03njc35</a:t>
            </a:r>
            <a:r>
              <a:rPr lang="en-US" sz="1600" i="1" dirty="0">
                <a:solidFill>
                  <a:srgbClr val="767676"/>
                </a:solidFill>
              </a:rPr>
              <a:t> </a:t>
            </a:r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0040" y="529189"/>
            <a:ext cx="5594064" cy="952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And the Author of “What Money Can’t Buy”*</a:t>
            </a:r>
          </a:p>
        </p:txBody>
      </p:sp>
    </p:spTree>
    <p:extLst>
      <p:ext uri="{BB962C8B-B14F-4D97-AF65-F5344CB8AC3E}">
        <p14:creationId xmlns:p14="http://schemas.microsoft.com/office/powerpoint/2010/main" val="40015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ehavioural Economics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Behavioural Economics</Template>
  <TotalTime>0</TotalTime>
  <Words>2759</Words>
  <Application>Microsoft Office PowerPoint</Application>
  <PresentationFormat>Overhead</PresentationFormat>
  <Paragraphs>222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Behavioural Economics</vt:lpstr>
      <vt:lpstr>Behavioural (Health) Economics</vt:lpstr>
      <vt:lpstr>PowerPoint Presentation</vt:lpstr>
      <vt:lpstr>PowerPoint Presentation</vt:lpstr>
      <vt:lpstr>(Health) Economic Theory</vt:lpstr>
      <vt:lpstr>(Health) Economic Behaviour Theory</vt:lpstr>
      <vt:lpstr>PowerPoint Presentation</vt:lpstr>
      <vt:lpstr>PowerPoint Presentation</vt:lpstr>
      <vt:lpstr>Steve Leavitt, economist who applies psychology </vt:lpstr>
      <vt:lpstr>PowerPoint Presentation</vt:lpstr>
      <vt:lpstr>PowerPoint Presentation</vt:lpstr>
      <vt:lpstr>Health Responses</vt:lpstr>
      <vt:lpstr>Health Responses</vt:lpstr>
      <vt:lpstr>PowerPoint Presentation</vt:lpstr>
      <vt:lpstr>what can Policy makers do?*</vt:lpstr>
      <vt:lpstr>Thinking of health As A brand </vt:lpstr>
      <vt:lpstr> Health and Social Capital*</vt:lpstr>
      <vt:lpstr>Social Marketing</vt:lpstr>
      <vt:lpstr>PowerPoint Presentation</vt:lpstr>
      <vt:lpstr>Investing in Social Marketing*</vt:lpstr>
      <vt:lpstr>Some Issues for you to explore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2012-08-22T10:47:55Z</dcterms:created>
  <dcterms:modified xsi:type="dcterms:W3CDTF">2017-01-08T17:48:18Z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