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9" autoAdjust="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233B4B7-BB7F-42F5-B8C2-B728AE2F2B64}" type="datetimeFigureOut">
              <a:rPr lang="en-GB" smtClean="0"/>
              <a:t>20/01/2015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DD973E1-3CDA-4A8E-B330-4BD96D37EE40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vizhub.healthdata.org/gbd-compar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izhub.healthdata.org/gbd-compar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819400"/>
            <a:ext cx="8424936" cy="3417912"/>
          </a:xfrm>
        </p:spPr>
        <p:txBody>
          <a:bodyPr>
            <a:normAutofit/>
          </a:bodyPr>
          <a:lstStyle/>
          <a:p>
            <a:r>
              <a:rPr lang="en-GB" dirty="0" smtClean="0"/>
              <a:t>The WHO </a:t>
            </a:r>
            <a:r>
              <a:rPr lang="en-GB" dirty="0" err="1" smtClean="0"/>
              <a:t>NBDt</a:t>
            </a:r>
            <a:r>
              <a:rPr lang="en-GB" dirty="0" smtClean="0"/>
              <a:t> identifies </a:t>
            </a:r>
            <a:r>
              <a:rPr lang="en-GB" dirty="0" smtClean="0"/>
              <a:t>the consequences of behaviour </a:t>
            </a:r>
            <a:r>
              <a:rPr lang="en-GB" dirty="0" smtClean="0"/>
              <a:t>for </a:t>
            </a:r>
            <a:r>
              <a:rPr lang="en-GB" dirty="0" smtClean="0"/>
              <a:t>long term Health </a:t>
            </a:r>
            <a:r>
              <a:rPr lang="en-GB" dirty="0" smtClean="0"/>
              <a:t>outcomes in each country, measured as DALYs, YLL, YLD and Deaths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 smtClean="0"/>
              <a:t>brief Introduction will explain how the WHO NBDT </a:t>
            </a:r>
            <a:r>
              <a:rPr lang="en-GB" dirty="0" smtClean="0"/>
              <a:t>works and its latest Update by the Institute for health metrics and evaluation</a:t>
            </a:r>
            <a:endParaRPr lang="en-GB" dirty="0"/>
          </a:p>
          <a:p>
            <a:endParaRPr lang="en-GB" dirty="0" smtClean="0"/>
          </a:p>
          <a:p>
            <a:pPr algn="r"/>
            <a:r>
              <a:rPr lang="en-GB" dirty="0" smtClean="0"/>
              <a:t>Graham Lister </a:t>
            </a:r>
          </a:p>
          <a:p>
            <a:pPr algn="r"/>
            <a:r>
              <a:rPr lang="en-GB" sz="1000" dirty="0" smtClean="0"/>
              <a:t>Visiting Professor in Health and Social Care LSBU</a:t>
            </a:r>
          </a:p>
          <a:p>
            <a:pPr algn="r"/>
            <a:endParaRPr lang="en-GB" dirty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WHO National Burden of Disease Tool Applied to UK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230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IHME Health Risk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C:\Users\Graham\Music\Documents\Revised VfM\GBDU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" y="1052736"/>
            <a:ext cx="9115425" cy="5714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902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IHME Health Outcomes of Unhealthy Diet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 descr="C:\Users\Graham\Music\Documents\Revised VfM\Dietcaus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9036496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44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Consider the data presentations here</a:t>
            </a:r>
          </a:p>
          <a:p>
            <a:pPr lvl="1"/>
            <a:r>
              <a:rPr lang="en-GB" dirty="0" smtClean="0"/>
              <a:t>Or if possible go on line to view the IHME web site</a:t>
            </a:r>
          </a:p>
          <a:p>
            <a:pPr lvl="1"/>
            <a:r>
              <a:rPr lang="en-GB" dirty="0" smtClean="0"/>
              <a:t>At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http://vizhub.healthdata.org/gbd-compare/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GB" dirty="0" smtClean="0"/>
          </a:p>
          <a:p>
            <a:r>
              <a:rPr lang="en-GB" dirty="0" smtClean="0"/>
              <a:t>What do they tell us about UK health outcomes</a:t>
            </a:r>
          </a:p>
          <a:p>
            <a:r>
              <a:rPr lang="en-GB" dirty="0" smtClean="0"/>
              <a:t>What could you tell a patient about the risks of ill health resulting from poor diet and inactivity?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814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L</a:t>
            </a:r>
            <a:r>
              <a:rPr lang="en-GB" dirty="0" smtClean="0"/>
              <a:t>ike all elements in this toolkit the </a:t>
            </a:r>
            <a:r>
              <a:rPr lang="en-GB" dirty="0" smtClean="0"/>
              <a:t>NBD </a:t>
            </a:r>
            <a:r>
              <a:rPr lang="en-GB" dirty="0" smtClean="0"/>
              <a:t>tool should be </a:t>
            </a:r>
            <a:r>
              <a:rPr lang="en-GB" dirty="0" smtClean="0"/>
              <a:t>examined</a:t>
            </a:r>
            <a:r>
              <a:rPr lang="en-GB" dirty="0" smtClean="0"/>
              <a:t> </a:t>
            </a:r>
            <a:r>
              <a:rPr lang="en-GB" dirty="0" smtClean="0"/>
              <a:t>by Public Health England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An England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version could be developed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Other relevant behavioural causes could be considered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And other impacts on wellbeing e.g. social impact of obesity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Behaviour in prior years should be related to current outcomes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 pilot study in 1996 showed great potential for this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This does not have to be an expensive process, it could start with a consensus of experts on the impacts of behaviour on outcomes.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lvl="1">
              <a:buFont typeface="Wingdings" pitchFamily="2" charset="2"/>
              <a:buChar char="§"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6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The Problem of Health Cause and Effect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Health impacts from behaviour like smoking: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Usually occurs after many years of behaviour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Have an impact on many different health outcomes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Often arises from several different causes e.g. smoking and obesity both lead to heart disease.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Is inherently uncertain </a:t>
            </a:r>
          </a:p>
          <a:p>
            <a:r>
              <a:rPr lang="en-GB" dirty="0"/>
              <a:t>T</a:t>
            </a:r>
            <a:r>
              <a:rPr lang="en-GB" dirty="0" smtClean="0"/>
              <a:t>raditional methods for predicting health outcomes: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/>
              <a:t>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Consider only one factor at a time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Tend to take into account only a limited range of outcomes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Often fail to take into account multiple causes and time</a:t>
            </a:r>
          </a:p>
          <a:p>
            <a:pPr marL="274320" lvl="1" indent="0">
              <a:buNone/>
            </a:pP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656640" cy="758952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The WHO National Burden of Disease Tool (BDT)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WHO NBDT was developed by a team of </a:t>
            </a:r>
            <a:r>
              <a:rPr lang="en-GB" dirty="0" smtClean="0"/>
              <a:t>40+ international </a:t>
            </a:r>
            <a:r>
              <a:rPr lang="en-GB" dirty="0" smtClean="0"/>
              <a:t>experts based on studies and data</a:t>
            </a:r>
          </a:p>
          <a:p>
            <a:r>
              <a:rPr lang="en-GB" dirty="0" smtClean="0"/>
              <a:t>For 26 common risk factors including: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dirty="0" smtClean="0">
                <a:solidFill>
                  <a:schemeClr val="tx2">
                    <a:lumMod val="75000"/>
                  </a:schemeClr>
                </a:solidFill>
              </a:rPr>
              <a:t>Tobacco, alcohol, high BMI, physical inactivity, low fruit and vegetable intake, high blood pressure, high cholesterol, illicit drugs, non- use and use of ineffective methods of contraception, occupational noise, unsafe sex, outdoor air pollution and vitamin deficiency.</a:t>
            </a:r>
          </a:p>
          <a:p>
            <a:r>
              <a:rPr lang="en-GB" dirty="0" smtClean="0"/>
              <a:t>They established how much poor health outcome is attributable to each cause for 14 regions including </a:t>
            </a:r>
          </a:p>
          <a:p>
            <a:pPr lvl="1">
              <a:buFont typeface="Wingdings" pitchFamily="2" charset="2"/>
              <a:buChar char="§"/>
            </a:pPr>
            <a:r>
              <a:rPr lang="en-GB" sz="2600" dirty="0" smtClean="0">
                <a:solidFill>
                  <a:schemeClr val="tx2">
                    <a:lumMod val="75000"/>
                  </a:schemeClr>
                </a:solidFill>
              </a:rPr>
              <a:t>High Income</a:t>
            </a:r>
            <a:r>
              <a:rPr lang="en-GB" sz="2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2600" dirty="0" smtClean="0">
                <a:solidFill>
                  <a:schemeClr val="tx2">
                    <a:lumMod val="75000"/>
                  </a:schemeClr>
                </a:solidFill>
              </a:rPr>
              <a:t>European countries (including the UK)</a:t>
            </a:r>
          </a:p>
        </p:txBody>
      </p:sp>
    </p:spTree>
    <p:extLst>
      <p:ext uri="{BB962C8B-B14F-4D97-AF65-F5344CB8AC3E}">
        <p14:creationId xmlns:p14="http://schemas.microsoft.com/office/powerpoint/2010/main" val="23320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Some of the Technical Language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Burden of Disease is measured in terms of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Years of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ife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ost (YLL)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Years Lived with Disability (weighted for disability) YLD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Disability Adjusted Life Years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(DALYs)=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YLL + YLD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Weights for disability are set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by an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international committee</a:t>
            </a:r>
          </a:p>
          <a:p>
            <a:r>
              <a:rPr lang="en-GB" dirty="0" smtClean="0"/>
              <a:t>Outcomes/cause = Population Attributable Fraction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%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of each outcome for each age/sex cohort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Added as a discounted DALYs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PAFs applied to UK outcome figures for each age/ sex cohort to show UK causes of Burden of Disease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74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Advantages and Disadvantages of Using the BDT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/>
          <a:lstStyle/>
          <a:p>
            <a:r>
              <a:rPr lang="en-GB" dirty="0" smtClean="0"/>
              <a:t>Advantages: The NBDT is not perfect but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avoids double counting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represents a consensus view of experts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is reasonably comprehensive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is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internally and internationally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consistent</a:t>
            </a:r>
          </a:p>
          <a:p>
            <a:r>
              <a:rPr lang="en-GB" dirty="0" smtClean="0"/>
              <a:t>Disadvantages: The NBDT is not perfect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uses regional average PAFs rather than UK specific ones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used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DALYs not QALYs (they can be translated crudely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2004 DALYs were weighted by age but not the 2010 update</a:t>
            </a:r>
            <a:endParaRPr lang="en-GB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It wasn’t invented here (though the WHO team had UK input)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84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it look like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6153877"/>
              </p:ext>
            </p:extLst>
          </p:nvPr>
        </p:nvGraphicFramePr>
        <p:xfrm>
          <a:off x="467544" y="3212976"/>
          <a:ext cx="8281370" cy="2773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58"/>
                <a:gridCol w="26312"/>
                <a:gridCol w="273982"/>
                <a:gridCol w="3725916"/>
                <a:gridCol w="1034973"/>
                <a:gridCol w="724483"/>
                <a:gridCol w="620986"/>
                <a:gridCol w="620986"/>
                <a:gridCol w="620986"/>
                <a:gridCol w="517488"/>
              </a:tblGrid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11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l" fontAlgn="t"/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200" b="1" i="1" u="none" strike="noStrike" dirty="0" smtClean="0">
                          <a:effectLst/>
                          <a:latin typeface="Arial"/>
                        </a:rPr>
                        <a:t>Men by age cohort     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u="none" strike="noStrike" dirty="0" smtClean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11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GB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Disease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Total</a:t>
                      </a:r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30-44</a:t>
                      </a:r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45-59</a:t>
                      </a:r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60-69</a:t>
                      </a:r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70-79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000" b="1" i="1" u="none" strike="noStrike" dirty="0" smtClean="0">
                          <a:effectLst/>
                          <a:latin typeface="Arial"/>
                        </a:rPr>
                        <a:t>80+</a:t>
                      </a:r>
                      <a:endParaRPr lang="en-GB" sz="10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69041">
                <a:tc>
                  <a:txBody>
                    <a:bodyPr/>
                    <a:lstStyle/>
                    <a:p>
                      <a:pPr algn="l" fontAlgn="t"/>
                      <a:endParaRPr lang="en-GB" sz="10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r>
                        <a:rPr lang="en-GB" sz="2000" dirty="0" smtClean="0"/>
                        <a:t>Non communicable diseases</a:t>
                      </a:r>
                      <a:endParaRPr lang="en-GB" sz="200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948647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85531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225306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173522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143214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44194</a:t>
                      </a:r>
                      <a:endParaRPr lang="en-GB" sz="12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42137">
                <a:tc>
                  <a:txBody>
                    <a:bodyPr/>
                    <a:lstStyle/>
                    <a:p>
                      <a:pPr algn="l" fontAlgn="t"/>
                      <a:endParaRPr lang="en-GB" sz="900" b="1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Malignant neoplasms</a:t>
                      </a:r>
                      <a:endParaRPr lang="en-GB" sz="16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320936</a:t>
                      </a:r>
                      <a:endParaRPr lang="en-GB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12180</a:t>
                      </a:r>
                      <a:endParaRPr lang="en-GB" sz="12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65997</a:t>
                      </a:r>
                      <a:endParaRPr lang="en-GB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76904</a:t>
                      </a:r>
                      <a:endParaRPr lang="en-GB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62621</a:t>
                      </a:r>
                      <a:endParaRPr lang="en-GB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18038</a:t>
                      </a:r>
                      <a:endParaRPr lang="en-GB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1.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Mouth and oropharynx cancers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13398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974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5151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3273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1243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321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2.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Oesophagus cancer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34563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1635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9487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8709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6490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1791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3.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Stomach cancer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5275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420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1210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1461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1432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430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4.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Colon and rectum cancers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15611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967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4185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4633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3559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1064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5.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Liver cancer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2468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188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802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706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499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118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6.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Pancreas cancer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5231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292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1644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1478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1068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283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15233"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7.</a:t>
                      </a:r>
                      <a:endParaRPr lang="en-GB" sz="1600" b="0" i="0" u="none" strike="noStrike"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Trachea, bronchus, lung cancers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190553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2813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>
                          <a:effectLst/>
                        </a:rPr>
                        <a:t>30652</a:t>
                      </a:r>
                      <a:endParaRPr lang="en-GB" sz="12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43734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36719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200" u="none" strike="noStrike" dirty="0">
                          <a:effectLst/>
                        </a:rPr>
                        <a:t>9863</a:t>
                      </a:r>
                      <a:endParaRPr lang="en-GB" sz="12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412776"/>
            <a:ext cx="8712968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GB" sz="2700" dirty="0" smtClean="0"/>
              <a:t>NBDT shows outcome by cause for age/sex cohorts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GB" sz="2700" dirty="0"/>
              <a:t>F</a:t>
            </a:r>
            <a:r>
              <a:rPr lang="en-GB" sz="2700" dirty="0" smtClean="0"/>
              <a:t>or each disease in detail</a:t>
            </a:r>
          </a:p>
          <a:p>
            <a:pPr marL="285750" indent="-285750">
              <a:buClr>
                <a:srgbClr val="C00000"/>
              </a:buClr>
              <a:buFont typeface="Arial" pitchFamily="34" charset="0"/>
              <a:buChar char="•"/>
            </a:pPr>
            <a:r>
              <a:rPr lang="en-GB" sz="2700" dirty="0" smtClean="0"/>
              <a:t>E.g. a portion of smoking outcomes for men</a:t>
            </a:r>
          </a:p>
          <a:p>
            <a:pPr marL="800100" lvl="1" indent="-342900">
              <a:buClr>
                <a:schemeClr val="accent2"/>
              </a:buClr>
              <a:buFont typeface="Wingdings" pitchFamily="2" charset="2"/>
              <a:buChar char="§"/>
            </a:pPr>
            <a:r>
              <a:rPr lang="en-GB" sz="2200" dirty="0" smtClean="0">
                <a:solidFill>
                  <a:schemeClr val="bg2">
                    <a:lumMod val="25000"/>
                  </a:schemeClr>
                </a:solidFill>
              </a:rPr>
              <a:t>NBDT shows 58 outcomes attributable to smoking</a:t>
            </a:r>
            <a:endParaRPr lang="en-GB" sz="2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8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 Summary of NBDT Outcomes for UK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5717858"/>
              </p:ext>
            </p:extLst>
          </p:nvPr>
        </p:nvGraphicFramePr>
        <p:xfrm>
          <a:off x="2" y="1152168"/>
          <a:ext cx="9143999" cy="5229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722"/>
                <a:gridCol w="232180"/>
                <a:gridCol w="422501"/>
                <a:gridCol w="527620"/>
                <a:gridCol w="961166"/>
                <a:gridCol w="55279"/>
                <a:gridCol w="176901"/>
                <a:gridCol w="350719"/>
                <a:gridCol w="337379"/>
                <a:gridCol w="27300"/>
                <a:gridCol w="310365"/>
                <a:gridCol w="527620"/>
                <a:gridCol w="1101530"/>
                <a:gridCol w="39061"/>
                <a:gridCol w="527620"/>
                <a:gridCol w="106315"/>
                <a:gridCol w="134217"/>
                <a:gridCol w="271569"/>
                <a:gridCol w="527620"/>
                <a:gridCol w="1078817"/>
                <a:gridCol w="27300"/>
                <a:gridCol w="173597"/>
                <a:gridCol w="650429"/>
                <a:gridCol w="321172"/>
              </a:tblGrid>
              <a:tr h="239070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39070">
                <a:tc>
                  <a:txBody>
                    <a:bodyPr/>
                    <a:lstStyle/>
                    <a:p>
                      <a:pPr algn="l" fontAlgn="b"/>
                      <a:endParaRPr lang="en-GB" sz="14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819669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1"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Leading causes of </a:t>
                      </a:r>
                      <a:r>
                        <a:rPr lang="en-GB" sz="2400" u="none" strike="noStrike" dirty="0" smtClean="0">
                          <a:effectLst/>
                        </a:rPr>
                        <a:t>DALYs </a:t>
                      </a:r>
                      <a:r>
                        <a:rPr lang="en-GB" sz="2400" u="none" strike="noStrike" dirty="0">
                          <a:effectLst/>
                        </a:rPr>
                        <a:t>due to selected risk factors in </a:t>
                      </a:r>
                      <a:r>
                        <a:rPr lang="en-GB" sz="2400" u="none" strike="noStrike" dirty="0" smtClean="0">
                          <a:effectLst/>
                        </a:rPr>
                        <a:t>UK</a:t>
                      </a:r>
                      <a:endParaRPr lang="en-GB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 dirty="0">
                          <a:effectLst/>
                        </a:rPr>
                        <a:t>% total</a:t>
                      </a:r>
                      <a:endParaRPr lang="en-GB" sz="14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GB" sz="1400" b="1" i="1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% total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% total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39070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Persons</a:t>
                      </a:r>
                      <a:endParaRPr lang="en-GB" sz="14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1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DALYs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Males</a:t>
                      </a:r>
                      <a:endParaRPr lang="en-GB" sz="14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1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DALYs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Females</a:t>
                      </a:r>
                      <a:endParaRPr lang="en-GB" sz="14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1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DALYs</a:t>
                      </a:r>
                      <a:endParaRPr lang="en-GB" sz="1400" b="1" i="1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Tobacco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12.6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Tobacco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17.5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Tobacco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7.4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Alcohol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8.3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Alcohol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12.2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 smtClean="0">
                          <a:effectLst/>
                          <a:latin typeface="Arial"/>
                        </a:rPr>
                        <a:t>High</a:t>
                      </a:r>
                      <a:r>
                        <a:rPr lang="en-GB" sz="1400" b="0" i="0" u="none" strike="noStrike" baseline="0" dirty="0" smtClean="0">
                          <a:effectLst/>
                          <a:latin typeface="Arial"/>
                        </a:rPr>
                        <a:t> BP</a:t>
                      </a:r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7.2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blood pressure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8.3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High </a:t>
                      </a:r>
                      <a:r>
                        <a:rPr lang="en-GB" sz="1400" u="none" strike="noStrike" dirty="0" smtClean="0">
                          <a:effectLst/>
                        </a:rPr>
                        <a:t>BP</a:t>
                      </a:r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9.4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BMI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5.9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69973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cholesterol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6.4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cholesterol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7.8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cholesterol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5.0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BMI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6.1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High BMI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6.3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Alcohol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4.3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Physical inactivity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2.9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Illicit drugs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3.5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Physical inactivity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2.6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53469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Illicit drugs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2.5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Physical inactivity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3.3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7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Low </a:t>
                      </a:r>
                      <a:r>
                        <a:rPr lang="en-GB" sz="1400" u="none" strike="noStrike" dirty="0" smtClean="0">
                          <a:effectLst/>
                        </a:rPr>
                        <a:t>f</a:t>
                      </a:r>
                      <a:r>
                        <a:rPr lang="en-GB" sz="1400" u="none" strike="noStrike" baseline="0" dirty="0" smtClean="0">
                          <a:effectLst/>
                        </a:rPr>
                        <a:t> and</a:t>
                      </a:r>
                      <a:r>
                        <a:rPr lang="en-GB" sz="1400" u="none" strike="noStrike" dirty="0" smtClean="0">
                          <a:effectLst/>
                        </a:rPr>
                        <a:t> v </a:t>
                      </a:r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1.5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40983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8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Low fruit and vegetable </a:t>
                      </a:r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2.0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8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 dirty="0">
                          <a:effectLst/>
                        </a:rPr>
                        <a:t>Low </a:t>
                      </a:r>
                      <a:r>
                        <a:rPr lang="en-GB" sz="1400" u="none" strike="noStrike" dirty="0" smtClean="0">
                          <a:effectLst/>
                        </a:rPr>
                        <a:t>f</a:t>
                      </a:r>
                      <a:r>
                        <a:rPr lang="en-GB" sz="1400" u="none" strike="noStrike" baseline="0" dirty="0" smtClean="0">
                          <a:effectLst/>
                        </a:rPr>
                        <a:t> and </a:t>
                      </a:r>
                      <a:r>
                        <a:rPr lang="en-GB" sz="1400" u="none" strike="noStrike" dirty="0" smtClean="0">
                          <a:effectLst/>
                        </a:rPr>
                        <a:t>v </a:t>
                      </a:r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2.6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8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u="none" strike="noStrike">
                          <a:effectLst/>
                        </a:rPr>
                        <a:t>Illicit drugs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u="none" strike="noStrike">
                          <a:effectLst/>
                        </a:rPr>
                        <a:t>1.4</a:t>
                      </a:r>
                      <a:endParaRPr lang="en-GB" sz="14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47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Institute for Health Metrics and Evaluation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 smtClean="0"/>
              <a:t>IHME Global Burden of Disease tool</a:t>
            </a:r>
            <a:endParaRPr lang="en-GB" dirty="0" smtClean="0"/>
          </a:p>
          <a:p>
            <a:pPr lvl="1">
              <a:buFont typeface="Wingdings" pitchFamily="2" charset="2"/>
              <a:buChar char="§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Available at </a:t>
            </a:r>
            <a:r>
              <a:rPr lang="en-GB" dirty="0">
                <a:solidFill>
                  <a:schemeClr val="tx2">
                    <a:lumMod val="75000"/>
                  </a:schemeClr>
                </a:solidFill>
                <a:hlinkClick r:id="rId2"/>
              </a:rPr>
              <a:t>http://vizhub.healthdata.org/gbd-compare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/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2010 data for UK with revised DALYS/YLLs/YLDs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No age weighting or internal discount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Therefore comparable to QALYs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Gives overall health 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burden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 or Male/Female Age breakdown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Also shows behavioural causes and disease impacts</a:t>
            </a:r>
            <a:endParaRPr lang="en-GB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Open this page and select United Kingdom and data 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And or look at other data visualisation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3178830" y="3244334"/>
            <a:ext cx="2786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</a:rPr>
              <a:t>DALYS/YLLs/YLDs</a:t>
            </a:r>
          </a:p>
        </p:txBody>
      </p:sp>
    </p:spTree>
    <p:extLst>
      <p:ext uri="{BB962C8B-B14F-4D97-AF65-F5344CB8AC3E}">
        <p14:creationId xmlns:p14="http://schemas.microsoft.com/office/powerpoint/2010/main" val="167564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IHME UK DALYs </a:t>
            </a:r>
            <a:r>
              <a:rPr lang="en-GB" sz="4400" dirty="0" smtClean="0"/>
              <a:t>2010</a:t>
            </a:r>
            <a:endParaRPr lang="en-GB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980728"/>
            <a:ext cx="9331459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7414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297</TotalTime>
  <Words>930</Words>
  <Application>Microsoft Office PowerPoint</Application>
  <PresentationFormat>On-screen Show (4:3)</PresentationFormat>
  <Paragraphs>245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The WHO National Burden of Disease Tool Applied to UK Data</vt:lpstr>
      <vt:lpstr>The Problem of Health Cause and Effect</vt:lpstr>
      <vt:lpstr>The WHO National Burden of Disease Tool (BDT)</vt:lpstr>
      <vt:lpstr>Some of the Technical Language</vt:lpstr>
      <vt:lpstr>Advantages and Disadvantages of Using the BDT</vt:lpstr>
      <vt:lpstr>What does it look like </vt:lpstr>
      <vt:lpstr>A Summary of NBDT Outcomes for UK</vt:lpstr>
      <vt:lpstr>Institute for Health Metrics and Evaluation </vt:lpstr>
      <vt:lpstr>IHME UK DALYs 2010</vt:lpstr>
      <vt:lpstr>IHME Health Risk Data</vt:lpstr>
      <vt:lpstr>IHME Health Outcomes of Unhealthy Diet</vt:lpstr>
      <vt:lpstr>Exercise</vt:lpstr>
      <vt:lpstr>Next Steps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WHO Burden of Disease Tool Applied to UK Data</dc:title>
  <dc:creator>Graham</dc:creator>
  <cp:lastModifiedBy>Graham</cp:lastModifiedBy>
  <cp:revision>25</cp:revision>
  <dcterms:created xsi:type="dcterms:W3CDTF">2012-07-12T09:36:32Z</dcterms:created>
  <dcterms:modified xsi:type="dcterms:W3CDTF">2015-01-20T15:29:59Z</dcterms:modified>
</cp:coreProperties>
</file>