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3" r:id="rId2"/>
    <p:sldId id="2565" r:id="rId3"/>
    <p:sldId id="2564" r:id="rId4"/>
    <p:sldId id="2578" r:id="rId5"/>
    <p:sldId id="2570" r:id="rId6"/>
    <p:sldId id="2569" r:id="rId7"/>
    <p:sldId id="2571" r:id="rId8"/>
    <p:sldId id="2572" r:id="rId9"/>
    <p:sldId id="2573" r:id="rId10"/>
    <p:sldId id="2575" r:id="rId11"/>
    <p:sldId id="2577" r:id="rId12"/>
    <p:sldId id="2579" r:id="rId13"/>
    <p:sldId id="2568" r:id="rId14"/>
    <p:sldId id="25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0404"/>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934256-9576-4FF3-8C00-5BBE475A72A9}" v="65" dt="2026-02-11T10:19:20.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9" d="100"/>
          <a:sy n="49" d="100"/>
        </p:scale>
        <p:origin x="799" y="261"/>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aham Lister" userId="0307d502141c868e" providerId="LiveId" clId="{28905C50-D77E-4CDD-B5B3-4E5A840204AA}"/>
    <pc:docChg chg="undo custSel addSld delSld modSld">
      <pc:chgData name="Graham Lister" userId="0307d502141c868e" providerId="LiveId" clId="{28905C50-D77E-4CDD-B5B3-4E5A840204AA}" dt="2026-02-11T10:19:20.363" v="18644" actId="20577"/>
      <pc:docMkLst>
        <pc:docMk/>
      </pc:docMkLst>
      <pc:sldChg chg="modSp mod">
        <pc:chgData name="Graham Lister" userId="0307d502141c868e" providerId="LiveId" clId="{28905C50-D77E-4CDD-B5B3-4E5A840204AA}" dt="2026-02-11T10:19:20.363" v="18644" actId="20577"/>
        <pc:sldMkLst>
          <pc:docMk/>
          <pc:sldMk cId="3320530918" sldId="2569"/>
        </pc:sldMkLst>
        <pc:spChg chg="mod">
          <ac:chgData name="Graham Lister" userId="0307d502141c868e" providerId="LiveId" clId="{28905C50-D77E-4CDD-B5B3-4E5A840204AA}" dt="2026-02-11T10:19:20.363" v="18644" actId="20577"/>
          <ac:spMkLst>
            <pc:docMk/>
            <pc:sldMk cId="3320530918" sldId="2569"/>
            <ac:spMk id="3" creationId="{088232DC-59FC-BF79-60B0-178E0180356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CB6807-007A-43A8-91ED-C2E7AB093392}" type="datetimeFigureOut">
              <a:rPr lang="en-GB" smtClean="0"/>
              <a:t>11/02/2026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21FD1C-4A52-46B9-85BC-C6450A480F6B}" type="slidenum">
              <a:rPr lang="en-GB" smtClean="0"/>
              <a:t>‹#›</a:t>
            </a:fld>
            <a:endParaRPr lang="en-GB" dirty="0"/>
          </a:p>
        </p:txBody>
      </p:sp>
    </p:spTree>
    <p:extLst>
      <p:ext uri="{BB962C8B-B14F-4D97-AF65-F5344CB8AC3E}">
        <p14:creationId xmlns:p14="http://schemas.microsoft.com/office/powerpoint/2010/main" val="2738984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introduces the core objectives of neighbourhood health initiatives within the NHS, their alignment with the broader Long Term Plan, and the expected benefits for local communities.</a:t>
            </a:r>
          </a:p>
        </p:txBody>
      </p:sp>
      <p:sp>
        <p:nvSpPr>
          <p:cNvPr id="4" name="Slide Number Placeholder 3"/>
          <p:cNvSpPr>
            <a:spLocks noGrp="1"/>
          </p:cNvSpPr>
          <p:nvPr>
            <p:ph type="sldNum" sz="quarter" idx="5"/>
          </p:nvPr>
        </p:nvSpPr>
        <p:spPr/>
        <p:txBody>
          <a:bodyPr/>
          <a:lstStyle/>
          <a:p>
            <a:fld id="{716D7ABA-0E95-4B7C-A8CA-C160B060C8A1}" type="slidenum">
              <a:rPr lang="en-GB" smtClean="0"/>
              <a:t>1</a:t>
            </a:fld>
            <a:endParaRPr lang="en-GB" dirty="0"/>
          </a:p>
        </p:txBody>
      </p:sp>
    </p:spTree>
    <p:extLst>
      <p:ext uri="{BB962C8B-B14F-4D97-AF65-F5344CB8AC3E}">
        <p14:creationId xmlns:p14="http://schemas.microsoft.com/office/powerpoint/2010/main" val="2444967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FAFFE-E635-5064-102F-DE961B131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6EF534-2C86-0F50-0099-9A142292D1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BB99B1-A04E-9768-AC72-4E51A72B1B7C}"/>
              </a:ext>
            </a:extLst>
          </p:cNvPr>
          <p:cNvSpPr>
            <a:spLocks noGrp="1"/>
          </p:cNvSpPr>
          <p:nvPr>
            <p:ph type="body" idx="1"/>
          </p:nvPr>
        </p:nvSpPr>
        <p:spPr/>
        <p:txBody>
          <a:bodyPr/>
          <a:lstStyle/>
          <a:p>
            <a:r>
              <a:rPr lang="en-GB"/>
              <a:t>
---
ICSs bring together health and care organisations to plan and deliver joined-up services, breaking down traditional barriers to improve health outcomes at a local level.
Image source: Microsoft 365 content library
</a:t>
            </a:r>
          </a:p>
        </p:txBody>
      </p:sp>
      <p:sp>
        <p:nvSpPr>
          <p:cNvPr id="4" name="Slide Number Placeholder 3">
            <a:extLst>
              <a:ext uri="{FF2B5EF4-FFF2-40B4-BE49-F238E27FC236}">
                <a16:creationId xmlns:a16="http://schemas.microsoft.com/office/drawing/2014/main" id="{A29E0A59-5817-C5D1-0881-3539F18B77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D7ABA-0E95-4B7C-A8CA-C160B060C8A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8637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0F876-19AA-E864-D68D-CF891F5EDE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F7394-1AEA-6757-7EB9-D4580E5A80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E42AEF-4BB8-8F43-0D3B-658CF5F8E23E}"/>
              </a:ext>
            </a:extLst>
          </p:cNvPr>
          <p:cNvSpPr>
            <a:spLocks noGrp="1"/>
          </p:cNvSpPr>
          <p:nvPr>
            <p:ph type="body" idx="1"/>
          </p:nvPr>
        </p:nvSpPr>
        <p:spPr/>
        <p:txBody>
          <a:bodyPr/>
          <a:lstStyle/>
          <a:p>
            <a:r>
              <a:rPr lang="en-GB"/>
              <a:t>
---
ICSs bring together health and care organisations to plan and deliver joined-up services, breaking down traditional barriers to improve health outcomes at a local level.
Image source: Microsoft 365 content library
</a:t>
            </a:r>
          </a:p>
        </p:txBody>
      </p:sp>
      <p:sp>
        <p:nvSpPr>
          <p:cNvPr id="4" name="Slide Number Placeholder 3">
            <a:extLst>
              <a:ext uri="{FF2B5EF4-FFF2-40B4-BE49-F238E27FC236}">
                <a16:creationId xmlns:a16="http://schemas.microsoft.com/office/drawing/2014/main" id="{E0ED8957-6A92-C785-C572-1204DC33B2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D7ABA-0E95-4B7C-A8CA-C160B060C8A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7724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261CF-6C73-801B-9745-8DFC291348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5322B5-BD92-D78A-124D-0478C04183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86BAB-185B-3CCF-2A03-047916E2CD9E}"/>
              </a:ext>
            </a:extLst>
          </p:cNvPr>
          <p:cNvSpPr>
            <a:spLocks noGrp="1"/>
          </p:cNvSpPr>
          <p:nvPr>
            <p:ph type="body" idx="1"/>
          </p:nvPr>
        </p:nvSpPr>
        <p:spPr/>
        <p:txBody>
          <a:bodyPr/>
          <a:lstStyle/>
          <a:p>
            <a:r>
              <a:rPr lang="en-GB" dirty="0"/>
              <a:t>
---
ICSs bring together health and care organisations to plan and deliver joined-up services, breaking down traditional barriers to improve health outcomes at a local level.
Image source: Microsoft 365 content library
</a:t>
            </a:r>
          </a:p>
        </p:txBody>
      </p:sp>
      <p:sp>
        <p:nvSpPr>
          <p:cNvPr id="4" name="Slide Number Placeholder 3">
            <a:extLst>
              <a:ext uri="{FF2B5EF4-FFF2-40B4-BE49-F238E27FC236}">
                <a16:creationId xmlns:a16="http://schemas.microsoft.com/office/drawing/2014/main" id="{7889B772-D8E4-732E-AD55-271721ED41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D7ABA-0E95-4B7C-A8CA-C160B060C8A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89543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ICSs bring together health and care organisations to plan and deliver joined-up services, breaking down traditional barriers to improve health outcomes at a local level.
Image source: Microsoft 365 content library
</a:t>
            </a:r>
          </a:p>
        </p:txBody>
      </p:sp>
      <p:sp>
        <p:nvSpPr>
          <p:cNvPr id="4" name="Slide Number Placeholder 3"/>
          <p:cNvSpPr>
            <a:spLocks noGrp="1"/>
          </p:cNvSpPr>
          <p:nvPr>
            <p:ph type="sldNum" sz="quarter" idx="5"/>
          </p:nvPr>
        </p:nvSpPr>
        <p:spPr/>
        <p:txBody>
          <a:bodyPr/>
          <a:lstStyle/>
          <a:p>
            <a:fld id="{716D7ABA-0E95-4B7C-A8CA-C160B060C8A1}" type="slidenum">
              <a:rPr lang="en-GB" smtClean="0"/>
              <a:t>13</a:t>
            </a:fld>
            <a:endParaRPr lang="en-GB"/>
          </a:p>
        </p:txBody>
      </p:sp>
    </p:spTree>
    <p:extLst>
      <p:ext uri="{BB962C8B-B14F-4D97-AF65-F5344CB8AC3E}">
        <p14:creationId xmlns:p14="http://schemas.microsoft.com/office/powerpoint/2010/main" val="2512664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021FD1C-4A52-46B9-85BC-C6450A480F6B}" type="slidenum">
              <a:rPr lang="en-GB" smtClean="0"/>
              <a:t>14</a:t>
            </a:fld>
            <a:endParaRPr lang="en-GB" dirty="0"/>
          </a:p>
        </p:txBody>
      </p:sp>
    </p:spTree>
    <p:extLst>
      <p:ext uri="{BB962C8B-B14F-4D97-AF65-F5344CB8AC3E}">
        <p14:creationId xmlns:p14="http://schemas.microsoft.com/office/powerpoint/2010/main" val="19889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These initiatives align with the NHS Long Term Plan by promoting integrated care, prevention, and patient empowerment to create a sustainable health system responsive to local needs.
Image source: Microsoft 365 content library
</a:t>
            </a:r>
          </a:p>
        </p:txBody>
      </p:sp>
      <p:sp>
        <p:nvSpPr>
          <p:cNvPr id="4" name="Slide Number Placeholder 3"/>
          <p:cNvSpPr>
            <a:spLocks noGrp="1"/>
          </p:cNvSpPr>
          <p:nvPr>
            <p:ph type="sldNum" sz="quarter" idx="5"/>
          </p:nvPr>
        </p:nvSpPr>
        <p:spPr/>
        <p:txBody>
          <a:bodyPr/>
          <a:lstStyle/>
          <a:p>
            <a:fld id="{716D7ABA-0E95-4B7C-A8CA-C160B060C8A1}" type="slidenum">
              <a:rPr lang="en-GB" smtClean="0"/>
              <a:t>2</a:t>
            </a:fld>
            <a:endParaRPr lang="en-GB"/>
          </a:p>
        </p:txBody>
      </p:sp>
    </p:spTree>
    <p:extLst>
      <p:ext uri="{BB962C8B-B14F-4D97-AF65-F5344CB8AC3E}">
        <p14:creationId xmlns:p14="http://schemas.microsoft.com/office/powerpoint/2010/main" val="1266078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
Neighbourhood health initiatives aim to deliver personalised, coordinated care close to home, improve population health, and reduce pressures on hospitals by focusing on community-based services.
Image source: Microsoft 365 content library
</a:t>
            </a:r>
          </a:p>
        </p:txBody>
      </p:sp>
      <p:sp>
        <p:nvSpPr>
          <p:cNvPr id="4" name="Slide Number Placeholder 3"/>
          <p:cNvSpPr>
            <a:spLocks noGrp="1"/>
          </p:cNvSpPr>
          <p:nvPr>
            <p:ph type="sldNum" sz="quarter" idx="5"/>
          </p:nvPr>
        </p:nvSpPr>
        <p:spPr/>
        <p:txBody>
          <a:bodyPr/>
          <a:lstStyle/>
          <a:p>
            <a:fld id="{716D7ABA-0E95-4B7C-A8CA-C160B060C8A1}" type="slidenum">
              <a:rPr lang="en-GB" smtClean="0"/>
              <a:t>3</a:t>
            </a:fld>
            <a:endParaRPr lang="en-GB"/>
          </a:p>
        </p:txBody>
      </p:sp>
    </p:spTree>
    <p:extLst>
      <p:ext uri="{BB962C8B-B14F-4D97-AF65-F5344CB8AC3E}">
        <p14:creationId xmlns:p14="http://schemas.microsoft.com/office/powerpoint/2010/main" val="4088238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118F9-5CF9-5345-B51B-F5AC23F40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08EAF-96B9-42EE-5CE4-21EA14931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9E8F2-CF51-0AA9-E43E-8FEA9880526C}"/>
              </a:ext>
            </a:extLst>
          </p:cNvPr>
          <p:cNvSpPr>
            <a:spLocks noGrp="1"/>
          </p:cNvSpPr>
          <p:nvPr>
            <p:ph type="body" idx="1"/>
          </p:nvPr>
        </p:nvSpPr>
        <p:spPr/>
        <p:txBody>
          <a:bodyPr/>
          <a:lstStyle/>
          <a:p>
            <a:r>
              <a:rPr lang="en-GB" dirty="0"/>
              <a:t>
---
Neighbourhood health initiatives aim to deliver personalised, coordinated care close to home, improve population health, and reduce pressures on hospitals by focusing on community-based services.
Image source: Microsoft 365 content library
</a:t>
            </a:r>
          </a:p>
        </p:txBody>
      </p:sp>
      <p:sp>
        <p:nvSpPr>
          <p:cNvPr id="4" name="Slide Number Placeholder 3">
            <a:extLst>
              <a:ext uri="{FF2B5EF4-FFF2-40B4-BE49-F238E27FC236}">
                <a16:creationId xmlns:a16="http://schemas.microsoft.com/office/drawing/2014/main" id="{D2A79F78-EE7F-8DE6-B459-DE18443CE9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D7ABA-0E95-4B7C-A8CA-C160B060C8A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019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Engaging local communities in decision-making builds trust, ensures services meet real needs, and encourages active participation in health and care.
Image source: Microsoft 365 content library
</a:t>
            </a:r>
          </a:p>
        </p:txBody>
      </p:sp>
      <p:sp>
        <p:nvSpPr>
          <p:cNvPr id="4" name="Slide Number Placeholder 3"/>
          <p:cNvSpPr>
            <a:spLocks noGrp="1"/>
          </p:cNvSpPr>
          <p:nvPr>
            <p:ph type="sldNum" sz="quarter" idx="5"/>
          </p:nvPr>
        </p:nvSpPr>
        <p:spPr/>
        <p:txBody>
          <a:bodyPr/>
          <a:lstStyle/>
          <a:p>
            <a:fld id="{716D7ABA-0E95-4B7C-A8CA-C160B060C8A1}" type="slidenum">
              <a:rPr lang="en-GB" smtClean="0"/>
              <a:t>5</a:t>
            </a:fld>
            <a:endParaRPr lang="en-GB"/>
          </a:p>
        </p:txBody>
      </p:sp>
    </p:spTree>
    <p:extLst>
      <p:ext uri="{BB962C8B-B14F-4D97-AF65-F5344CB8AC3E}">
        <p14:creationId xmlns:p14="http://schemas.microsoft.com/office/powerpoint/2010/main" val="120097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
Partnership working across sectors ensures that services are holistic, addressing social as well as health needs, and maximising resources for community benefit.
Image source: Microsoft 365 content library
</a:t>
            </a:r>
          </a:p>
        </p:txBody>
      </p:sp>
      <p:sp>
        <p:nvSpPr>
          <p:cNvPr id="4" name="Slide Number Placeholder 3"/>
          <p:cNvSpPr>
            <a:spLocks noGrp="1"/>
          </p:cNvSpPr>
          <p:nvPr>
            <p:ph type="sldNum" sz="quarter" idx="5"/>
          </p:nvPr>
        </p:nvSpPr>
        <p:spPr/>
        <p:txBody>
          <a:bodyPr/>
          <a:lstStyle/>
          <a:p>
            <a:fld id="{716D7ABA-0E95-4B7C-A8CA-C160B060C8A1}" type="slidenum">
              <a:rPr lang="en-GB" smtClean="0"/>
              <a:t>6</a:t>
            </a:fld>
            <a:endParaRPr lang="en-GB"/>
          </a:p>
        </p:txBody>
      </p:sp>
    </p:spTree>
    <p:extLst>
      <p:ext uri="{BB962C8B-B14F-4D97-AF65-F5344CB8AC3E}">
        <p14:creationId xmlns:p14="http://schemas.microsoft.com/office/powerpoint/2010/main" val="1740573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BADF7-177A-3DC9-CEBE-262F98D528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99452-EF72-CE78-941B-B45F940EB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13D391-5E1A-1DF7-B7A3-847D30776837}"/>
              </a:ext>
            </a:extLst>
          </p:cNvPr>
          <p:cNvSpPr>
            <a:spLocks noGrp="1"/>
          </p:cNvSpPr>
          <p:nvPr>
            <p:ph type="body" idx="1"/>
          </p:nvPr>
        </p:nvSpPr>
        <p:spPr/>
        <p:txBody>
          <a:bodyPr/>
          <a:lstStyle/>
          <a:p>
            <a:r>
              <a:rPr lang="en-GB" dirty="0"/>
              <a:t>
---
ICSs bring together health and care organisations to plan and deliver joined-up services, breaking down traditional barriers to improve health outcomes at a local level.
Image source: Microsoft 365 content library
</a:t>
            </a:r>
          </a:p>
        </p:txBody>
      </p:sp>
      <p:sp>
        <p:nvSpPr>
          <p:cNvPr id="4" name="Slide Number Placeholder 3">
            <a:extLst>
              <a:ext uri="{FF2B5EF4-FFF2-40B4-BE49-F238E27FC236}">
                <a16:creationId xmlns:a16="http://schemas.microsoft.com/office/drawing/2014/main" id="{E97739D8-95A3-860F-E94F-434DB9FCBE94}"/>
              </a:ext>
            </a:extLst>
          </p:cNvPr>
          <p:cNvSpPr>
            <a:spLocks noGrp="1"/>
          </p:cNvSpPr>
          <p:nvPr>
            <p:ph type="sldNum" sz="quarter" idx="5"/>
          </p:nvPr>
        </p:nvSpPr>
        <p:spPr/>
        <p:txBody>
          <a:bodyPr/>
          <a:lstStyle/>
          <a:p>
            <a:fld id="{716D7ABA-0E95-4B7C-A8CA-C160B060C8A1}" type="slidenum">
              <a:rPr lang="en-GB" smtClean="0"/>
              <a:t>7</a:t>
            </a:fld>
            <a:endParaRPr lang="en-GB"/>
          </a:p>
        </p:txBody>
      </p:sp>
    </p:spTree>
    <p:extLst>
      <p:ext uri="{BB962C8B-B14F-4D97-AF65-F5344CB8AC3E}">
        <p14:creationId xmlns:p14="http://schemas.microsoft.com/office/powerpoint/2010/main" val="1777916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BC3CC-74A3-A5F1-D194-50C39140F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0E903-AA01-3FC6-981E-0CC74E8C9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6165A-0D94-B8CD-FD29-FDD32073216A}"/>
              </a:ext>
            </a:extLst>
          </p:cNvPr>
          <p:cNvSpPr>
            <a:spLocks noGrp="1"/>
          </p:cNvSpPr>
          <p:nvPr>
            <p:ph type="body" idx="1"/>
          </p:nvPr>
        </p:nvSpPr>
        <p:spPr/>
        <p:txBody>
          <a:bodyPr/>
          <a:lstStyle/>
          <a:p>
            <a:r>
              <a:rPr lang="en-GB"/>
              <a:t>
---
ICSs bring together health and care organisations to plan and deliver joined-up services, breaking down traditional barriers to improve health outcomes at a local level.
Image source: Microsoft 365 content library
</a:t>
            </a:r>
          </a:p>
        </p:txBody>
      </p:sp>
      <p:sp>
        <p:nvSpPr>
          <p:cNvPr id="4" name="Slide Number Placeholder 3">
            <a:extLst>
              <a:ext uri="{FF2B5EF4-FFF2-40B4-BE49-F238E27FC236}">
                <a16:creationId xmlns:a16="http://schemas.microsoft.com/office/drawing/2014/main" id="{AE5265E4-983A-534F-D5C0-DAF5D36966C6}"/>
              </a:ext>
            </a:extLst>
          </p:cNvPr>
          <p:cNvSpPr>
            <a:spLocks noGrp="1"/>
          </p:cNvSpPr>
          <p:nvPr>
            <p:ph type="sldNum" sz="quarter" idx="5"/>
          </p:nvPr>
        </p:nvSpPr>
        <p:spPr/>
        <p:txBody>
          <a:bodyPr/>
          <a:lstStyle/>
          <a:p>
            <a:fld id="{716D7ABA-0E95-4B7C-A8CA-C160B060C8A1}" type="slidenum">
              <a:rPr lang="en-GB" smtClean="0"/>
              <a:t>8</a:t>
            </a:fld>
            <a:endParaRPr lang="en-GB"/>
          </a:p>
        </p:txBody>
      </p:sp>
    </p:spTree>
    <p:extLst>
      <p:ext uri="{BB962C8B-B14F-4D97-AF65-F5344CB8AC3E}">
        <p14:creationId xmlns:p14="http://schemas.microsoft.com/office/powerpoint/2010/main" val="274600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7657C-A691-C6B9-108A-38E074AB7F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9086A-A06A-B06D-619C-E717BC5D8A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8871B-D3B4-F846-A303-829F5C697B41}"/>
              </a:ext>
            </a:extLst>
          </p:cNvPr>
          <p:cNvSpPr>
            <a:spLocks noGrp="1"/>
          </p:cNvSpPr>
          <p:nvPr>
            <p:ph type="body" idx="1"/>
          </p:nvPr>
        </p:nvSpPr>
        <p:spPr/>
        <p:txBody>
          <a:bodyPr/>
          <a:lstStyle/>
          <a:p>
            <a:r>
              <a:rPr lang="en-GB"/>
              <a:t>
---
ICSs bring together health and care organisations to plan and deliver joined-up services, breaking down traditional barriers to improve health outcomes at a local level.
Image source: Microsoft 365 content library
</a:t>
            </a:r>
          </a:p>
        </p:txBody>
      </p:sp>
      <p:sp>
        <p:nvSpPr>
          <p:cNvPr id="4" name="Slide Number Placeholder 3">
            <a:extLst>
              <a:ext uri="{FF2B5EF4-FFF2-40B4-BE49-F238E27FC236}">
                <a16:creationId xmlns:a16="http://schemas.microsoft.com/office/drawing/2014/main" id="{7F4C0513-6AF4-E19D-CB81-E350C6C2651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D7ABA-0E95-4B7C-A8CA-C160B060C8A1}"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699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11-Feb-26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4430293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11-Feb-26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7627560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11-Feb-26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5826130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11-Feb-26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32792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11-Feb-26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85879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11-Feb-26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65838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11-Feb-26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56799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11-Feb-26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21264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11-Feb-26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4242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11-Feb-26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37773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11-Feb-26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3807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11-Feb-26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7484049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11-Feb-26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945124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11-Feb-26</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66789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11-Feb-26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929162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11-Feb-26</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791685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11-Feb-26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64975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11-Feb-26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67436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11-Feb-26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1310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11-Feb-26</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029018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11-Feb-26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28110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11-Feb-26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451710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11-Feb-26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1430134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11-Feb-26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57298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11-Feb-26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83176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11-Feb-26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79368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11-Feb-26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79660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11-Feb-26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31794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11-Feb-26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426753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11-Feb-26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643423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11-Feb-26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86104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11-Feb-26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616521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11-Feb-26</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088333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11-Feb-26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591826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11-Feb-26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437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11-Feb-26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431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11-Feb-26</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2000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11-Feb-26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0376950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11-Feb-26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75468737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11-Feb-26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246483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11-Feb-26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40417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11-Feb-26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074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11-Feb-26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19836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11-Feb-26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88318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11-Feb-26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324738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11-Feb-26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81815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11-Feb-26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00630701"/>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11-Feb-26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0170199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11-Feb-26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2978292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11-Feb-26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3750035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11-Feb-26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549694553"/>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11-Feb-26</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361267173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11-Feb-26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263186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49.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hyperlink" Target="https://www.kingsfund.org.uk/insight-and-analysis/blogs/neighbourhood-health-radical-implementing" TargetMode="External"/><Relationship Id="rId2" Type="http://schemas.openxmlformats.org/officeDocument/2006/relationships/notesSlide" Target="../notesSlides/notesSlide12.xml"/><Relationship Id="rId1" Type="http://schemas.openxmlformats.org/officeDocument/2006/relationships/slideLayout" Target="../slideLayouts/slideLayout49.xml"/><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hyperlink" Target="https://labour.org.uk/change/" TargetMode="External"/><Relationship Id="rId2" Type="http://schemas.openxmlformats.org/officeDocument/2006/relationships/notesSlide" Target="../notesSlides/notesSlide14.xml"/><Relationship Id="rId1" Type="http://schemas.openxmlformats.org/officeDocument/2006/relationships/slideLayout" Target="../slideLayouts/slideLayout49.xml"/><Relationship Id="rId6" Type="http://schemas.openxmlformats.org/officeDocument/2006/relationships/hyperlink" Target="https://www.friendscandgxhosp.online/" TargetMode="External"/><Relationship Id="rId5" Type="http://schemas.openxmlformats.org/officeDocument/2006/relationships/hyperlink" Target="https://bucksoxonberksw.icb.nhs.uk/media/2933/integrated-care-strategy.pdf" TargetMode="External"/><Relationship Id="rId4" Type="http://schemas.openxmlformats.org/officeDocument/2006/relationships/hyperlink" Target="https://www.england.nhs.uk/long-read/neighbourhood-health-guidelines-2025-26/"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hyperlink" Target="https://www.building-leadership-for-health.org.uk/neighbourhood-health-and-wellbe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15E6F4-0467-3A16-539E-190AF3EA6002}"/>
              </a:ext>
            </a:extLst>
          </p:cNvPr>
          <p:cNvPicPr>
            <a:picLocks noChangeAspect="1"/>
          </p:cNvPicPr>
          <p:nvPr/>
        </p:nvPicPr>
        <p:blipFill>
          <a:blip r:embed="rId3">
            <a:alphaModFix/>
            <a:extLst>
              <a:ext uri="{BEBA8EAE-BF5A-486C-A8C5-ECC9F3942E4B}">
                <a14:imgProps xmlns:a14="http://schemas.microsoft.com/office/drawing/2010/main">
                  <a14:imgLayer r:embed="rId4">
                    <a14:imgEffect>
                      <a14:colorTemperature colorTemp="4682"/>
                    </a14:imgEffect>
                    <a14:imgEffect>
                      <a14:saturation sat="161000"/>
                    </a14:imgEffect>
                  </a14:imgLayer>
                </a14:imgProps>
              </a:ext>
            </a:extLst>
          </a:blip>
          <a:stretch>
            <a:fillRect/>
          </a:stretch>
        </p:blipFill>
        <p:spPr>
          <a:xfrm>
            <a:off x="7196447" y="445477"/>
            <a:ext cx="4809506" cy="3164622"/>
          </a:xfrm>
          <a:prstGeom prst="rect">
            <a:avLst/>
          </a:prstGeom>
        </p:spPr>
      </p:pic>
      <p:sp>
        <p:nvSpPr>
          <p:cNvPr id="2" name="Title 1">
            <a:extLst>
              <a:ext uri="{FF2B5EF4-FFF2-40B4-BE49-F238E27FC236}">
                <a16:creationId xmlns:a16="http://schemas.microsoft.com/office/drawing/2014/main" id="{86A29802-264F-8010-B2E3-630F5A522408}"/>
              </a:ext>
            </a:extLst>
          </p:cNvPr>
          <p:cNvSpPr>
            <a:spLocks noGrp="1"/>
          </p:cNvSpPr>
          <p:nvPr>
            <p:ph type="title"/>
          </p:nvPr>
        </p:nvSpPr>
        <p:spPr>
          <a:xfrm>
            <a:off x="481865" y="1738821"/>
            <a:ext cx="7053306" cy="2661139"/>
          </a:xfrm>
        </p:spPr>
        <p:txBody>
          <a:bodyPr anchor="b">
            <a:normAutofit fontScale="90000"/>
          </a:bodyPr>
          <a:lstStyle/>
          <a:p>
            <a:r>
              <a:rPr lang="en-GB" sz="6200" b="1" dirty="0">
                <a:solidFill>
                  <a:schemeClr val="bg1">
                    <a:lumMod val="10000"/>
                    <a:lumOff val="90000"/>
                  </a:schemeClr>
                </a:solidFill>
              </a:rPr>
              <a:t>The NHS Vision of Neighbourhood Health and Care</a:t>
            </a:r>
          </a:p>
        </p:txBody>
      </p:sp>
      <p:sp>
        <p:nvSpPr>
          <p:cNvPr id="7" name="Text Placeholder 2">
            <a:extLst>
              <a:ext uri="{FF2B5EF4-FFF2-40B4-BE49-F238E27FC236}">
                <a16:creationId xmlns:a16="http://schemas.microsoft.com/office/drawing/2014/main" id="{0768A6FF-4DC5-8ACB-DF5A-B64679943A03}"/>
              </a:ext>
            </a:extLst>
          </p:cNvPr>
          <p:cNvSpPr>
            <a:spLocks noGrp="1"/>
          </p:cNvSpPr>
          <p:nvPr>
            <p:ph type="body" idx="1"/>
          </p:nvPr>
        </p:nvSpPr>
        <p:spPr>
          <a:xfrm>
            <a:off x="307664" y="428881"/>
            <a:ext cx="7772400" cy="786384"/>
          </a:xfrm>
        </p:spPr>
        <p:txBody>
          <a:bodyPr>
            <a:normAutofit/>
          </a:bodyPr>
          <a:lstStyle/>
          <a:p>
            <a:r>
              <a:rPr lang="en-US" sz="2800" dirty="0">
                <a:solidFill>
                  <a:schemeClr val="tx1"/>
                </a:solidFill>
              </a:rPr>
              <a:t>Friends of Chalfonts and GX Hospital</a:t>
            </a:r>
          </a:p>
        </p:txBody>
      </p:sp>
      <p:sp>
        <p:nvSpPr>
          <p:cNvPr id="4" name="TextBox 3">
            <a:extLst>
              <a:ext uri="{FF2B5EF4-FFF2-40B4-BE49-F238E27FC236}">
                <a16:creationId xmlns:a16="http://schemas.microsoft.com/office/drawing/2014/main" id="{3845E672-2405-94A4-38F8-2C26AA0FDFA6}"/>
              </a:ext>
            </a:extLst>
          </p:cNvPr>
          <p:cNvSpPr txBox="1"/>
          <p:nvPr/>
        </p:nvSpPr>
        <p:spPr>
          <a:xfrm>
            <a:off x="457200" y="5532120"/>
            <a:ext cx="8149590" cy="584775"/>
          </a:xfrm>
          <a:prstGeom prst="rect">
            <a:avLst/>
          </a:prstGeom>
          <a:noFill/>
        </p:spPr>
        <p:txBody>
          <a:bodyPr wrap="square" rtlCol="0">
            <a:spAutoFit/>
          </a:bodyPr>
          <a:lstStyle/>
          <a:p>
            <a:r>
              <a:rPr lang="en-GB" sz="3200" dirty="0"/>
              <a:t>Applied to South Buckinghamshire</a:t>
            </a:r>
          </a:p>
        </p:txBody>
      </p:sp>
    </p:spTree>
    <p:extLst>
      <p:ext uri="{BB962C8B-B14F-4D97-AF65-F5344CB8AC3E}">
        <p14:creationId xmlns:p14="http://schemas.microsoft.com/office/powerpoint/2010/main" val="3261638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FAE9B-A916-EB13-0721-BC6A3CE93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D9B110-6DB8-4B6D-A58E-F8AFDB3BDAC8}"/>
              </a:ext>
            </a:extLst>
          </p:cNvPr>
          <p:cNvSpPr>
            <a:spLocks noGrp="1"/>
          </p:cNvSpPr>
          <p:nvPr>
            <p:ph type="title"/>
          </p:nvPr>
        </p:nvSpPr>
        <p:spPr>
          <a:xfrm>
            <a:off x="0" y="102030"/>
            <a:ext cx="6657278" cy="3543378"/>
          </a:xfrm>
        </p:spPr>
        <p:txBody>
          <a:bodyPr vert="horz" lIns="91440" tIns="45720" rIns="91440" bIns="45720" rtlCol="0" anchor="t">
            <a:normAutofit/>
          </a:bodyPr>
          <a:lstStyle/>
          <a:p>
            <a:r>
              <a:rPr lang="en-GB" sz="3200" b="1" kern="1200" dirty="0">
                <a:latin typeface="+mj-lt"/>
                <a:ea typeface="+mj-ea"/>
                <a:cs typeface="+mj-cs"/>
              </a:rPr>
              <a:t>Community Wellbeing Hub Integrated Neighbourhood Teams and Social Prescribing</a:t>
            </a:r>
            <a:br>
              <a:rPr lang="en-GB" sz="3200" b="1" kern="1200" dirty="0">
                <a:latin typeface="+mj-lt"/>
                <a:ea typeface="+mj-ea"/>
                <a:cs typeface="+mj-cs"/>
              </a:rPr>
            </a:br>
            <a:r>
              <a:rPr lang="en-GB" sz="3200" b="1" kern="1200" dirty="0">
                <a:latin typeface="+mj-lt"/>
                <a:ea typeface="+mj-ea"/>
                <a:cs typeface="+mj-cs"/>
              </a:rPr>
              <a:t>all require a partnership culture</a:t>
            </a:r>
            <a:br>
              <a:rPr lang="en-GB" sz="3200" b="1" kern="1200" dirty="0">
                <a:latin typeface="+mj-lt"/>
                <a:ea typeface="+mj-ea"/>
                <a:cs typeface="+mj-cs"/>
              </a:rPr>
            </a:br>
            <a:r>
              <a:rPr lang="en-GB" sz="3200" b="1" kern="1200" dirty="0">
                <a:latin typeface="+mj-lt"/>
                <a:ea typeface="+mj-ea"/>
                <a:cs typeface="+mj-cs"/>
              </a:rPr>
              <a:t> </a:t>
            </a:r>
            <a:r>
              <a:rPr lang="en-GB" sz="2400" b="1" dirty="0"/>
              <a:t>T</a:t>
            </a:r>
            <a:r>
              <a:rPr lang="en-GB" sz="2400" b="1" kern="1200" dirty="0">
                <a:latin typeface="+mj-lt"/>
                <a:ea typeface="+mj-ea"/>
                <a:cs typeface="+mj-cs"/>
              </a:rPr>
              <a:t>hey all engage with:                                                                                            </a:t>
            </a:r>
            <a:br>
              <a:rPr lang="en-GB" sz="3200" b="1" kern="1200" dirty="0">
                <a:latin typeface="+mj-lt"/>
                <a:ea typeface="+mj-ea"/>
                <a:cs typeface="+mj-cs"/>
              </a:rPr>
            </a:br>
            <a:endParaRPr lang="en-US" sz="3200" b="1" kern="1200" dirty="0">
              <a:latin typeface="+mj-lt"/>
              <a:ea typeface="+mj-ea"/>
              <a:cs typeface="+mj-cs"/>
            </a:endParaRPr>
          </a:p>
        </p:txBody>
      </p:sp>
      <p:sp>
        <p:nvSpPr>
          <p:cNvPr id="5" name="TextBox 4">
            <a:extLst>
              <a:ext uri="{FF2B5EF4-FFF2-40B4-BE49-F238E27FC236}">
                <a16:creationId xmlns:a16="http://schemas.microsoft.com/office/drawing/2014/main" id="{023452A3-0538-9944-8A0A-3B5E2FCACB9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46304" y="2438400"/>
            <a:ext cx="6583680" cy="5230368"/>
          </a:xfrm>
          <a:prstGeom prst="rect">
            <a:avLst/>
          </a:prstGeom>
        </p:spPr>
        <p:txBody>
          <a:bodyPr>
            <a:normAutofit/>
          </a:bodyPr>
          <a:lstStyle/>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rPr>
              <a:t>Voluntary, Community &amp; Social Enterprises</a:t>
            </a:r>
            <a:r>
              <a:rPr kumimoji="0" lang="en-GB" sz="3400" b="1" i="0" u="none" strike="noStrike" kern="1200" cap="none" spc="0" normalizeH="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rPr>
              <a:t> (VSCE) and groups</a:t>
            </a:r>
            <a:endPar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endParaRP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3400" b="1" dirty="0">
                <a:solidFill>
                  <a:srgbClr val="CD9979">
                    <a:lumMod val="50000"/>
                  </a:srgbClr>
                </a:solidFill>
                <a:latin typeface="Calibri" panose="020F0502020204030204" pitchFamily="34" charset="0"/>
                <a:cs typeface="Calibri" panose="020F0502020204030204" pitchFamily="34" charset="0"/>
              </a:rPr>
              <a:t>Physical &amp; Mental Health Services</a:t>
            </a: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rPr>
              <a:t>Social Care Services</a:t>
            </a: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rPr>
              <a:t>And others </a:t>
            </a:r>
          </a:p>
          <a:p>
            <a:pPr marL="0" marR="0" lvl="0" indent="0" algn="l" defTabSz="914400" rtl="0" eaLnBrk="1" fontAlgn="auto" latinLnBrk="0" hangingPunct="1">
              <a:lnSpc>
                <a:spcPct val="90000"/>
              </a:lnSpc>
              <a:spcBef>
                <a:spcPts val="100"/>
              </a:spcBef>
              <a:spcAft>
                <a:spcPts val="100"/>
              </a:spcAft>
              <a:buClrTx/>
              <a:buSzTx/>
              <a:buFontTx/>
              <a:buNone/>
              <a:tabLst/>
              <a:defRPr/>
            </a:pPr>
            <a:endPar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
              </a:spcBef>
              <a:spcAft>
                <a:spcPts val="100"/>
              </a:spcAft>
              <a:buClrTx/>
              <a:buSzTx/>
              <a:buFontTx/>
              <a:buNone/>
              <a:tabLst/>
              <a:defRPr/>
            </a:pPr>
            <a:r>
              <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rPr>
              <a:t>                </a:t>
            </a:r>
            <a:r>
              <a:rPr lang="en-GB" sz="3400" b="1" noProof="0" dirty="0">
                <a:solidFill>
                  <a:srgbClr val="CD9979">
                    <a:lumMod val="50000"/>
                  </a:srgbClr>
                </a:solidFill>
                <a:latin typeface="Calibri" panose="020F0502020204030204" pitchFamily="34" charset="0"/>
                <a:cs typeface="Calibri" panose="020F0502020204030204" pitchFamily="34" charset="0"/>
              </a:rPr>
              <a:t>could be useful to all three</a:t>
            </a:r>
            <a:r>
              <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rPr>
              <a:t> </a:t>
            </a:r>
          </a:p>
          <a:p>
            <a:pPr marL="0" marR="0" lvl="0" indent="0" algn="l" defTabSz="914400" rtl="0" eaLnBrk="1" fontAlgn="auto" latinLnBrk="0" hangingPunct="1">
              <a:lnSpc>
                <a:spcPct val="90000"/>
              </a:lnSpc>
              <a:spcBef>
                <a:spcPts val="2500"/>
              </a:spcBef>
              <a:spcAft>
                <a:spcPts val="600"/>
              </a:spcAft>
              <a:buClrTx/>
              <a:buSzTx/>
              <a:buFontTx/>
              <a:buNone/>
              <a:tabLst/>
              <a:defRPr/>
            </a:pPr>
            <a:endParaRPr kumimoji="0" lang="en-GB" sz="2400" b="1" i="0" u="none" strike="noStrike" kern="1200" cap="none" spc="0" normalizeH="0" baseline="0" noProof="0" dirty="0">
              <a:ln>
                <a:noFill/>
              </a:ln>
              <a:solidFill>
                <a:srgbClr val="131313"/>
              </a:solidFill>
              <a:effectLst/>
              <a:uLnTx/>
              <a:uFillTx/>
              <a:latin typeface="Neue Haas Grotesk Text Pro"/>
              <a:ea typeface="+mn-ea"/>
              <a:cs typeface="+mn-cs"/>
            </a:endParaRPr>
          </a:p>
          <a:p>
            <a:pPr marL="0" marR="0" lvl="1" indent="0" algn="l" defTabSz="914400" rtl="0" eaLnBrk="1" fontAlgn="auto" latinLnBrk="0" hangingPunct="1">
              <a:lnSpc>
                <a:spcPct val="90000"/>
              </a:lnSpc>
              <a:spcBef>
                <a:spcPts val="1000"/>
              </a:spcBef>
              <a:spcAft>
                <a:spcPts val="600"/>
              </a:spcAft>
              <a:buClrTx/>
              <a:buSzTx/>
              <a:buFontTx/>
              <a:buNone/>
              <a:tabLst/>
              <a:defRPr/>
            </a:pPr>
            <a:r>
              <a:rPr kumimoji="0" lang="en-GB" sz="1300" b="0" i="0" u="none" strike="noStrike" kern="1200" cap="none" spc="0" normalizeH="0" baseline="0" noProof="0" dirty="0">
                <a:ln>
                  <a:noFill/>
                </a:ln>
                <a:solidFill>
                  <a:srgbClr val="131313"/>
                </a:solidFill>
                <a:effectLst/>
                <a:uLnTx/>
                <a:uFillTx/>
                <a:latin typeface="Neue Haas Grotesk Text Pro"/>
                <a:ea typeface="+mn-ea"/>
                <a:cs typeface="+mn-cs"/>
              </a:rPr>
              <a:t>.</a:t>
            </a:r>
          </a:p>
        </p:txBody>
      </p:sp>
      <p:pic>
        <p:nvPicPr>
          <p:cNvPr id="4" name="Content Placeholder 3">
            <a:extLst>
              <a:ext uri="{FF2B5EF4-FFF2-40B4-BE49-F238E27FC236}">
                <a16:creationId xmlns:a16="http://schemas.microsoft.com/office/drawing/2014/main" id="{B0A620DA-86E3-B552-44B9-BF81BFA0D82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181088" y="-90845"/>
            <a:ext cx="4834680" cy="3199805"/>
          </a:xfrm>
          <a:prstGeom prst="rect">
            <a:avLst/>
          </a:prstGeom>
          <a:noFill/>
        </p:spPr>
      </p:pic>
      <p:sp>
        <p:nvSpPr>
          <p:cNvPr id="7" name="TextBox 6">
            <a:extLst>
              <a:ext uri="{FF2B5EF4-FFF2-40B4-BE49-F238E27FC236}">
                <a16:creationId xmlns:a16="http://schemas.microsoft.com/office/drawing/2014/main" id="{EE7D84ED-8408-C30C-C082-5E3AA353C8B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659953" y="2880528"/>
            <a:ext cx="5532047" cy="4812029"/>
          </a:xfrm>
          <a:prstGeom prst="rect">
            <a:avLst/>
          </a:prstGeom>
        </p:spPr>
        <p:txBody>
          <a:bodyPr>
            <a:normAutofit/>
          </a:bodyPr>
          <a:lstStyle/>
          <a:p>
            <a:pPr marL="0" marR="0" lvl="0" indent="0" algn="l" defTabSz="914400" rtl="0" eaLnBrk="1" fontAlgn="auto" latinLnBrk="0" hangingPunct="1">
              <a:lnSpc>
                <a:spcPct val="90000"/>
              </a:lnSpc>
              <a:spcBef>
                <a:spcPts val="2500"/>
              </a:spcBef>
              <a:spcAft>
                <a:spcPts val="600"/>
              </a:spcAft>
              <a:buClrTx/>
              <a:buSzTx/>
              <a:buFontTx/>
              <a:buNone/>
              <a:tabLst/>
              <a:defRPr/>
            </a:pPr>
            <a:r>
              <a:rPr lang="en-GB" sz="2400" b="1" dirty="0">
                <a:solidFill>
                  <a:srgbClr val="131313"/>
                </a:solidFill>
                <a:latin typeface="Neue Haas Grotesk Text Pro"/>
              </a:rPr>
              <a:t>This needs Teamwork and:</a:t>
            </a: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GB" sz="2400" b="1" dirty="0">
                <a:solidFill>
                  <a:srgbClr val="131313"/>
                </a:solidFill>
                <a:latin typeface="Neue Haas Grotesk Text Pro"/>
              </a:rPr>
              <a:t>Empathy and listening skills</a:t>
            </a: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GB" sz="2400" b="1" dirty="0">
                <a:solidFill>
                  <a:srgbClr val="131313"/>
                </a:solidFill>
                <a:latin typeface="Neue Haas Grotesk Text Pro"/>
              </a:rPr>
              <a:t>A shared understanding of patient/ client needs</a:t>
            </a: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GB" sz="2400" b="1" dirty="0">
                <a:solidFill>
                  <a:srgbClr val="131313"/>
                </a:solidFill>
                <a:latin typeface="Neue Haas Grotesk Text Pro"/>
              </a:rPr>
              <a:t>Knowledge of available resources</a:t>
            </a: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GB" sz="2400" b="1" dirty="0">
                <a:solidFill>
                  <a:srgbClr val="131313"/>
                </a:solidFill>
                <a:latin typeface="Neue Haas Grotesk Text Pro"/>
              </a:rPr>
              <a:t>Trust in one another </a:t>
            </a: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GB" sz="2400" b="1" dirty="0">
                <a:solidFill>
                  <a:srgbClr val="131313"/>
                </a:solidFill>
                <a:latin typeface="Neue Haas Grotesk Text Pro"/>
              </a:rPr>
              <a:t>Clarity as to client facing roles and team leadership</a:t>
            </a: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endParaRPr lang="en-GB" sz="2400" b="1" dirty="0">
              <a:solidFill>
                <a:srgbClr val="131313"/>
              </a:solidFill>
              <a:latin typeface="Neue Haas Grotesk Text Pro"/>
            </a:endParaRPr>
          </a:p>
          <a:p>
            <a:pPr marL="171450" marR="0" lvl="0" indent="-171450" algn="l" defTabSz="914400" rtl="0" eaLnBrk="1" fontAlgn="auto" latinLnBrk="0" hangingPunct="1">
              <a:lnSpc>
                <a:spcPct val="90000"/>
              </a:lnSpc>
              <a:spcBef>
                <a:spcPts val="2500"/>
              </a:spcBef>
              <a:spcAft>
                <a:spcPts val="60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131313"/>
              </a:solidFill>
              <a:effectLst/>
              <a:uLnTx/>
              <a:uFillTx/>
              <a:latin typeface="Neue Haas Grotesk Text Pro"/>
              <a:ea typeface="+mn-ea"/>
              <a:cs typeface="+mn-cs"/>
            </a:endParaRPr>
          </a:p>
        </p:txBody>
      </p:sp>
      <p:pic>
        <p:nvPicPr>
          <p:cNvPr id="3" name="Picture 2">
            <a:extLst>
              <a:ext uri="{FF2B5EF4-FFF2-40B4-BE49-F238E27FC236}">
                <a16:creationId xmlns:a16="http://schemas.microsoft.com/office/drawing/2014/main" id="{E55DB8E2-4075-EC1D-C560-660236672E99}"/>
              </a:ext>
            </a:extLst>
          </p:cNvPr>
          <p:cNvPicPr>
            <a:picLocks noChangeAspect="1"/>
          </p:cNvPicPr>
          <p:nvPr/>
        </p:nvPicPr>
        <p:blipFill>
          <a:blip r:embed="rId4"/>
          <a:stretch>
            <a:fillRect/>
          </a:stretch>
        </p:blipFill>
        <p:spPr>
          <a:xfrm>
            <a:off x="524257" y="5528994"/>
            <a:ext cx="1048512" cy="755434"/>
          </a:xfrm>
          <a:prstGeom prst="rect">
            <a:avLst/>
          </a:prstGeom>
        </p:spPr>
      </p:pic>
    </p:spTree>
    <p:extLst>
      <p:ext uri="{BB962C8B-B14F-4D97-AF65-F5344CB8AC3E}">
        <p14:creationId xmlns:p14="http://schemas.microsoft.com/office/powerpoint/2010/main" val="1448998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43FD1-8FD6-795D-58BA-3D3AA10C7F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8F8683-3150-7A1F-DAFF-796147D7E7BB}"/>
              </a:ext>
            </a:extLst>
          </p:cNvPr>
          <p:cNvSpPr>
            <a:spLocks noGrp="1"/>
          </p:cNvSpPr>
          <p:nvPr>
            <p:ph type="title"/>
          </p:nvPr>
        </p:nvSpPr>
        <p:spPr>
          <a:xfrm>
            <a:off x="415637" y="232658"/>
            <a:ext cx="6301018" cy="3543378"/>
          </a:xfrm>
        </p:spPr>
        <p:txBody>
          <a:bodyPr vert="horz" lIns="91440" tIns="45720" rIns="91440" bIns="45720" rtlCol="0" anchor="t">
            <a:normAutofit/>
          </a:bodyPr>
          <a:lstStyle/>
          <a:p>
            <a:r>
              <a:rPr lang="en-GB" sz="3200" b="1" kern="1200" dirty="0">
                <a:latin typeface="+mj-lt"/>
                <a:ea typeface="+mj-ea"/>
                <a:cs typeface="+mj-cs"/>
              </a:rPr>
              <a:t>Neighbourhood </a:t>
            </a:r>
            <a:r>
              <a:rPr lang="en-GB" sz="3200" b="1" dirty="0"/>
              <a:t>P</a:t>
            </a:r>
            <a:r>
              <a:rPr lang="en-GB" sz="3200" b="1" kern="1200" dirty="0">
                <a:latin typeface="+mj-lt"/>
                <a:ea typeface="+mj-ea"/>
                <a:cs typeface="+mj-cs"/>
              </a:rPr>
              <a:t>artnership must include all those working for the health and wellbeing of the local community </a:t>
            </a:r>
            <a:br>
              <a:rPr lang="en-GB" sz="3200" b="1" dirty="0"/>
            </a:br>
            <a:br>
              <a:rPr lang="en-GB" sz="3200" b="1" dirty="0"/>
            </a:br>
            <a:r>
              <a:rPr lang="en-GB" sz="2400" b="1" dirty="0"/>
              <a:t>T</a:t>
            </a:r>
            <a:r>
              <a:rPr lang="en-GB" sz="2400" b="1" kern="1200" dirty="0">
                <a:latin typeface="+mj-lt"/>
                <a:ea typeface="+mj-ea"/>
                <a:cs typeface="+mj-cs"/>
              </a:rPr>
              <a:t>h</a:t>
            </a:r>
            <a:r>
              <a:rPr lang="en-GB" sz="2400" b="1" dirty="0"/>
              <a:t>i</a:t>
            </a:r>
            <a:r>
              <a:rPr lang="en-GB" sz="2400" b="1" kern="1200" dirty="0">
                <a:latin typeface="+mj-lt"/>
                <a:ea typeface="+mj-ea"/>
                <a:cs typeface="+mj-cs"/>
              </a:rPr>
              <a:t>s will include:                                                                                            </a:t>
            </a:r>
            <a:br>
              <a:rPr lang="en-GB" sz="3200" b="1" kern="1200" dirty="0">
                <a:latin typeface="+mj-lt"/>
                <a:ea typeface="+mj-ea"/>
                <a:cs typeface="+mj-cs"/>
              </a:rPr>
            </a:br>
            <a:endParaRPr lang="en-US" sz="3200" b="1" kern="1200" dirty="0">
              <a:latin typeface="+mj-lt"/>
              <a:ea typeface="+mj-ea"/>
              <a:cs typeface="+mj-cs"/>
            </a:endParaRPr>
          </a:p>
        </p:txBody>
      </p:sp>
      <p:sp>
        <p:nvSpPr>
          <p:cNvPr id="5" name="TextBox 4">
            <a:extLst>
              <a:ext uri="{FF2B5EF4-FFF2-40B4-BE49-F238E27FC236}">
                <a16:creationId xmlns:a16="http://schemas.microsoft.com/office/drawing/2014/main" id="{508A74F8-1330-9D80-B76F-71C5511B237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1263" y="2873828"/>
            <a:ext cx="6583680" cy="4830565"/>
          </a:xfrm>
          <a:prstGeom prst="rect">
            <a:avLst/>
          </a:prstGeom>
        </p:spPr>
        <p:txBody>
          <a:bodyPr>
            <a:normAutofit/>
          </a:bodyPr>
          <a:lstStyle/>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2800" b="1" dirty="0">
                <a:solidFill>
                  <a:srgbClr val="CD9979">
                    <a:lumMod val="50000"/>
                  </a:srgbClr>
                </a:solidFill>
                <a:latin typeface="Calibri" panose="020F0502020204030204" pitchFamily="34" charset="0"/>
                <a:cs typeface="Calibri" panose="020F0502020204030204" pitchFamily="34" charset="0"/>
              </a:rPr>
              <a:t>Nurses ANPs and other health and care services at the Chalfont </a:t>
            </a:r>
            <a:r>
              <a:rPr lang="en-GB" sz="2800" b="1">
                <a:solidFill>
                  <a:srgbClr val="CD9979">
                    <a:lumMod val="50000"/>
                  </a:srgbClr>
                </a:solidFill>
                <a:latin typeface="Calibri" panose="020F0502020204030204" pitchFamily="34" charset="0"/>
                <a:cs typeface="Calibri" panose="020F0502020204030204" pitchFamily="34" charset="0"/>
              </a:rPr>
              <a:t>&amp; GX Hospital</a:t>
            </a:r>
            <a:endParaRPr kumimoji="0" lang="en-GB" sz="2800" b="1" i="0" u="none" strike="noStrike" kern="1200" cap="none" spc="0" normalizeH="0" baseline="0" noProof="0" dirty="0">
              <a:ln>
                <a:noFill/>
              </a:ln>
              <a:solidFill>
                <a:srgbClr val="CD9979">
                  <a:lumMod val="50000"/>
                </a:srgbClr>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2800" b="1" dirty="0">
                <a:solidFill>
                  <a:srgbClr val="CD9979">
                    <a:lumMod val="50000"/>
                  </a:srgbClr>
                </a:solidFill>
                <a:latin typeface="Calibri" panose="020F0502020204030204" pitchFamily="34" charset="0"/>
                <a:cs typeface="Calibri" panose="020F0502020204030204" pitchFamily="34" charset="0"/>
              </a:rPr>
              <a:t>Local Town and Parish Councils</a:t>
            </a: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2800" b="1" dirty="0">
                <a:solidFill>
                  <a:srgbClr val="CD9979">
                    <a:lumMod val="50000"/>
                  </a:srgbClr>
                </a:solidFill>
                <a:latin typeface="Calibri" panose="020F0502020204030204" pitchFamily="34" charset="0"/>
                <a:cs typeface="Calibri" panose="020F0502020204030204" pitchFamily="34" charset="0"/>
              </a:rPr>
              <a:t>Community and patient support groups</a:t>
            </a: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CD9979">
                    <a:lumMod val="50000"/>
                  </a:srgbClr>
                </a:solidFill>
                <a:effectLst/>
                <a:uLnTx/>
                <a:uFillTx/>
                <a:latin typeface="Calibri" panose="020F0502020204030204" pitchFamily="34" charset="0"/>
                <a:cs typeface="Calibri" panose="020F0502020204030204" pitchFamily="34" charset="0"/>
              </a:rPr>
              <a:t>Pharmacy and dental professionals</a:t>
            </a: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2800" b="1" dirty="0">
                <a:solidFill>
                  <a:srgbClr val="CD9979">
                    <a:lumMod val="50000"/>
                  </a:srgbClr>
                </a:solidFill>
                <a:latin typeface="Calibri" panose="020F0502020204030204" pitchFamily="34" charset="0"/>
                <a:cs typeface="Calibri" panose="020F0502020204030204" pitchFamily="34" charset="0"/>
              </a:rPr>
              <a:t>Police and Education staff</a:t>
            </a: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CD9979">
                    <a:lumMod val="50000"/>
                  </a:srgbClr>
                </a:solidFill>
                <a:effectLst/>
                <a:uLnTx/>
                <a:uFillTx/>
                <a:latin typeface="Calibri" panose="020F0502020204030204" pitchFamily="34" charset="0"/>
                <a:cs typeface="Calibri" panose="020F0502020204030204" pitchFamily="34" charset="0"/>
              </a:rPr>
              <a:t>Informal and other Carers</a:t>
            </a: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kumimoji="0" lang="en-GB" sz="2800" b="1" i="0" u="none" strike="noStrike" kern="1200" cap="none" spc="0" normalizeH="0" baseline="0" noProof="0" dirty="0">
                <a:ln>
                  <a:noFill/>
                </a:ln>
                <a:solidFill>
                  <a:srgbClr val="CD9979">
                    <a:lumMod val="50000"/>
                  </a:srgbClr>
                </a:solidFill>
                <a:effectLst/>
                <a:uLnTx/>
                <a:uFillTx/>
                <a:latin typeface="Calibri" panose="020F0502020204030204" pitchFamily="34" charset="0"/>
                <a:cs typeface="Calibri" panose="020F0502020204030204" pitchFamily="34" charset="0"/>
              </a:rPr>
              <a:t>And many  others</a:t>
            </a:r>
            <a:endParaRPr lang="en-GB" sz="2800" b="1" dirty="0">
              <a:solidFill>
                <a:srgbClr val="CD9979">
                  <a:lumMod val="50000"/>
                </a:srgbClr>
              </a:solidFill>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3200" b="1" dirty="0">
                <a:solidFill>
                  <a:srgbClr val="CD9979">
                    <a:lumMod val="50000"/>
                  </a:srgbClr>
                </a:solidFill>
                <a:latin typeface="Calibri" panose="020F0502020204030204" pitchFamily="34" charset="0"/>
                <a:cs typeface="Calibri" panose="020F0502020204030204" pitchFamily="34" charset="0"/>
              </a:rPr>
              <a:t>We all need to work together</a:t>
            </a:r>
            <a:r>
              <a:rPr kumimoji="0" lang="en-GB" sz="3200" b="1" i="0" u="none" strike="noStrike" kern="1200" cap="none" spc="0" normalizeH="0" baseline="0" noProof="0" dirty="0">
                <a:ln>
                  <a:noFill/>
                </a:ln>
                <a:solidFill>
                  <a:srgbClr val="CD9979">
                    <a:lumMod val="50000"/>
                  </a:srgbClr>
                </a:solidFill>
                <a:effectLst/>
                <a:uLnTx/>
                <a:uFillTx/>
                <a:latin typeface="Calibri" panose="020F0502020204030204" pitchFamily="34" charset="0"/>
                <a:cs typeface="Calibri" panose="020F0502020204030204" pitchFamily="34" charset="0"/>
              </a:rPr>
              <a:t> </a:t>
            </a:r>
          </a:p>
          <a:p>
            <a:pPr marL="0" marR="0" lvl="0" indent="0" algn="l" defTabSz="914400" rtl="0" eaLnBrk="1" fontAlgn="auto" latinLnBrk="0" hangingPunct="1">
              <a:lnSpc>
                <a:spcPct val="90000"/>
              </a:lnSpc>
              <a:spcBef>
                <a:spcPts val="2500"/>
              </a:spcBef>
              <a:spcAft>
                <a:spcPts val="600"/>
              </a:spcAft>
              <a:buClrTx/>
              <a:buSzTx/>
              <a:buFontTx/>
              <a:buNone/>
              <a:tabLst/>
              <a:defRPr/>
            </a:pPr>
            <a:endParaRPr kumimoji="0" lang="en-GB" sz="2400" b="1" i="0" u="none" strike="noStrike" kern="1200" cap="none" spc="0" normalizeH="0" baseline="0" noProof="0" dirty="0">
              <a:ln>
                <a:noFill/>
              </a:ln>
              <a:solidFill>
                <a:srgbClr val="131313"/>
              </a:solidFill>
              <a:effectLst/>
              <a:uLnTx/>
              <a:uFillTx/>
              <a:latin typeface="Neue Haas Grotesk Text Pro"/>
              <a:ea typeface="+mn-ea"/>
              <a:cs typeface="+mn-cs"/>
            </a:endParaRPr>
          </a:p>
          <a:p>
            <a:pPr marL="0" marR="0" lvl="1" indent="0" algn="l" defTabSz="914400" rtl="0" eaLnBrk="1" fontAlgn="auto" latinLnBrk="0" hangingPunct="1">
              <a:lnSpc>
                <a:spcPct val="90000"/>
              </a:lnSpc>
              <a:spcBef>
                <a:spcPts val="1000"/>
              </a:spcBef>
              <a:spcAft>
                <a:spcPts val="600"/>
              </a:spcAft>
              <a:buClrTx/>
              <a:buSzTx/>
              <a:buFontTx/>
              <a:buNone/>
              <a:tabLst/>
              <a:defRPr/>
            </a:pPr>
            <a:r>
              <a:rPr kumimoji="0" lang="en-GB" sz="1300" b="0" i="0" u="none" strike="noStrike" kern="1200" cap="none" spc="0" normalizeH="0" baseline="0" noProof="0" dirty="0">
                <a:ln>
                  <a:noFill/>
                </a:ln>
                <a:solidFill>
                  <a:srgbClr val="131313"/>
                </a:solidFill>
                <a:effectLst/>
                <a:uLnTx/>
                <a:uFillTx/>
                <a:latin typeface="Neue Haas Grotesk Text Pro"/>
                <a:ea typeface="+mn-ea"/>
                <a:cs typeface="+mn-cs"/>
              </a:rPr>
              <a:t>.</a:t>
            </a:r>
          </a:p>
        </p:txBody>
      </p:sp>
      <p:pic>
        <p:nvPicPr>
          <p:cNvPr id="4" name="Content Placeholder 3">
            <a:extLst>
              <a:ext uri="{FF2B5EF4-FFF2-40B4-BE49-F238E27FC236}">
                <a16:creationId xmlns:a16="http://schemas.microsoft.com/office/drawing/2014/main" id="{0016B0D7-7BED-1693-EA3E-E8CE2FC4C3C2}"/>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rcRect/>
          <a:stretch/>
        </p:blipFill>
        <p:spPr>
          <a:xfrm>
            <a:off x="7181088" y="237506"/>
            <a:ext cx="4739566" cy="2871454"/>
          </a:xfrm>
          <a:prstGeom prst="rect">
            <a:avLst/>
          </a:prstGeom>
          <a:noFill/>
        </p:spPr>
      </p:pic>
      <p:sp>
        <p:nvSpPr>
          <p:cNvPr id="7" name="TextBox 6">
            <a:extLst>
              <a:ext uri="{FF2B5EF4-FFF2-40B4-BE49-F238E27FC236}">
                <a16:creationId xmlns:a16="http://schemas.microsoft.com/office/drawing/2014/main" id="{A8C5F52E-4AD1-2D38-C361-E0624DC390A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695290" y="2971621"/>
            <a:ext cx="5619374" cy="4812029"/>
          </a:xfrm>
          <a:prstGeom prst="rect">
            <a:avLst/>
          </a:prstGeom>
        </p:spPr>
        <p:txBody>
          <a:bodyPr>
            <a:normAutofit/>
          </a:bodyPr>
          <a:lstStyle/>
          <a:p>
            <a:pPr marL="0" marR="0" lvl="0" indent="0" algn="l" defTabSz="914400" rtl="0" eaLnBrk="1" fontAlgn="auto" latinLnBrk="0" hangingPunct="1">
              <a:lnSpc>
                <a:spcPct val="90000"/>
              </a:lnSpc>
              <a:spcBef>
                <a:spcPts val="2500"/>
              </a:spcBef>
              <a:spcAft>
                <a:spcPts val="600"/>
              </a:spcAft>
              <a:buClrTx/>
              <a:buSzTx/>
              <a:buFontTx/>
              <a:buNone/>
              <a:tabLst/>
              <a:defRPr/>
            </a:pPr>
            <a:r>
              <a:rPr kumimoji="0" lang="en-GB" sz="2000" b="1" i="0" u="none" strike="noStrike" kern="1200" cap="none" spc="0" normalizeH="0" baseline="0" noProof="0" dirty="0">
                <a:ln>
                  <a:noFill/>
                </a:ln>
                <a:solidFill>
                  <a:srgbClr val="131313"/>
                </a:solidFill>
                <a:effectLst/>
                <a:uLnTx/>
                <a:uFillTx/>
                <a:latin typeface="Neue Haas Grotesk Text Pro"/>
              </a:rPr>
              <a:t>This</a:t>
            </a:r>
            <a:r>
              <a:rPr kumimoji="0" lang="en-GB" sz="2000" b="1" i="0" u="none" strike="noStrike" kern="1200" cap="none" spc="0" normalizeH="0" noProof="0" dirty="0">
                <a:ln>
                  <a:noFill/>
                </a:ln>
                <a:solidFill>
                  <a:srgbClr val="131313"/>
                </a:solidFill>
                <a:effectLst/>
                <a:uLnTx/>
                <a:uFillTx/>
                <a:latin typeface="Neue Haas Grotesk Text Pro"/>
              </a:rPr>
              <a:t> </a:t>
            </a:r>
            <a:r>
              <a:rPr lang="en-GB" sz="2000" b="1" dirty="0">
                <a:solidFill>
                  <a:srgbClr val="131313"/>
                </a:solidFill>
                <a:latin typeface="Neue Haas Grotesk Text Pro"/>
              </a:rPr>
              <a:t>may be difficult because:</a:t>
            </a:r>
            <a:endParaRPr kumimoji="0" lang="en-GB" sz="2000" b="1" i="0" u="none" strike="noStrike" kern="1200" cap="none" spc="0" normalizeH="0" baseline="0" noProof="0" dirty="0">
              <a:ln>
                <a:noFill/>
              </a:ln>
              <a:solidFill>
                <a:srgbClr val="131313"/>
              </a:solidFill>
              <a:effectLst/>
              <a:uLnTx/>
              <a:uFillTx/>
              <a:latin typeface="Neue Haas Grotesk Text Pro"/>
            </a:endParaRP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GB" sz="2000" b="1" dirty="0">
                <a:solidFill>
                  <a:srgbClr val="131313"/>
                </a:solidFill>
                <a:latin typeface="Neue Haas Grotesk Text Pro"/>
              </a:rPr>
              <a:t>Organisational boundaries between BHT/BCC/OHT/FHT/PCNs/Community</a:t>
            </a: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GB" sz="2000" b="1" dirty="0">
                <a:solidFill>
                  <a:srgbClr val="131313"/>
                </a:solidFill>
                <a:latin typeface="Neue Haas Grotesk Text Pro"/>
              </a:rPr>
              <a:t>Professional Team leadership from HQs </a:t>
            </a: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GB" sz="2000" b="1" dirty="0">
                <a:solidFill>
                  <a:srgbClr val="131313"/>
                </a:solidFill>
                <a:latin typeface="Neue Haas Grotesk Text Pro"/>
              </a:rPr>
              <a:t>Lack of clear local leadership </a:t>
            </a: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GB" sz="2000" b="1" noProof="0" dirty="0">
                <a:solidFill>
                  <a:srgbClr val="131313"/>
                </a:solidFill>
                <a:latin typeface="Neue Haas Grotesk Text Pro"/>
              </a:rPr>
              <a:t>Patient confidentiality </a:t>
            </a:r>
            <a:r>
              <a:rPr lang="en-GB" sz="2000" b="1" dirty="0">
                <a:solidFill>
                  <a:srgbClr val="131313"/>
                </a:solidFill>
                <a:latin typeface="Neue Haas Grotesk Text Pro"/>
              </a:rPr>
              <a:t>and info sharing</a:t>
            </a:r>
            <a:endParaRPr lang="en-GB" sz="2000" b="1" noProof="0" dirty="0">
              <a:solidFill>
                <a:srgbClr val="131313"/>
              </a:solidFill>
              <a:latin typeface="Neue Haas Grotesk Text Pro"/>
            </a:endParaRP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GB" sz="2000" b="1">
                <a:solidFill>
                  <a:srgbClr val="131313"/>
                </a:solidFill>
                <a:latin typeface="Neue Haas Grotesk Text Pro"/>
              </a:rPr>
              <a:t>The changing </a:t>
            </a:r>
            <a:r>
              <a:rPr lang="en-GB" sz="2000" b="1" dirty="0">
                <a:solidFill>
                  <a:srgbClr val="131313"/>
                </a:solidFill>
                <a:latin typeface="Neue Haas Grotesk Text Pro"/>
              </a:rPr>
              <a:t>nature of Patient Care Plans</a:t>
            </a: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GB" sz="2000" b="1" dirty="0">
                <a:solidFill>
                  <a:srgbClr val="131313"/>
                </a:solidFill>
                <a:latin typeface="Neue Haas Grotesk Text Pro"/>
              </a:rPr>
              <a:t>Staffing and resource constraints</a:t>
            </a: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GB" sz="2000" b="1" i="0" u="none" strike="noStrike" kern="1200" cap="none" spc="0" normalizeH="0" noProof="0" dirty="0">
                <a:ln>
                  <a:noFill/>
                </a:ln>
                <a:solidFill>
                  <a:srgbClr val="131313"/>
                </a:solidFill>
                <a:effectLst/>
                <a:uLnTx/>
                <a:uFillTx/>
                <a:latin typeface="Neue Haas Grotesk Text Pro"/>
              </a:rPr>
              <a:t>Require</a:t>
            </a:r>
            <a:r>
              <a:rPr lang="en-GB" sz="2000" b="1" dirty="0">
                <a:solidFill>
                  <a:srgbClr val="131313"/>
                </a:solidFill>
                <a:latin typeface="Neue Haas Grotesk Text Pro"/>
              </a:rPr>
              <a:t> </a:t>
            </a:r>
            <a:r>
              <a:rPr kumimoji="0" lang="en-GB" sz="2000" b="1" i="0" u="none" strike="noStrike" kern="1200" cap="none" spc="0" normalizeH="0" noProof="0" dirty="0">
                <a:ln>
                  <a:noFill/>
                </a:ln>
                <a:solidFill>
                  <a:srgbClr val="131313"/>
                </a:solidFill>
                <a:effectLst/>
                <a:uLnTx/>
                <a:uFillTx/>
                <a:latin typeface="Neue Haas Grotesk Text Pro"/>
              </a:rPr>
              <a:t>wider commitment to change</a:t>
            </a:r>
            <a:endParaRPr kumimoji="0" lang="en-GB" sz="2000" b="1" i="0" u="none" strike="noStrike" kern="1200" cap="none" spc="0" normalizeH="0" baseline="0" noProof="0" dirty="0">
              <a:ln>
                <a:noFill/>
              </a:ln>
              <a:solidFill>
                <a:srgbClr val="131313"/>
              </a:solidFill>
              <a:effectLst/>
              <a:uLnTx/>
              <a:uFillTx/>
              <a:latin typeface="Neue Haas Grotesk Text Pro"/>
            </a:endParaRP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131313"/>
              </a:solidFill>
              <a:effectLst/>
              <a:uLnTx/>
              <a:uFillTx/>
              <a:latin typeface="Neue Haas Grotesk Text Pro"/>
              <a:ea typeface="+mn-ea"/>
              <a:cs typeface="+mn-cs"/>
            </a:endParaRPr>
          </a:p>
          <a:p>
            <a:pPr marL="171450" marR="0" lvl="0" indent="-171450" algn="l" defTabSz="914400" rtl="0" eaLnBrk="1" fontAlgn="auto" latinLnBrk="0" hangingPunct="1">
              <a:lnSpc>
                <a:spcPct val="90000"/>
              </a:lnSpc>
              <a:spcBef>
                <a:spcPts val="2500"/>
              </a:spcBef>
              <a:spcAft>
                <a:spcPts val="60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131313"/>
              </a:solidFill>
              <a:effectLst/>
              <a:uLnTx/>
              <a:uFillTx/>
              <a:latin typeface="Neue Haas Grotesk Text Pro"/>
              <a:ea typeface="+mn-ea"/>
              <a:cs typeface="+mn-cs"/>
            </a:endParaRPr>
          </a:p>
        </p:txBody>
      </p:sp>
    </p:spTree>
    <p:extLst>
      <p:ext uri="{BB962C8B-B14F-4D97-AF65-F5344CB8AC3E}">
        <p14:creationId xmlns:p14="http://schemas.microsoft.com/office/powerpoint/2010/main" val="1681377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6B50F-9458-D243-2066-205CF1C9CD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2127C1-5DCE-FF33-16AB-19E0C7F133BE}"/>
              </a:ext>
            </a:extLst>
          </p:cNvPr>
          <p:cNvSpPr>
            <a:spLocks noGrp="1"/>
          </p:cNvSpPr>
          <p:nvPr>
            <p:ph type="title"/>
          </p:nvPr>
        </p:nvSpPr>
        <p:spPr>
          <a:xfrm>
            <a:off x="415637" y="232658"/>
            <a:ext cx="6301018" cy="3543378"/>
          </a:xfrm>
        </p:spPr>
        <p:txBody>
          <a:bodyPr vert="horz" lIns="91440" tIns="45720" rIns="91440" bIns="45720" rtlCol="0" anchor="t">
            <a:normAutofit/>
          </a:bodyPr>
          <a:lstStyle/>
          <a:p>
            <a:r>
              <a:rPr lang="en-GB" sz="3200" b="1" dirty="0"/>
              <a:t>Neighbourhood health: the idea isn’t radical but implementing it would be:</a:t>
            </a:r>
            <a:br>
              <a:rPr lang="en-GB" sz="3200" b="1" dirty="0"/>
            </a:br>
            <a:r>
              <a:rPr lang="en-GB" sz="2400" b="1" dirty="0"/>
              <a:t>As the King’s Fund point out </a:t>
            </a:r>
            <a:r>
              <a:rPr lang="en-GB" sz="2400" b="1" dirty="0">
                <a:hlinkClick r:id="rId3"/>
              </a:rPr>
              <a:t>here</a:t>
            </a:r>
            <a:r>
              <a:rPr lang="en-GB" sz="1800" b="1" kern="1200" dirty="0">
                <a:latin typeface="+mj-lt"/>
                <a:ea typeface="+mj-ea"/>
                <a:cs typeface="+mj-cs"/>
              </a:rPr>
              <a:t>:                                                                                            </a:t>
            </a:r>
            <a:br>
              <a:rPr lang="en-GB" sz="3200" b="1" kern="1200" dirty="0">
                <a:latin typeface="+mj-lt"/>
                <a:ea typeface="+mj-ea"/>
                <a:cs typeface="+mj-cs"/>
              </a:rPr>
            </a:br>
            <a:endParaRPr lang="en-US" sz="3200" b="1" kern="1200" dirty="0">
              <a:latin typeface="+mj-lt"/>
              <a:ea typeface="+mj-ea"/>
              <a:cs typeface="+mj-cs"/>
            </a:endParaRPr>
          </a:p>
        </p:txBody>
      </p:sp>
      <p:sp>
        <p:nvSpPr>
          <p:cNvPr id="5" name="TextBox 4">
            <a:extLst>
              <a:ext uri="{FF2B5EF4-FFF2-40B4-BE49-F238E27FC236}">
                <a16:creationId xmlns:a16="http://schemas.microsoft.com/office/drawing/2014/main" id="{4974568E-BA92-8D6D-1BF8-6F2478A8E83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06658" y="2074128"/>
            <a:ext cx="6583680" cy="5429544"/>
          </a:xfrm>
          <a:prstGeom prst="rect">
            <a:avLst/>
          </a:prstGeom>
        </p:spPr>
        <p:txBody>
          <a:bodyPr>
            <a:normAutofit fontScale="85000" lnSpcReduction="10000"/>
          </a:bodyPr>
          <a:lstStyle/>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2600" b="1" dirty="0">
                <a:solidFill>
                  <a:srgbClr val="CD9979">
                    <a:lumMod val="50000"/>
                  </a:srgbClr>
                </a:solidFill>
                <a:latin typeface="Calibri" panose="020F0502020204030204" pitchFamily="34" charset="0"/>
                <a:cs typeface="Calibri" panose="020F0502020204030204" pitchFamily="34" charset="0"/>
              </a:rPr>
              <a:t>Community Health, Social Care and Mental health teams are directed by heads of  profession from headquarters </a:t>
            </a: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2600" b="1" dirty="0">
                <a:solidFill>
                  <a:srgbClr val="CD9979">
                    <a:lumMod val="50000"/>
                  </a:srgbClr>
                </a:solidFill>
                <a:latin typeface="Calibri" panose="020F0502020204030204" pitchFamily="34" charset="0"/>
                <a:cs typeface="Calibri" panose="020F0502020204030204" pitchFamily="34" charset="0"/>
              </a:rPr>
              <a:t>C</a:t>
            </a:r>
            <a:r>
              <a:rPr kumimoji="0" lang="en-GB" sz="2600" b="1" i="0" u="none" strike="noStrike" kern="1200" cap="none" spc="0" normalizeH="0" baseline="0" noProof="0" dirty="0">
                <a:ln>
                  <a:noFill/>
                </a:ln>
                <a:solidFill>
                  <a:srgbClr val="CD9979">
                    <a:lumMod val="50000"/>
                  </a:srgbClr>
                </a:solidFill>
                <a:effectLst/>
                <a:uLnTx/>
                <a:uFillTx/>
                <a:latin typeface="Calibri" panose="020F0502020204030204" pitchFamily="34" charset="0"/>
                <a:cs typeface="Calibri" panose="020F0502020204030204" pitchFamily="34" charset="0"/>
              </a:rPr>
              <a:t>an </a:t>
            </a:r>
            <a:r>
              <a:rPr lang="en-GB" sz="2600" b="1" noProof="0" dirty="0">
                <a:solidFill>
                  <a:srgbClr val="CD9979">
                    <a:lumMod val="50000"/>
                  </a:srgbClr>
                </a:solidFill>
                <a:latin typeface="Calibri" panose="020F0502020204030204" pitchFamily="34" charset="0"/>
                <a:cs typeface="Calibri" panose="020F0502020204030204" pitchFamily="34" charset="0"/>
              </a:rPr>
              <a:t>these teams </a:t>
            </a:r>
            <a:r>
              <a:rPr kumimoji="0" lang="en-GB" sz="2600" b="1" i="0" u="none" strike="noStrike" kern="1200" cap="none" spc="0" normalizeH="0" noProof="0" dirty="0">
                <a:ln>
                  <a:noFill/>
                </a:ln>
                <a:solidFill>
                  <a:srgbClr val="CD9979">
                    <a:lumMod val="50000"/>
                  </a:srgbClr>
                </a:solidFill>
                <a:effectLst/>
                <a:uLnTx/>
                <a:uFillTx/>
                <a:latin typeface="Calibri" panose="020F0502020204030204" pitchFamily="34" charset="0"/>
                <a:cs typeface="Calibri" panose="020F0502020204030204" pitchFamily="34" charset="0"/>
              </a:rPr>
              <a:t>also contribute as partners in supporting local  health and wellbeing?</a:t>
            </a:r>
            <a:endParaRPr kumimoji="0" lang="en-GB" sz="2600" b="1" i="0" u="none" strike="noStrike" kern="1200" cap="none" spc="0" normalizeH="0" baseline="0" noProof="0" dirty="0">
              <a:ln>
                <a:noFill/>
              </a:ln>
              <a:solidFill>
                <a:srgbClr val="CD9979">
                  <a:lumMod val="50000"/>
                </a:srgbClr>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2600" b="1" dirty="0">
                <a:solidFill>
                  <a:srgbClr val="CD9979">
                    <a:lumMod val="50000"/>
                  </a:srgbClr>
                </a:solidFill>
                <a:latin typeface="Calibri" panose="020F0502020204030204" pitchFamily="34" charset="0"/>
                <a:cs typeface="Calibri" panose="020F0502020204030204" pitchFamily="34" charset="0"/>
              </a:rPr>
              <a:t>While values of integrated patient centred care are shared, the local teams must decide how this should affect their behaviour in practice.</a:t>
            </a: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2600" b="1" dirty="0">
                <a:solidFill>
                  <a:srgbClr val="CD9979">
                    <a:lumMod val="50000"/>
                  </a:srgbClr>
                </a:solidFill>
                <a:latin typeface="Calibri" panose="020F0502020204030204" pitchFamily="34" charset="0"/>
                <a:cs typeface="Calibri" panose="020F0502020204030204" pitchFamily="34" charset="0"/>
              </a:rPr>
              <a:t>P</a:t>
            </a:r>
            <a:r>
              <a:rPr lang="en-GB" sz="2600" b="1" noProof="0" dirty="0" err="1">
                <a:solidFill>
                  <a:srgbClr val="CD9979">
                    <a:lumMod val="50000"/>
                  </a:srgbClr>
                </a:solidFill>
                <a:latin typeface="Calibri" panose="020F0502020204030204" pitchFamily="34" charset="0"/>
                <a:cs typeface="Calibri" panose="020F0502020204030204" pitchFamily="34" charset="0"/>
              </a:rPr>
              <a:t>ersonalised</a:t>
            </a:r>
            <a:r>
              <a:rPr lang="en-GB" sz="2600" b="1" noProof="0" dirty="0">
                <a:solidFill>
                  <a:srgbClr val="CD9979">
                    <a:lumMod val="50000"/>
                  </a:srgbClr>
                </a:solidFill>
                <a:latin typeface="Calibri" panose="020F0502020204030204" pitchFamily="34" charset="0"/>
                <a:cs typeface="Calibri" panose="020F0502020204030204" pitchFamily="34" charset="0"/>
              </a:rPr>
              <a:t> care plans, supporting patient</a:t>
            </a:r>
            <a:r>
              <a:rPr lang="en-GB" sz="2600" b="1" dirty="0">
                <a:solidFill>
                  <a:srgbClr val="CD9979">
                    <a:lumMod val="50000"/>
                  </a:srgbClr>
                </a:solidFill>
                <a:latin typeface="Calibri" panose="020F0502020204030204" pitchFamily="34" charset="0"/>
                <a:cs typeface="Calibri" panose="020F0502020204030204" pitchFamily="34" charset="0"/>
              </a:rPr>
              <a:t> choice and healthy </a:t>
            </a:r>
            <a:r>
              <a:rPr lang="en-GB" sz="2600" b="1">
                <a:solidFill>
                  <a:srgbClr val="CD9979">
                    <a:lumMod val="50000"/>
                  </a:srgbClr>
                </a:solidFill>
                <a:latin typeface="Calibri" panose="020F0502020204030204" pitchFamily="34" charset="0"/>
                <a:cs typeface="Calibri" panose="020F0502020204030204" pitchFamily="34" charset="0"/>
              </a:rPr>
              <a:t>behaviour can </a:t>
            </a:r>
            <a:r>
              <a:rPr lang="en-GB" sz="2600" b="1" dirty="0">
                <a:solidFill>
                  <a:srgbClr val="CD9979">
                    <a:lumMod val="50000"/>
                  </a:srgbClr>
                </a:solidFill>
                <a:latin typeface="Calibri" panose="020F0502020204030204" pitchFamily="34" charset="0"/>
                <a:cs typeface="Calibri" panose="020F0502020204030204" pitchFamily="34" charset="0"/>
              </a:rPr>
              <a:t>improve health and patient experience, while reducing costs, but this will depend on how it is delivered.</a:t>
            </a:r>
          </a:p>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2600" b="1" dirty="0">
                <a:solidFill>
                  <a:srgbClr val="CD9979">
                    <a:lumMod val="50000"/>
                  </a:srgbClr>
                </a:solidFill>
                <a:latin typeface="Calibri" panose="020F0502020204030204" pitchFamily="34" charset="0"/>
                <a:cs typeface="Calibri" panose="020F0502020204030204" pitchFamily="34" charset="0"/>
              </a:rPr>
              <a:t>C</a:t>
            </a:r>
            <a:r>
              <a:rPr lang="en-GB" sz="2600" b="1" noProof="0" dirty="0" err="1">
                <a:solidFill>
                  <a:srgbClr val="CD9979">
                    <a:lumMod val="50000"/>
                  </a:srgbClr>
                </a:solidFill>
                <a:latin typeface="Calibri" panose="020F0502020204030204" pitchFamily="34" charset="0"/>
                <a:cs typeface="Calibri" panose="020F0502020204030204" pitchFamily="34" charset="0"/>
              </a:rPr>
              <a:t>ommunity</a:t>
            </a:r>
            <a:r>
              <a:rPr lang="en-GB" sz="2600" b="1" noProof="0" dirty="0">
                <a:solidFill>
                  <a:srgbClr val="CD9979">
                    <a:lumMod val="50000"/>
                  </a:srgbClr>
                </a:solidFill>
                <a:latin typeface="Calibri" panose="020F0502020204030204" pitchFamily="34" charset="0"/>
                <a:cs typeface="Calibri" panose="020F0502020204030204" pitchFamily="34" charset="0"/>
              </a:rPr>
              <a:t>  support groups are seen as important partners for health and wellbeing but do they have the resources, will and skills this will require?</a:t>
            </a:r>
            <a:endParaRPr kumimoji="0" lang="en-GB" sz="2600" b="1" i="0" u="none" strike="noStrike" kern="1200" cap="none" spc="0" normalizeH="0" baseline="0" noProof="0" dirty="0">
              <a:ln>
                <a:noFill/>
              </a:ln>
              <a:solidFill>
                <a:srgbClr val="CD9979">
                  <a:lumMod val="50000"/>
                </a:srgbClr>
              </a:solidFill>
              <a:effectLst/>
              <a:uLnTx/>
              <a:uFillTx/>
              <a:latin typeface="Calibri" panose="020F0502020204030204" pitchFamily="34" charset="0"/>
              <a:cs typeface="Calibri" panose="020F0502020204030204" pitchFamily="34" charset="0"/>
            </a:endParaRPr>
          </a:p>
          <a:p>
            <a:pPr marR="0" lvl="0" algn="l" defTabSz="914400" rtl="0" eaLnBrk="1" fontAlgn="auto" latinLnBrk="0" hangingPunct="1">
              <a:lnSpc>
                <a:spcPct val="90000"/>
              </a:lnSpc>
              <a:spcBef>
                <a:spcPts val="100"/>
              </a:spcBef>
              <a:spcAft>
                <a:spcPts val="100"/>
              </a:spcAft>
              <a:buClrTx/>
              <a:buSzTx/>
              <a:tabLst/>
              <a:defRPr/>
            </a:pPr>
            <a:endParaRPr lang="en-GB" sz="2400" b="1" dirty="0">
              <a:solidFill>
                <a:srgbClr val="CD9979">
                  <a:lumMod val="50000"/>
                </a:srgbClr>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2500"/>
              </a:spcBef>
              <a:spcAft>
                <a:spcPts val="600"/>
              </a:spcAft>
              <a:buClrTx/>
              <a:buSzTx/>
              <a:buFontTx/>
              <a:buNone/>
              <a:tabLst/>
              <a:defRPr/>
            </a:pPr>
            <a:endParaRPr kumimoji="0" lang="en-GB" sz="2400" b="1" i="0" u="none" strike="noStrike" kern="1200" cap="none" spc="0" normalizeH="0" baseline="0" noProof="0" dirty="0">
              <a:ln>
                <a:noFill/>
              </a:ln>
              <a:solidFill>
                <a:srgbClr val="131313"/>
              </a:solidFill>
              <a:effectLst/>
              <a:uLnTx/>
              <a:uFillTx/>
              <a:latin typeface="Neue Haas Grotesk Text Pro"/>
              <a:ea typeface="+mn-ea"/>
              <a:cs typeface="+mn-cs"/>
            </a:endParaRPr>
          </a:p>
          <a:p>
            <a:pPr marL="0" marR="0" lvl="1" indent="0" algn="l" defTabSz="914400" rtl="0" eaLnBrk="1" fontAlgn="auto" latinLnBrk="0" hangingPunct="1">
              <a:lnSpc>
                <a:spcPct val="90000"/>
              </a:lnSpc>
              <a:spcBef>
                <a:spcPts val="1000"/>
              </a:spcBef>
              <a:spcAft>
                <a:spcPts val="600"/>
              </a:spcAft>
              <a:buClrTx/>
              <a:buSzTx/>
              <a:buFontTx/>
              <a:buNone/>
              <a:tabLst/>
              <a:defRPr/>
            </a:pPr>
            <a:r>
              <a:rPr kumimoji="0" lang="en-GB" sz="1300" b="0" i="0" u="none" strike="noStrike" kern="1200" cap="none" spc="0" normalizeH="0" baseline="0" noProof="0" dirty="0">
                <a:ln>
                  <a:noFill/>
                </a:ln>
                <a:solidFill>
                  <a:srgbClr val="131313"/>
                </a:solidFill>
                <a:effectLst/>
                <a:uLnTx/>
                <a:uFillTx/>
                <a:latin typeface="Neue Haas Grotesk Text Pro"/>
                <a:ea typeface="+mn-ea"/>
                <a:cs typeface="+mn-cs"/>
              </a:rPr>
              <a:t>.</a:t>
            </a:r>
          </a:p>
        </p:txBody>
      </p:sp>
      <p:pic>
        <p:nvPicPr>
          <p:cNvPr id="4" name="Content Placeholder 3">
            <a:extLst>
              <a:ext uri="{FF2B5EF4-FFF2-40B4-BE49-F238E27FC236}">
                <a16:creationId xmlns:a16="http://schemas.microsoft.com/office/drawing/2014/main" id="{5E89B55A-9E12-5658-0B14-73B4006CF0F5}"/>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rcRect/>
          <a:stretch/>
        </p:blipFill>
        <p:spPr>
          <a:xfrm>
            <a:off x="7181088" y="237506"/>
            <a:ext cx="4739566" cy="2871454"/>
          </a:xfrm>
          <a:prstGeom prst="rect">
            <a:avLst/>
          </a:prstGeom>
          <a:noFill/>
        </p:spPr>
      </p:pic>
      <p:sp>
        <p:nvSpPr>
          <p:cNvPr id="7" name="TextBox 6">
            <a:extLst>
              <a:ext uri="{FF2B5EF4-FFF2-40B4-BE49-F238E27FC236}">
                <a16:creationId xmlns:a16="http://schemas.microsoft.com/office/drawing/2014/main" id="{9C91D751-B3F1-227B-DB95-AA20B15D3FA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773348" y="3083133"/>
            <a:ext cx="5532047" cy="4812029"/>
          </a:xfrm>
          <a:prstGeom prst="rect">
            <a:avLst/>
          </a:prstGeom>
        </p:spPr>
        <p:txBody>
          <a:bodyPr>
            <a:normAutofit/>
          </a:bodyPr>
          <a:lstStyle/>
          <a:p>
            <a:pPr marL="0" marR="0" lvl="0" indent="0" algn="l" defTabSz="914400" rtl="0" eaLnBrk="1" fontAlgn="auto" latinLnBrk="0" hangingPunct="1">
              <a:lnSpc>
                <a:spcPct val="90000"/>
              </a:lnSpc>
              <a:spcBef>
                <a:spcPts val="2500"/>
              </a:spcBef>
              <a:spcAft>
                <a:spcPts val="600"/>
              </a:spcAft>
              <a:buClrTx/>
              <a:buSzTx/>
              <a:buFontTx/>
              <a:buNone/>
              <a:tabLst/>
              <a:defRPr/>
            </a:pPr>
            <a:r>
              <a:rPr lang="en-GB" sz="2400" b="1" noProof="0" dirty="0">
                <a:solidFill>
                  <a:srgbClr val="131313"/>
                </a:solidFill>
                <a:latin typeface="Neue Haas Grotesk Text Pro"/>
              </a:rPr>
              <a:t>We need to rethink our partnership issues together, as examples</a:t>
            </a:r>
            <a:r>
              <a:rPr kumimoji="0" lang="en-GB" sz="2400" b="1" i="0" u="none" strike="noStrike" kern="1200" cap="none" spc="0" normalizeH="0" baseline="0" noProof="0" dirty="0">
                <a:ln>
                  <a:noFill/>
                </a:ln>
                <a:solidFill>
                  <a:srgbClr val="131313"/>
                </a:solidFill>
                <a:effectLst/>
                <a:uLnTx/>
                <a:uFillTx/>
                <a:latin typeface="Neue Haas Grotesk Text Pro"/>
                <a:ea typeface="+mn-ea"/>
                <a:cs typeface="+mn-cs"/>
              </a:rPr>
              <a:t>:</a:t>
            </a:r>
          </a:p>
          <a:p>
            <a:pPr marL="346075" lvl="1" indent="-346075">
              <a:lnSpc>
                <a:spcPct val="90000"/>
              </a:lnSpc>
              <a:spcBef>
                <a:spcPts val="100"/>
              </a:spcBef>
              <a:spcAft>
                <a:spcPts val="100"/>
              </a:spcAft>
              <a:buFont typeface="Arial" panose="020B0604020202020204" pitchFamily="34" charset="0"/>
              <a:buChar char="•"/>
              <a:defRPr/>
            </a:pPr>
            <a:r>
              <a:rPr lang="en-GB" sz="2000" b="1" dirty="0">
                <a:latin typeface="Calibri" panose="020F0502020204030204" pitchFamily="34" charset="0"/>
                <a:cs typeface="Calibri" panose="020F0502020204030204" pitchFamily="34" charset="0"/>
              </a:rPr>
              <a:t>How and when should community information or personalised care plans  be passed for one team e.g. RRIC to another e.g. INT for Frailty</a:t>
            </a:r>
          </a:p>
          <a:p>
            <a:pPr marL="346075" lvl="1" indent="-346075">
              <a:lnSpc>
                <a:spcPct val="90000"/>
              </a:lnSpc>
              <a:spcBef>
                <a:spcPts val="100"/>
              </a:spcBef>
              <a:spcAft>
                <a:spcPts val="100"/>
              </a:spcAft>
              <a:buFont typeface="Arial" panose="020B0604020202020204" pitchFamily="34" charset="0"/>
              <a:buChar char="•"/>
              <a:defRPr/>
            </a:pPr>
            <a:r>
              <a:rPr lang="en-GB" sz="2000" b="1" dirty="0">
                <a:latin typeface="Calibri" panose="020F0502020204030204" pitchFamily="34" charset="0"/>
                <a:cs typeface="Calibri" panose="020F0502020204030204" pitchFamily="34" charset="0"/>
              </a:rPr>
              <a:t>Who will decide priorities for use of resources  </a:t>
            </a:r>
          </a:p>
          <a:p>
            <a:pPr marL="346075" lvl="1" indent="-346075">
              <a:lnSpc>
                <a:spcPct val="90000"/>
              </a:lnSpc>
              <a:spcBef>
                <a:spcPts val="100"/>
              </a:spcBef>
              <a:spcAft>
                <a:spcPts val="100"/>
              </a:spcAft>
              <a:buFont typeface="Arial" panose="020B0604020202020204" pitchFamily="34" charset="0"/>
              <a:buChar char="•"/>
              <a:defRPr/>
            </a:pPr>
            <a:r>
              <a:rPr lang="en-GB" sz="2000" b="1" dirty="0">
                <a:latin typeface="Calibri" panose="020F0502020204030204" pitchFamily="34" charset="0"/>
                <a:cs typeface="Calibri" panose="020F0502020204030204" pitchFamily="34" charset="0"/>
              </a:rPr>
              <a:t>How can partnership issues be resolved locally</a:t>
            </a:r>
          </a:p>
          <a:p>
            <a:pPr marL="346075" lvl="1" indent="-346075">
              <a:lnSpc>
                <a:spcPct val="90000"/>
              </a:lnSpc>
              <a:spcBef>
                <a:spcPts val="100"/>
              </a:spcBef>
              <a:spcAft>
                <a:spcPts val="100"/>
              </a:spcAft>
              <a:buFont typeface="Arial" panose="020B0604020202020204" pitchFamily="34" charset="0"/>
              <a:buChar char="•"/>
              <a:defRPr/>
            </a:pPr>
            <a:r>
              <a:rPr lang="en-GB" sz="2000" b="1" dirty="0">
                <a:latin typeface="Calibri" panose="020F0502020204030204" pitchFamily="34" charset="0"/>
                <a:cs typeface="Calibri" panose="020F0502020204030204" pitchFamily="34" charset="0"/>
              </a:rPr>
              <a:t>How will community organisations be engaged</a:t>
            </a:r>
          </a:p>
          <a:p>
            <a:pPr marL="346075" lvl="1" indent="-346075">
              <a:lnSpc>
                <a:spcPct val="90000"/>
              </a:lnSpc>
              <a:spcBef>
                <a:spcPts val="100"/>
              </a:spcBef>
              <a:spcAft>
                <a:spcPts val="100"/>
              </a:spcAft>
              <a:buFont typeface="Arial" panose="020B0604020202020204" pitchFamily="34" charset="0"/>
              <a:buChar char="•"/>
              <a:defRPr/>
            </a:pPr>
            <a:r>
              <a:rPr lang="en-GB" sz="2000" b="1" dirty="0">
                <a:latin typeface="Calibri" panose="020F0502020204030204" pitchFamily="34" charset="0"/>
                <a:cs typeface="Calibri" panose="020F0502020204030204" pitchFamily="34" charset="0"/>
              </a:rPr>
              <a:t>How will the idea of  a Neighbourhood Centre for Health and Wellbeing be communicated to the public  </a:t>
            </a:r>
          </a:p>
          <a:p>
            <a:pPr marL="171450" marR="0" lvl="0" indent="-17145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131313"/>
              </a:solidFill>
              <a:effectLst/>
              <a:uLnTx/>
              <a:uFillTx/>
              <a:latin typeface="Neue Haas Grotesk Text Pro"/>
              <a:ea typeface="+mn-ea"/>
              <a:cs typeface="+mn-cs"/>
            </a:endParaRPr>
          </a:p>
          <a:p>
            <a:pPr marL="171450" marR="0" lvl="0" indent="-171450" algn="l" defTabSz="914400" rtl="0" eaLnBrk="1" fontAlgn="auto" latinLnBrk="0" hangingPunct="1">
              <a:lnSpc>
                <a:spcPct val="90000"/>
              </a:lnSpc>
              <a:spcBef>
                <a:spcPts val="2500"/>
              </a:spcBef>
              <a:spcAft>
                <a:spcPts val="60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srgbClr val="131313"/>
              </a:solidFill>
              <a:effectLst/>
              <a:uLnTx/>
              <a:uFillTx/>
              <a:latin typeface="Neue Haas Grotesk Text Pro"/>
              <a:ea typeface="+mn-ea"/>
              <a:cs typeface="+mn-cs"/>
            </a:endParaRPr>
          </a:p>
        </p:txBody>
      </p:sp>
    </p:spTree>
    <p:extLst>
      <p:ext uri="{BB962C8B-B14F-4D97-AF65-F5344CB8AC3E}">
        <p14:creationId xmlns:p14="http://schemas.microsoft.com/office/powerpoint/2010/main" val="1019540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99627-76B6-B9C9-8E1A-E9B3B5596D8A}"/>
              </a:ext>
            </a:extLst>
          </p:cNvPr>
          <p:cNvSpPr>
            <a:spLocks noGrp="1"/>
          </p:cNvSpPr>
          <p:nvPr>
            <p:ph type="title"/>
          </p:nvPr>
        </p:nvSpPr>
        <p:spPr>
          <a:xfrm>
            <a:off x="5486400" y="210716"/>
            <a:ext cx="6705600" cy="1458063"/>
          </a:xfrm>
        </p:spPr>
        <p:txBody>
          <a:bodyPr vert="horz" lIns="91440" tIns="45720" rIns="91440" bIns="45720" rtlCol="0" anchor="t">
            <a:normAutofit fontScale="90000"/>
          </a:bodyPr>
          <a:lstStyle/>
          <a:p>
            <a:r>
              <a:rPr lang="en-US" sz="3200" b="1" dirty="0"/>
              <a:t>Can we take this opportunity to establish our own </a:t>
            </a:r>
            <a:r>
              <a:rPr lang="en-US" sz="3200" b="1" dirty="0" err="1"/>
              <a:t>Neighbourhood</a:t>
            </a:r>
            <a:r>
              <a:rPr lang="en-US" sz="3200" b="1" dirty="0"/>
              <a:t> Health and Wellbeing Centre? </a:t>
            </a:r>
            <a:endParaRPr lang="en-US" sz="3200" b="1" kern="1200" dirty="0">
              <a:latin typeface="+mj-lt"/>
              <a:ea typeface="+mj-ea"/>
              <a:cs typeface="+mj-cs"/>
            </a:endParaRPr>
          </a:p>
        </p:txBody>
      </p:sp>
      <p:sp>
        <p:nvSpPr>
          <p:cNvPr id="5" name="TextBox 4">
            <a:extLst>
              <a:ext uri="{FF2B5EF4-FFF2-40B4-BE49-F238E27FC236}">
                <a16:creationId xmlns:a16="http://schemas.microsoft.com/office/drawing/2014/main" id="{CABA4399-B319-43A4-B5E7-DF14CCF5F30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634432" y="1674634"/>
            <a:ext cx="6229350" cy="6298488"/>
          </a:xfrm>
          <a:prstGeom prst="rect">
            <a:avLst/>
          </a:prstGeom>
        </p:spPr>
        <p:txBody>
          <a:bodyPr>
            <a:normAutofit fontScale="77500" lnSpcReduction="20000"/>
          </a:bodyPr>
          <a:lstStyle/>
          <a:p>
            <a:pPr marL="0" indent="0">
              <a:lnSpc>
                <a:spcPct val="90000"/>
              </a:lnSpc>
              <a:spcBef>
                <a:spcPts val="2500"/>
              </a:spcBef>
              <a:spcAft>
                <a:spcPts val="600"/>
              </a:spcAft>
              <a:buNone/>
            </a:pPr>
            <a:r>
              <a:rPr lang="en-GB" sz="2800" b="1" dirty="0"/>
              <a:t>We suggest thinking about:</a:t>
            </a:r>
          </a:p>
          <a:p>
            <a:pPr marL="285750" indent="-285750">
              <a:lnSpc>
                <a:spcPct val="90000"/>
              </a:lnSpc>
              <a:spcBef>
                <a:spcPts val="600"/>
              </a:spcBef>
              <a:spcAft>
                <a:spcPts val="600"/>
              </a:spcAft>
              <a:buFont typeface="Arial" panose="020B0604020202020204" pitchFamily="34" charset="0"/>
              <a:buChar char="•"/>
            </a:pPr>
            <a:r>
              <a:rPr lang="en-GB" sz="2800" b="1" dirty="0"/>
              <a:t>How all local Health &amp; Care staff are recognised as neighbourhood partners</a:t>
            </a:r>
          </a:p>
          <a:p>
            <a:pPr marL="285750" indent="-285750">
              <a:lnSpc>
                <a:spcPct val="90000"/>
              </a:lnSpc>
              <a:spcBef>
                <a:spcPts val="600"/>
              </a:spcBef>
              <a:spcAft>
                <a:spcPts val="600"/>
              </a:spcAft>
              <a:buFont typeface="Arial" panose="020B0604020202020204" pitchFamily="34" charset="0"/>
              <a:buChar char="•"/>
            </a:pPr>
            <a:r>
              <a:rPr lang="en-GB" sz="2800" b="1" dirty="0"/>
              <a:t>How all local services work together as partners and how the partnership is led</a:t>
            </a:r>
          </a:p>
          <a:p>
            <a:pPr marL="285750" indent="-285750">
              <a:lnSpc>
                <a:spcPct val="90000"/>
              </a:lnSpc>
              <a:spcBef>
                <a:spcPts val="600"/>
              </a:spcBef>
              <a:spcAft>
                <a:spcPts val="600"/>
              </a:spcAft>
              <a:buFont typeface="Arial" panose="020B0604020202020204" pitchFamily="34" charset="0"/>
              <a:buChar char="•"/>
            </a:pPr>
            <a:r>
              <a:rPr lang="en-GB" sz="2800" b="1" dirty="0"/>
              <a:t>How community groups and the public are informed, engaged and supported</a:t>
            </a:r>
          </a:p>
          <a:p>
            <a:pPr marL="285750" indent="-285750">
              <a:lnSpc>
                <a:spcPct val="90000"/>
              </a:lnSpc>
              <a:spcBef>
                <a:spcPts val="600"/>
              </a:spcBef>
              <a:spcAft>
                <a:spcPts val="600"/>
              </a:spcAft>
              <a:buFont typeface="Arial" panose="020B0604020202020204" pitchFamily="34" charset="0"/>
              <a:buChar char="•"/>
            </a:pPr>
            <a:r>
              <a:rPr lang="en-GB" sz="2800" b="1" dirty="0"/>
              <a:t>How teamwork and knowledge of roles of staff and community groups is shared</a:t>
            </a:r>
          </a:p>
          <a:p>
            <a:pPr marL="285750" indent="-285750">
              <a:lnSpc>
                <a:spcPct val="90000"/>
              </a:lnSpc>
              <a:spcBef>
                <a:spcPts val="600"/>
              </a:spcBef>
              <a:spcAft>
                <a:spcPts val="600"/>
              </a:spcAft>
              <a:buFont typeface="Arial" panose="020B0604020202020204" pitchFamily="34" charset="0"/>
              <a:buChar char="•"/>
            </a:pPr>
            <a:r>
              <a:rPr lang="en-GB" sz="2800" b="1" dirty="0"/>
              <a:t>How Joy will be developed and used to include all our neighbourhood resources</a:t>
            </a:r>
          </a:p>
          <a:p>
            <a:pPr marL="285750" indent="-285750">
              <a:lnSpc>
                <a:spcPct val="90000"/>
              </a:lnSpc>
              <a:spcBef>
                <a:spcPts val="600"/>
              </a:spcBef>
              <a:spcAft>
                <a:spcPts val="600"/>
              </a:spcAft>
              <a:buFont typeface="Arial" panose="020B0604020202020204" pitchFamily="34" charset="0"/>
              <a:buChar char="•"/>
            </a:pPr>
            <a:r>
              <a:rPr lang="en-GB" sz="2800" b="1" dirty="0"/>
              <a:t>How much we will lose if we don’t grasp this opportunity</a:t>
            </a:r>
          </a:p>
          <a:p>
            <a:pPr marL="285750" indent="-285750">
              <a:lnSpc>
                <a:spcPct val="90000"/>
              </a:lnSpc>
              <a:spcBef>
                <a:spcPts val="600"/>
              </a:spcBef>
              <a:spcAft>
                <a:spcPts val="600"/>
              </a:spcAft>
              <a:buFont typeface="Arial" panose="020B0604020202020204" pitchFamily="34" charset="0"/>
              <a:buChar char="•"/>
            </a:pPr>
            <a:r>
              <a:rPr lang="en-GB" sz="2800" b="1" dirty="0"/>
              <a:t>Priorities and costs/benefits of next steps</a:t>
            </a:r>
          </a:p>
          <a:p>
            <a:pPr>
              <a:lnSpc>
                <a:spcPct val="90000"/>
              </a:lnSpc>
              <a:spcBef>
                <a:spcPts val="600"/>
              </a:spcBef>
              <a:spcAft>
                <a:spcPts val="600"/>
              </a:spcAft>
            </a:pPr>
            <a:endParaRPr lang="en-GB" sz="2400" b="1" dirty="0"/>
          </a:p>
          <a:p>
            <a:pPr marL="0" indent="0">
              <a:lnSpc>
                <a:spcPct val="90000"/>
              </a:lnSpc>
              <a:spcBef>
                <a:spcPts val="2500"/>
              </a:spcBef>
              <a:spcAft>
                <a:spcPts val="600"/>
              </a:spcAft>
              <a:buNone/>
            </a:pPr>
            <a:endParaRPr lang="en-GB" sz="2400" b="1" dirty="0"/>
          </a:p>
          <a:p>
            <a:pPr marL="0" lvl="1" indent="0">
              <a:lnSpc>
                <a:spcPct val="90000"/>
              </a:lnSpc>
              <a:spcBef>
                <a:spcPts val="1000"/>
              </a:spcBef>
              <a:spcAft>
                <a:spcPts val="600"/>
              </a:spcAft>
              <a:buNone/>
            </a:pPr>
            <a:r>
              <a:rPr lang="en-GB" sz="1300" dirty="0"/>
              <a:t>.</a:t>
            </a:r>
          </a:p>
        </p:txBody>
      </p:sp>
      <p:pic>
        <p:nvPicPr>
          <p:cNvPr id="4" name="Content Placeholder 3">
            <a:extLst>
              <a:ext uri="{FF2B5EF4-FFF2-40B4-BE49-F238E27FC236}">
                <a16:creationId xmlns:a16="http://schemas.microsoft.com/office/drawing/2014/main" id="{EEF7CF12-7C4A-4333-9014-C9939AF8EB0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79502" y="309279"/>
            <a:ext cx="4878988" cy="3146946"/>
          </a:xfrm>
          <a:prstGeom prst="rect">
            <a:avLst/>
          </a:prstGeom>
          <a:noFill/>
        </p:spPr>
      </p:pic>
      <p:sp>
        <p:nvSpPr>
          <p:cNvPr id="7" name="TextBox 6">
            <a:extLst>
              <a:ext uri="{FF2B5EF4-FFF2-40B4-BE49-F238E27FC236}">
                <a16:creationId xmlns:a16="http://schemas.microsoft.com/office/drawing/2014/main" id="{CF75726C-85B9-C281-E516-48E73991F56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0" y="3844290"/>
            <a:ext cx="5966460" cy="4812029"/>
          </a:xfrm>
          <a:prstGeom prst="rect">
            <a:avLst/>
          </a:prstGeom>
        </p:spPr>
        <p:txBody>
          <a:bodyPr>
            <a:normAutofit/>
          </a:bodyPr>
          <a:lstStyle/>
          <a:p>
            <a:pPr marL="0" indent="0">
              <a:lnSpc>
                <a:spcPct val="90000"/>
              </a:lnSpc>
              <a:spcBef>
                <a:spcPts val="2500"/>
              </a:spcBef>
              <a:spcAft>
                <a:spcPts val="600"/>
              </a:spcAft>
              <a:buNone/>
            </a:pPr>
            <a:r>
              <a:rPr lang="en-GB" sz="2400" b="1" dirty="0"/>
              <a:t>We need to think through together</a:t>
            </a:r>
            <a:endParaRPr lang="en-GB" sz="1600" dirty="0"/>
          </a:p>
          <a:p>
            <a:pPr marL="285750" indent="-285750">
              <a:lnSpc>
                <a:spcPct val="90000"/>
              </a:lnSpc>
              <a:spcBef>
                <a:spcPts val="600"/>
              </a:spcBef>
              <a:spcAft>
                <a:spcPts val="600"/>
              </a:spcAft>
              <a:buFont typeface="Arial" panose="020B0604020202020204" pitchFamily="34" charset="0"/>
              <a:buChar char="•"/>
            </a:pPr>
            <a:r>
              <a:rPr lang="en-GB" sz="2400" b="1" dirty="0"/>
              <a:t>What works and what doesn’t?</a:t>
            </a:r>
          </a:p>
          <a:p>
            <a:pPr marL="285750" indent="-285750">
              <a:lnSpc>
                <a:spcPct val="90000"/>
              </a:lnSpc>
              <a:spcBef>
                <a:spcPts val="600"/>
              </a:spcBef>
              <a:spcAft>
                <a:spcPts val="600"/>
              </a:spcAft>
              <a:buFont typeface="Arial" panose="020B0604020202020204" pitchFamily="34" charset="0"/>
              <a:buChar char="•"/>
            </a:pPr>
            <a:r>
              <a:rPr lang="en-GB" sz="2400" b="1" dirty="0"/>
              <a:t>What are the barriers &amp; obstacles?</a:t>
            </a:r>
          </a:p>
          <a:p>
            <a:pPr marL="285750" indent="-285750">
              <a:lnSpc>
                <a:spcPct val="90000"/>
              </a:lnSpc>
              <a:spcBef>
                <a:spcPts val="600"/>
              </a:spcBef>
              <a:spcAft>
                <a:spcPts val="600"/>
              </a:spcAft>
              <a:buFont typeface="Arial" panose="020B0604020202020204" pitchFamily="34" charset="0"/>
              <a:buChar char="•"/>
            </a:pPr>
            <a:r>
              <a:rPr lang="en-GB" sz="2400" b="1" dirty="0"/>
              <a:t>What should we try?</a:t>
            </a:r>
          </a:p>
          <a:p>
            <a:pPr marL="285750" indent="-285750">
              <a:lnSpc>
                <a:spcPct val="90000"/>
              </a:lnSpc>
              <a:spcBef>
                <a:spcPts val="600"/>
              </a:spcBef>
              <a:spcAft>
                <a:spcPts val="600"/>
              </a:spcAft>
              <a:buFont typeface="Arial" panose="020B0604020202020204" pitchFamily="34" charset="0"/>
              <a:buChar char="•"/>
            </a:pPr>
            <a:r>
              <a:rPr lang="en-GB" sz="2400" b="1" dirty="0"/>
              <a:t>How will we know if it works?</a:t>
            </a:r>
          </a:p>
        </p:txBody>
      </p:sp>
    </p:spTree>
    <p:extLst>
      <p:ext uri="{BB962C8B-B14F-4D97-AF65-F5344CB8AC3E}">
        <p14:creationId xmlns:p14="http://schemas.microsoft.com/office/powerpoint/2010/main" val="1514916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98980-90AD-7C77-6C0C-6AAACA8BD18B}"/>
              </a:ext>
            </a:extLst>
          </p:cNvPr>
          <p:cNvSpPr>
            <a:spLocks noGrp="1"/>
          </p:cNvSpPr>
          <p:nvPr>
            <p:ph type="title"/>
          </p:nvPr>
        </p:nvSpPr>
        <p:spPr>
          <a:xfrm>
            <a:off x="496675" y="207929"/>
            <a:ext cx="3595634" cy="1757505"/>
          </a:xfrm>
        </p:spPr>
        <p:txBody>
          <a:bodyPr/>
          <a:lstStyle/>
          <a:p>
            <a:r>
              <a:rPr lang="en-GB" b="1" dirty="0"/>
              <a:t>References</a:t>
            </a:r>
          </a:p>
        </p:txBody>
      </p:sp>
      <p:sp>
        <p:nvSpPr>
          <p:cNvPr id="3" name="Text Placeholder 2">
            <a:extLst>
              <a:ext uri="{FF2B5EF4-FFF2-40B4-BE49-F238E27FC236}">
                <a16:creationId xmlns:a16="http://schemas.microsoft.com/office/drawing/2014/main" id="{71C165F5-7973-2811-7601-502748C24A88}"/>
              </a:ext>
            </a:extLst>
          </p:cNvPr>
          <p:cNvSpPr>
            <a:spLocks noGrp="1"/>
          </p:cNvSpPr>
          <p:nvPr>
            <p:ph type="body" sz="half" idx="2"/>
          </p:nvPr>
        </p:nvSpPr>
        <p:spPr>
          <a:xfrm>
            <a:off x="409547" y="691672"/>
            <a:ext cx="5727192" cy="5965605"/>
          </a:xfrm>
        </p:spPr>
        <p:txBody>
          <a:bodyPr>
            <a:normAutofit lnSpcReduction="10000"/>
          </a:bodyPr>
          <a:lstStyle/>
          <a:p>
            <a:r>
              <a:rPr lang="en-GB" sz="2000" b="1" dirty="0"/>
              <a:t>Labour Party Manifesto 2024</a:t>
            </a:r>
            <a:r>
              <a:rPr lang="en-GB" sz="2000" dirty="0"/>
              <a:t>: </a:t>
            </a:r>
            <a:r>
              <a:rPr lang="en-GB" sz="2000" b="1" dirty="0"/>
              <a:t>Our Plan to Change Britain </a:t>
            </a:r>
            <a:r>
              <a:rPr lang="en-GB" sz="2000" b="1" dirty="0">
                <a:solidFill>
                  <a:srgbClr val="FF0000"/>
                </a:solidFill>
              </a:rPr>
              <a:t> </a:t>
            </a:r>
            <a:r>
              <a:rPr lang="en-GB" sz="2000" b="1" dirty="0">
                <a:solidFill>
                  <a:srgbClr val="FF0000"/>
                </a:solidFill>
                <a:hlinkClick r:id="rId3">
                  <a:extLst>
                    <a:ext uri="{A12FA001-AC4F-418D-AE19-62706E023703}">
                      <ahyp:hlinkClr xmlns:ahyp="http://schemas.microsoft.com/office/drawing/2018/hyperlinkcolor" val="tx"/>
                    </a:ext>
                  </a:extLst>
                </a:hlinkClick>
              </a:rPr>
              <a:t>Change – The Labour Party</a:t>
            </a:r>
            <a:r>
              <a:rPr lang="en-GB" sz="2000" b="1" dirty="0">
                <a:solidFill>
                  <a:srgbClr val="FF0000"/>
                </a:solidFill>
              </a:rPr>
              <a:t>  </a:t>
            </a:r>
            <a:r>
              <a:rPr lang="en-GB" sz="2000" b="1" dirty="0"/>
              <a:t>     </a:t>
            </a:r>
            <a:r>
              <a:rPr lang="en-GB" sz="1700" dirty="0"/>
              <a:t> “</a:t>
            </a:r>
            <a:r>
              <a:rPr lang="en-GB" sz="1700" dirty="0">
                <a:solidFill>
                  <a:srgbClr val="040404"/>
                </a:solidFill>
              </a:rPr>
              <a:t>we will trial Neighbourhood Health Centres, by bringing together existing services such as family doctors, district nurses, care workers, physiotherapists, palliative care, and mental health specialists under one roof”</a:t>
            </a:r>
          </a:p>
          <a:p>
            <a:r>
              <a:rPr lang="en-GB" sz="2000" b="1" dirty="0"/>
              <a:t>NHS</a:t>
            </a:r>
            <a:r>
              <a:rPr lang="en-GB" sz="2800" b="1" dirty="0"/>
              <a:t> </a:t>
            </a:r>
            <a:r>
              <a:rPr lang="en-GB" sz="2000" b="1" dirty="0"/>
              <a:t>Neighbourhood health guidelines </a:t>
            </a:r>
            <a:r>
              <a:rPr lang="en-GB" sz="2000" b="1" dirty="0">
                <a:solidFill>
                  <a:srgbClr val="FF0000"/>
                </a:solidFill>
                <a:hlinkClick r:id="rId4">
                  <a:extLst>
                    <a:ext uri="{A12FA001-AC4F-418D-AE19-62706E023703}">
                      <ahyp:hlinkClr xmlns:ahyp="http://schemas.microsoft.com/office/drawing/2018/hyperlinkcolor" val="tx"/>
                    </a:ext>
                  </a:extLst>
                </a:hlinkClick>
              </a:rPr>
              <a:t>Neighbourhood health guidelines 2025/26</a:t>
            </a:r>
            <a:r>
              <a:rPr lang="en-GB" sz="2000" dirty="0">
                <a:solidFill>
                  <a:srgbClr val="FF0000"/>
                </a:solidFill>
              </a:rPr>
              <a:t> </a:t>
            </a:r>
            <a:r>
              <a:rPr lang="en-GB" sz="1700" dirty="0"/>
              <a:t>calls for “visible clinical and professional leadership and management, at both system and place level, supported through the effective clinical and care professional leadership framework. This includes working in partnership with communities” </a:t>
            </a:r>
          </a:p>
          <a:p>
            <a:r>
              <a:rPr lang="en-GB" sz="2000" b="1" dirty="0">
                <a:solidFill>
                  <a:srgbClr val="131313"/>
                </a:solidFill>
                <a:latin typeface="Neue Haas Grotesk Text Pro"/>
              </a:rPr>
              <a:t>Chancellor of the Exchequer                  </a:t>
            </a:r>
            <a:r>
              <a:rPr kumimoji="0" lang="en-GB" sz="2000" b="1" i="0" u="none" strike="noStrike" kern="1200" cap="none" spc="0" normalizeH="0" baseline="0" noProof="0" dirty="0">
                <a:ln>
                  <a:noFill/>
                </a:ln>
                <a:solidFill>
                  <a:srgbClr val="131313"/>
                </a:solidFill>
                <a:effectLst/>
                <a:uLnTx/>
                <a:uFillTx/>
                <a:latin typeface="Neue Haas Grotesk Text Pro"/>
                <a:ea typeface="+mn-ea"/>
                <a:cs typeface="+mn-cs"/>
              </a:rPr>
              <a:t> </a:t>
            </a:r>
            <a:r>
              <a:rPr lang="en-GB" sz="2000" b="1" dirty="0">
                <a:solidFill>
                  <a:srgbClr val="FF0000"/>
                </a:solidFill>
                <a:latin typeface="Neue Haas Grotesk Text Pro"/>
              </a:rPr>
              <a:t>Budget Statement November 2025 </a:t>
            </a:r>
            <a:r>
              <a:rPr kumimoji="0" lang="en-GB" sz="2000" b="0" i="0" u="none" strike="noStrike" kern="1200" cap="none" spc="0" normalizeH="0" baseline="0" noProof="0" dirty="0">
                <a:ln>
                  <a:noFill/>
                </a:ln>
                <a:solidFill>
                  <a:srgbClr val="FF0000"/>
                </a:solidFill>
                <a:effectLst/>
                <a:uLnTx/>
                <a:uFillTx/>
                <a:latin typeface="Neue Haas Grotesk Text Pro"/>
                <a:ea typeface="+mn-ea"/>
                <a:cs typeface="+mn-cs"/>
              </a:rPr>
              <a:t> </a:t>
            </a:r>
            <a:r>
              <a:rPr lang="en-GB" sz="1700" dirty="0">
                <a:solidFill>
                  <a:srgbClr val="131313">
                    <a:lumMod val="90000"/>
                    <a:lumOff val="10000"/>
                  </a:srgbClr>
                </a:solidFill>
                <a:latin typeface="Neue Haas Grotesk Text Pro"/>
              </a:rPr>
              <a:t>      </a:t>
            </a:r>
            <a:r>
              <a:rPr lang="en-GB" sz="1700" dirty="0">
                <a:latin typeface="Neue Haas Grotesk Text Pro"/>
              </a:rPr>
              <a:t>Included the announcement of plans to provide 250 Neighbourhood Health Centres</a:t>
            </a:r>
            <a:endParaRPr lang="en-GB" sz="1700" dirty="0"/>
          </a:p>
          <a:p>
            <a:endParaRPr lang="en-GB" sz="2000" dirty="0"/>
          </a:p>
        </p:txBody>
      </p:sp>
      <p:sp>
        <p:nvSpPr>
          <p:cNvPr id="4" name="Content Placeholder 3">
            <a:extLst>
              <a:ext uri="{FF2B5EF4-FFF2-40B4-BE49-F238E27FC236}">
                <a16:creationId xmlns:a16="http://schemas.microsoft.com/office/drawing/2014/main" id="{DA60FA9A-A004-D821-66EB-730A89B7BF0E}"/>
              </a:ext>
            </a:extLst>
          </p:cNvPr>
          <p:cNvSpPr>
            <a:spLocks noGrp="1"/>
          </p:cNvSpPr>
          <p:nvPr>
            <p:ph idx="1"/>
          </p:nvPr>
        </p:nvSpPr>
        <p:spPr>
          <a:xfrm>
            <a:off x="6425184" y="457418"/>
            <a:ext cx="5324856" cy="6088348"/>
          </a:xfrm>
        </p:spPr>
        <p:txBody>
          <a:bodyPr>
            <a:normAutofit lnSpcReduction="10000"/>
          </a:bodyPr>
          <a:lstStyle/>
          <a:p>
            <a:pPr marL="0" indent="0">
              <a:buNone/>
            </a:pPr>
            <a:r>
              <a:rPr lang="en-GB" sz="2000" b="1" dirty="0"/>
              <a:t>Buckinghamshire, Oxfordshire and Berkshire West Integrated Care Partnership:   Integrated Care Strategy </a:t>
            </a:r>
            <a:r>
              <a:rPr lang="en-GB" sz="2400" b="1" dirty="0">
                <a:solidFill>
                  <a:srgbClr val="FF0000"/>
                </a:solidFill>
                <a:hlinkClick r:id="rId5">
                  <a:extLst>
                    <a:ext uri="{A12FA001-AC4F-418D-AE19-62706E023703}">
                      <ahyp:hlinkClr xmlns:ahyp="http://schemas.microsoft.com/office/drawing/2018/hyperlinkcolor" val="tx"/>
                    </a:ext>
                  </a:extLst>
                </a:hlinkClick>
              </a:rPr>
              <a:t>integrated-care-strategy.pdf</a:t>
            </a:r>
            <a:endParaRPr lang="en-GB" sz="2400" b="1" dirty="0">
              <a:solidFill>
                <a:srgbClr val="FF0000"/>
              </a:solidFill>
            </a:endParaRPr>
          </a:p>
          <a:p>
            <a:pPr marL="0" indent="0">
              <a:buNone/>
            </a:pPr>
            <a:r>
              <a:rPr lang="en-GB" sz="1800" dirty="0"/>
              <a:t>“Develop strong integrated neighbourhood teams so that people’s  needs can be met in local communities.” “These include local councils, social care support, hospitals, emergency services, GP practices, dentists, mental health providers, care homes, and many voluntary, community and social enterprise organisations.”</a:t>
            </a:r>
          </a:p>
          <a:p>
            <a:pPr marL="0" indent="0">
              <a:buNone/>
            </a:pPr>
            <a:r>
              <a:rPr kumimoji="0" lang="en-GB" sz="2000" b="1" i="0" u="none" strike="noStrike" kern="1200" cap="none" spc="0" normalizeH="0" baseline="0" noProof="0" dirty="0">
                <a:ln>
                  <a:noFill/>
                </a:ln>
                <a:solidFill>
                  <a:srgbClr val="131313"/>
                </a:solidFill>
                <a:effectLst/>
                <a:uLnTx/>
                <a:uFillTx/>
                <a:latin typeface="Neue Haas Grotesk Text Pro"/>
                <a:ea typeface="+mn-ea"/>
                <a:cs typeface="+mn-cs"/>
              </a:rPr>
              <a:t>Friends of the Chalfonts and GX Hospital</a:t>
            </a:r>
          </a:p>
          <a:p>
            <a:pPr marL="0" indent="0">
              <a:buNone/>
            </a:pPr>
            <a:r>
              <a:rPr kumimoji="0" lang="en-GB" sz="2000" b="1" i="0" u="none" strike="noStrike" kern="1200" cap="none" spc="0" normalizeH="0" baseline="0" noProof="0" dirty="0">
                <a:ln>
                  <a:noFill/>
                </a:ln>
                <a:solidFill>
                  <a:srgbClr val="FF0000"/>
                </a:solidFill>
                <a:effectLst/>
                <a:uLnTx/>
                <a:uFillTx/>
                <a:latin typeface="Neue Haas Grotesk Text Pro"/>
                <a:ea typeface="+mn-ea"/>
                <a:cs typeface="+mn-cs"/>
                <a:hlinkClick r:id="rId6">
                  <a:extLst>
                    <a:ext uri="{A12FA001-AC4F-418D-AE19-62706E023703}">
                      <ahyp:hlinkClr xmlns:ahyp="http://schemas.microsoft.com/office/drawing/2018/hyperlinkcolor" val="tx"/>
                    </a:ext>
                  </a:extLst>
                </a:hlinkClick>
              </a:rPr>
              <a:t>https://www.friendscandgxhosp.online/ </a:t>
            </a:r>
            <a:endParaRPr kumimoji="0" lang="en-GB" sz="2000" b="1" i="0" u="none" strike="noStrike" kern="1200" cap="none" spc="0" normalizeH="0" baseline="0" noProof="0" dirty="0">
              <a:ln>
                <a:noFill/>
              </a:ln>
              <a:solidFill>
                <a:srgbClr val="FF0000"/>
              </a:solidFill>
              <a:effectLst/>
              <a:uLnTx/>
              <a:uFillTx/>
              <a:latin typeface="Neue Haas Grotesk Text Pro"/>
              <a:ea typeface="+mn-ea"/>
              <a:cs typeface="+mn-cs"/>
            </a:endParaRPr>
          </a:p>
          <a:p>
            <a:pPr marL="0" indent="0">
              <a:buNone/>
            </a:pPr>
            <a:r>
              <a:rPr kumimoji="0" lang="en-GB" sz="1800" b="0" i="0" u="none" strike="noStrike" kern="1200" cap="none" spc="0" normalizeH="0" baseline="0" noProof="0" dirty="0">
                <a:ln>
                  <a:noFill/>
                </a:ln>
                <a:solidFill>
                  <a:srgbClr val="131313"/>
                </a:solidFill>
                <a:effectLst/>
                <a:uLnTx/>
                <a:uFillTx/>
                <a:latin typeface="Neue Haas Grotesk Text Pro"/>
                <a:ea typeface="+mn-ea"/>
                <a:cs typeface="+mn-cs"/>
              </a:rPr>
              <a:t>have suggested steps to support community engagement and improve health and wellbeing</a:t>
            </a:r>
            <a:endParaRPr lang="en-GB" sz="1800" dirty="0"/>
          </a:p>
        </p:txBody>
      </p:sp>
    </p:spTree>
    <p:extLst>
      <p:ext uri="{BB962C8B-B14F-4D97-AF65-F5344CB8AC3E}">
        <p14:creationId xmlns:p14="http://schemas.microsoft.com/office/powerpoint/2010/main" val="841969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EB1A1-61A8-DC3F-DE95-A51F54F88EE7}"/>
              </a:ext>
            </a:extLst>
          </p:cNvPr>
          <p:cNvSpPr>
            <a:spLocks noGrp="1"/>
          </p:cNvSpPr>
          <p:nvPr>
            <p:ph type="title"/>
          </p:nvPr>
        </p:nvSpPr>
        <p:spPr>
          <a:xfrm>
            <a:off x="486918" y="331470"/>
            <a:ext cx="5947336" cy="705594"/>
          </a:xfrm>
        </p:spPr>
        <p:txBody>
          <a:bodyPr vert="horz" lIns="91440" tIns="45720" rIns="91440" bIns="45720" rtlCol="0" anchor="t">
            <a:normAutofit/>
          </a:bodyPr>
          <a:lstStyle/>
          <a:p>
            <a:r>
              <a:rPr lang="en-US" b="1" kern="1200" dirty="0" err="1">
                <a:latin typeface="+mj-lt"/>
                <a:ea typeface="+mj-ea"/>
                <a:cs typeface="+mj-cs"/>
              </a:rPr>
              <a:t>Neighbourhood</a:t>
            </a:r>
            <a:r>
              <a:rPr lang="en-US" b="1" kern="1200" dirty="0">
                <a:latin typeface="+mj-lt"/>
                <a:ea typeface="+mj-ea"/>
                <a:cs typeface="+mj-cs"/>
              </a:rPr>
              <a:t> Health Policy</a:t>
            </a:r>
          </a:p>
        </p:txBody>
      </p:sp>
      <p:pic>
        <p:nvPicPr>
          <p:cNvPr id="4" name="Content Placeholder 3" descr="health care:doctor and nurse holding plant in hands">
            <a:extLst>
              <a:ext uri="{FF2B5EF4-FFF2-40B4-BE49-F238E27FC236}">
                <a16:creationId xmlns:a16="http://schemas.microsoft.com/office/drawing/2014/main" id="{BE2EAFB8-CB9A-4BD0-A162-7C76B3214C78}"/>
              </a:ext>
            </a:extLst>
          </p:cNvPr>
          <p:cNvPicPr>
            <a:picLocks noGrp="1" noChangeAspect="1"/>
          </p:cNvPicPr>
          <p:nvPr>
            <p:ph type="pic" sz="quarter" idx="13"/>
          </p:nvPr>
        </p:nvPicPr>
        <p:blipFill>
          <a:blip r:embed="rId3"/>
          <a:srcRect l="21084" r="3" b="3"/>
          <a:stretch>
            <a:fillRect/>
          </a:stretch>
        </p:blipFill>
        <p:spPr>
          <a:xfrm>
            <a:off x="7002315" y="167516"/>
            <a:ext cx="4775158" cy="4039043"/>
          </a:xfrm>
          <a:prstGeom prst="rect">
            <a:avLst/>
          </a:prstGeom>
          <a:noFill/>
        </p:spPr>
      </p:pic>
      <p:sp>
        <p:nvSpPr>
          <p:cNvPr id="5" name="TextBox 4">
            <a:extLst>
              <a:ext uri="{FF2B5EF4-FFF2-40B4-BE49-F238E27FC236}">
                <a16:creationId xmlns:a16="http://schemas.microsoft.com/office/drawing/2014/main" id="{4890CE31-E4DB-4F03-B4E2-D852020FAB7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41949" y="1085929"/>
            <a:ext cx="6327202" cy="5537895"/>
          </a:xfrm>
          <a:prstGeom prst="rect">
            <a:avLst/>
          </a:prstGeom>
        </p:spPr>
        <p:txBody>
          <a:bodyPr>
            <a:normAutofit/>
          </a:bodyPr>
          <a:lstStyle/>
          <a:p>
            <a:pPr marL="0" lvl="1" indent="0">
              <a:spcBef>
                <a:spcPts val="1000"/>
              </a:spcBef>
              <a:spcAft>
                <a:spcPts val="600"/>
              </a:spcAft>
              <a:buFont typeface="Arial" panose="020B0604020202020204" pitchFamily="34" charset="0"/>
              <a:buNone/>
            </a:pPr>
            <a:r>
              <a:rPr lang="en-GB" sz="2200" b="1" dirty="0"/>
              <a:t>The Labour Party Manifesto and NHS 10 Year Plan include Neighbourhood Health as a key objective,  250 Neighbourhood Health Centres are currently planned.</a:t>
            </a:r>
            <a:endParaRPr lang="en-GB" sz="2200" dirty="0"/>
          </a:p>
          <a:p>
            <a:pPr marL="0" lvl="1" indent="0">
              <a:spcBef>
                <a:spcPts val="1000"/>
              </a:spcBef>
              <a:spcAft>
                <a:spcPts val="600"/>
              </a:spcAft>
              <a:buFont typeface="Arial" panose="020B0604020202020204" pitchFamily="34" charset="0"/>
              <a:buNone/>
            </a:pPr>
            <a:r>
              <a:rPr lang="en-GB" sz="2200" b="1" dirty="0"/>
              <a:t>This reflects long term aims to empower people to manage their own health to achieve sustainable health and care</a:t>
            </a:r>
          </a:p>
          <a:p>
            <a:pPr marL="0" lvl="1" indent="0">
              <a:spcBef>
                <a:spcPts val="1000"/>
              </a:spcBef>
              <a:spcAft>
                <a:spcPts val="600"/>
              </a:spcAft>
              <a:buFont typeface="Arial" panose="020B0604020202020204" pitchFamily="34" charset="0"/>
              <a:buNone/>
            </a:pPr>
            <a:r>
              <a:rPr lang="en-GB" sz="2200" b="1" dirty="0"/>
              <a:t>The Buckinghamshire Oxfordshire and Berkshire West Integrated Care Strategy</a:t>
            </a:r>
            <a:r>
              <a:rPr lang="en-GB" sz="2200" dirty="0"/>
              <a:t> </a:t>
            </a:r>
            <a:r>
              <a:rPr lang="en-GB" sz="2200" b="1" dirty="0"/>
              <a:t>calls for Integrated Neighbourhood Teams working with Community Support Groups</a:t>
            </a:r>
          </a:p>
          <a:p>
            <a:pPr marL="0" lvl="1" indent="0">
              <a:spcBef>
                <a:spcPts val="1000"/>
              </a:spcBef>
              <a:spcAft>
                <a:spcPts val="600"/>
              </a:spcAft>
              <a:buFont typeface="Arial" panose="020B0604020202020204" pitchFamily="34" charset="0"/>
              <a:buNone/>
            </a:pPr>
            <a:r>
              <a:rPr lang="en-GB" sz="2200" b="1" dirty="0"/>
              <a:t>The Friends  have been suggesting steps towards this approach for 10 years</a:t>
            </a:r>
          </a:p>
        </p:txBody>
      </p:sp>
      <p:sp>
        <p:nvSpPr>
          <p:cNvPr id="3" name="TextBox 2">
            <a:extLst>
              <a:ext uri="{FF2B5EF4-FFF2-40B4-BE49-F238E27FC236}">
                <a16:creationId xmlns:a16="http://schemas.microsoft.com/office/drawing/2014/main" id="{A122AF07-4036-9E5A-75D5-8A97D788D165}"/>
              </a:ext>
            </a:extLst>
          </p:cNvPr>
          <p:cNvSpPr txBox="1"/>
          <p:nvPr/>
        </p:nvSpPr>
        <p:spPr>
          <a:xfrm>
            <a:off x="6949440" y="4263390"/>
            <a:ext cx="4846320"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200" b="1" i="0" u="none" strike="noStrike" kern="1200" cap="none" spc="0" normalizeH="0" baseline="0" noProof="0" dirty="0">
                <a:ln>
                  <a:noFill/>
                </a:ln>
                <a:solidFill>
                  <a:srgbClr val="131313"/>
                </a:solidFill>
                <a:effectLst/>
                <a:uLnTx/>
                <a:uFillTx/>
                <a:latin typeface="Neue Haas Grotesk Text Pro"/>
                <a:ea typeface="+mn-ea"/>
                <a:cs typeface="+mn-cs"/>
              </a:rPr>
              <a:t>Wanless review 2002 noted the NHS would only be sustainable with full community engagement</a:t>
            </a: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n-GB" sz="2200" b="1" i="0" u="none" strike="noStrike" kern="1200" cap="none" spc="0" normalizeH="0" baseline="0" noProof="0" dirty="0">
                <a:ln>
                  <a:noFill/>
                </a:ln>
                <a:solidFill>
                  <a:srgbClr val="131313"/>
                </a:solidFill>
                <a:effectLst/>
                <a:uLnTx/>
                <a:uFillTx/>
                <a:latin typeface="Neue Haas Grotesk Text Pro"/>
                <a:ea typeface="+mn-ea"/>
                <a:cs typeface="+mn-cs"/>
              </a:rPr>
              <a:t>Darzi  review 2024 notes that 7% of patients with complex needs account for 46% of hospital costs</a:t>
            </a:r>
          </a:p>
        </p:txBody>
      </p:sp>
    </p:spTree>
    <p:extLst>
      <p:ext uri="{BB962C8B-B14F-4D97-AF65-F5344CB8AC3E}">
        <p14:creationId xmlns:p14="http://schemas.microsoft.com/office/powerpoint/2010/main" val="198877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37841-48C4-50E0-B5B5-7D3CED424D94}"/>
              </a:ext>
            </a:extLst>
          </p:cNvPr>
          <p:cNvSpPr>
            <a:spLocks noGrp="1"/>
          </p:cNvSpPr>
          <p:nvPr>
            <p:ph type="title"/>
          </p:nvPr>
        </p:nvSpPr>
        <p:spPr>
          <a:xfrm>
            <a:off x="281941" y="457200"/>
            <a:ext cx="5208094" cy="743888"/>
          </a:xfrm>
        </p:spPr>
        <p:txBody>
          <a:bodyPr vert="horz" lIns="91440" tIns="45720" rIns="91440" bIns="45720" rtlCol="0" anchor="b">
            <a:normAutofit/>
          </a:bodyPr>
          <a:lstStyle/>
          <a:p>
            <a:r>
              <a:rPr lang="en-US" sz="3600" b="1" kern="1200" dirty="0">
                <a:latin typeface="+mj-lt"/>
                <a:ea typeface="+mj-ea"/>
                <a:cs typeface="+mj-cs"/>
              </a:rPr>
              <a:t>Objectives</a:t>
            </a:r>
          </a:p>
        </p:txBody>
      </p:sp>
      <p:pic>
        <p:nvPicPr>
          <p:cNvPr id="4" name="Content Placeholder 3" descr="Female nurse smiling at outdoors health clinic">
            <a:extLst>
              <a:ext uri="{FF2B5EF4-FFF2-40B4-BE49-F238E27FC236}">
                <a16:creationId xmlns:a16="http://schemas.microsoft.com/office/drawing/2014/main" id="{CB7044BC-F1E7-40FD-8B4D-5241078DD145}"/>
              </a:ext>
            </a:extLst>
          </p:cNvPr>
          <p:cNvPicPr>
            <a:picLocks noGrp="1" noChangeAspect="1"/>
          </p:cNvPicPr>
          <p:nvPr>
            <p:ph type="pic" sz="quarter" idx="13"/>
          </p:nvPr>
        </p:nvPicPr>
        <p:blipFill>
          <a:blip r:embed="rId3"/>
          <a:srcRect r="7190" b="-2"/>
          <a:stretch>
            <a:fillRect/>
          </a:stretch>
        </p:blipFill>
        <p:spPr>
          <a:xfrm>
            <a:off x="6590371" y="624469"/>
            <a:ext cx="4741432" cy="3959340"/>
          </a:xfrm>
          <a:prstGeom prst="rect">
            <a:avLst/>
          </a:prstGeom>
          <a:noFill/>
        </p:spPr>
      </p:pic>
      <p:sp>
        <p:nvSpPr>
          <p:cNvPr id="5" name="TextBox 4">
            <a:extLst>
              <a:ext uri="{FF2B5EF4-FFF2-40B4-BE49-F238E27FC236}">
                <a16:creationId xmlns:a16="http://schemas.microsoft.com/office/drawing/2014/main" id="{7CF62178-52B1-4886-AEFD-5F75FCD10E9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83140" y="1257421"/>
            <a:ext cx="6401738" cy="5511370"/>
          </a:xfrm>
          <a:prstGeom prst="rect">
            <a:avLst/>
          </a:prstGeom>
        </p:spPr>
        <p:txBody>
          <a:bodyPr>
            <a:normAutofit fontScale="70000" lnSpcReduction="20000"/>
          </a:bodyPr>
          <a:lstStyle/>
          <a:p>
            <a:pPr>
              <a:lnSpc>
                <a:spcPct val="90000"/>
              </a:lnSpc>
              <a:spcBef>
                <a:spcPts val="2500"/>
              </a:spcBef>
              <a:spcAft>
                <a:spcPts val="600"/>
              </a:spcAft>
            </a:pPr>
            <a:r>
              <a:rPr lang="en-GB" sz="3100" b="1" dirty="0"/>
              <a:t>A place based approach to service delivery and leadership closer to people’s homes</a:t>
            </a:r>
          </a:p>
          <a:p>
            <a:pPr marL="0" indent="0">
              <a:lnSpc>
                <a:spcPct val="90000"/>
              </a:lnSpc>
              <a:spcBef>
                <a:spcPts val="2500"/>
              </a:spcBef>
              <a:spcAft>
                <a:spcPts val="600"/>
              </a:spcAft>
              <a:buNone/>
            </a:pPr>
            <a:r>
              <a:rPr lang="en-GB" sz="3100" b="1" dirty="0"/>
              <a:t>Integrated  Primary Care with Physical/ Mental Health and Social Care and Local Community Support   </a:t>
            </a:r>
          </a:p>
          <a:p>
            <a:pPr marL="0" indent="0">
              <a:lnSpc>
                <a:spcPct val="90000"/>
              </a:lnSpc>
              <a:spcBef>
                <a:spcPts val="2500"/>
              </a:spcBef>
              <a:spcAft>
                <a:spcPts val="600"/>
              </a:spcAft>
              <a:buNone/>
            </a:pPr>
            <a:r>
              <a:rPr lang="en-GB" sz="3100" b="1" dirty="0"/>
              <a:t>Greater focus on Prevention and Support for Wellbeing for those with complex needs</a:t>
            </a:r>
          </a:p>
          <a:p>
            <a:pPr marL="0" indent="0">
              <a:lnSpc>
                <a:spcPct val="90000"/>
              </a:lnSpc>
              <a:spcBef>
                <a:spcPts val="2500"/>
              </a:spcBef>
              <a:spcAft>
                <a:spcPts val="600"/>
              </a:spcAft>
              <a:buNone/>
            </a:pPr>
            <a:r>
              <a:rPr lang="en-GB" sz="3100" b="1" dirty="0"/>
              <a:t>Personalised Coordinated Care that tailors  support to individual needs and preferences</a:t>
            </a:r>
          </a:p>
          <a:p>
            <a:pPr marL="0" indent="0">
              <a:lnSpc>
                <a:spcPct val="90000"/>
              </a:lnSpc>
              <a:spcBef>
                <a:spcPts val="2500"/>
              </a:spcBef>
              <a:spcAft>
                <a:spcPts val="600"/>
              </a:spcAft>
              <a:buNone/>
            </a:pPr>
            <a:r>
              <a:rPr lang="en-GB" sz="3100" b="1" dirty="0"/>
              <a:t>Providing equitable services and community support for those in greatest need</a:t>
            </a:r>
          </a:p>
          <a:p>
            <a:pPr marL="0" indent="0">
              <a:lnSpc>
                <a:spcPct val="90000"/>
              </a:lnSpc>
              <a:spcBef>
                <a:spcPts val="2500"/>
              </a:spcBef>
              <a:spcAft>
                <a:spcPts val="600"/>
              </a:spcAft>
              <a:buNone/>
            </a:pPr>
            <a:r>
              <a:rPr lang="en-GB" sz="3100" b="1" dirty="0"/>
              <a:t>Better communications using eHealth so that neighbourhoods know their care services</a:t>
            </a:r>
          </a:p>
          <a:p>
            <a:pPr marL="0" indent="0">
              <a:lnSpc>
                <a:spcPct val="90000"/>
              </a:lnSpc>
              <a:spcBef>
                <a:spcPts val="2500"/>
              </a:spcBef>
              <a:spcAft>
                <a:spcPts val="600"/>
              </a:spcAft>
              <a:buNone/>
            </a:pPr>
            <a:endParaRPr lang="en-GB" sz="2000" b="1" dirty="0"/>
          </a:p>
        </p:txBody>
      </p:sp>
      <p:sp>
        <p:nvSpPr>
          <p:cNvPr id="3" name="Title 1">
            <a:extLst>
              <a:ext uri="{FF2B5EF4-FFF2-40B4-BE49-F238E27FC236}">
                <a16:creationId xmlns:a16="http://schemas.microsoft.com/office/drawing/2014/main" id="{DB8FADDC-5403-737E-CBE6-DD3A031B2CF6}"/>
              </a:ext>
            </a:extLst>
          </p:cNvPr>
          <p:cNvSpPr txBox="1">
            <a:spLocks/>
          </p:cNvSpPr>
          <p:nvPr/>
        </p:nvSpPr>
        <p:spPr>
          <a:xfrm>
            <a:off x="6650866" y="5274527"/>
            <a:ext cx="5541134" cy="1880374"/>
          </a:xfrm>
          <a:prstGeom prst="rect">
            <a:avLst/>
          </a:prstGeom>
        </p:spPr>
        <p:txBody>
          <a:bodyPr vert="horz" lIns="91440" tIns="45720" rIns="91440" bIns="45720" rtlCol="0" anchor="b">
            <a:normAutofit fontScale="25000" lnSpcReduction="20000"/>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r>
              <a:rPr lang="en-US" sz="12800" b="1" dirty="0"/>
              <a:t>Outcomes</a:t>
            </a:r>
          </a:p>
          <a:p>
            <a:pPr marL="0" marR="0" lvl="0" indent="0" algn="l" defTabSz="914400" rtl="0" eaLnBrk="1" fontAlgn="auto" latinLnBrk="0" hangingPunct="1">
              <a:lnSpc>
                <a:spcPct val="90000"/>
              </a:lnSpc>
              <a:spcBef>
                <a:spcPts val="600"/>
              </a:spcBef>
              <a:spcAft>
                <a:spcPts val="600"/>
              </a:spcAft>
              <a:buClrTx/>
              <a:buSzTx/>
              <a:buFontTx/>
              <a:buNone/>
              <a:tabLst/>
              <a:defRPr/>
            </a:pPr>
            <a:r>
              <a:rPr lang="en-GB" sz="8800" b="1" dirty="0">
                <a:solidFill>
                  <a:srgbClr val="131313"/>
                </a:solidFill>
                <a:latin typeface="Neue Haas Grotesk Text Pro"/>
                <a:ea typeface="+mn-ea"/>
                <a:cs typeface="+mn-cs"/>
              </a:rPr>
              <a:t>Improved health and wellbeing</a:t>
            </a:r>
          </a:p>
          <a:p>
            <a:pPr marL="0" marR="0" lvl="0" indent="0" algn="l" defTabSz="914400" rtl="0" eaLnBrk="1" fontAlgn="auto" latinLnBrk="0" hangingPunct="1">
              <a:lnSpc>
                <a:spcPct val="90000"/>
              </a:lnSpc>
              <a:spcBef>
                <a:spcPts val="600"/>
              </a:spcBef>
              <a:spcAft>
                <a:spcPts val="600"/>
              </a:spcAft>
              <a:buClrTx/>
              <a:buSzTx/>
              <a:buFontTx/>
              <a:buNone/>
              <a:tabLst/>
              <a:defRPr/>
            </a:pPr>
            <a:r>
              <a:rPr lang="en-GB" sz="8800" b="1" dirty="0">
                <a:solidFill>
                  <a:srgbClr val="131313"/>
                </a:solidFill>
                <a:latin typeface="Neue Haas Grotesk Text Pro"/>
                <a:ea typeface="+mn-ea"/>
                <a:cs typeface="+mn-cs"/>
              </a:rPr>
              <a:t>Better experience for patients &amp; staff  </a:t>
            </a: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8800" b="1" i="0" u="none" strike="noStrike" kern="1200" cap="none" spc="0" normalizeH="0" baseline="0" noProof="0" dirty="0">
                <a:ln>
                  <a:noFill/>
                </a:ln>
                <a:solidFill>
                  <a:srgbClr val="131313"/>
                </a:solidFill>
                <a:effectLst/>
                <a:uLnTx/>
                <a:uFillTx/>
                <a:latin typeface="Neue Haas Grotesk Text Pro"/>
                <a:ea typeface="+mn-ea"/>
                <a:cs typeface="+mn-cs"/>
              </a:rPr>
              <a:t>Less hospital/care home stay n</a:t>
            </a:r>
            <a:r>
              <a:rPr lang="en-GB" sz="8800" b="1" dirty="0" err="1">
                <a:solidFill>
                  <a:srgbClr val="131313"/>
                </a:solidFill>
                <a:latin typeface="Neue Haas Grotesk Text Pro"/>
                <a:ea typeface="+mn-ea"/>
                <a:cs typeface="+mn-cs"/>
              </a:rPr>
              <a:t>eeded</a:t>
            </a:r>
            <a:endParaRPr lang="en-GB" sz="8800" b="1" dirty="0">
              <a:solidFill>
                <a:srgbClr val="131313"/>
              </a:solidFill>
              <a:latin typeface="Neue Haas Grotesk Text Pro"/>
              <a:ea typeface="+mn-ea"/>
              <a:cs typeface="+mn-cs"/>
            </a:endParaRPr>
          </a:p>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GB" sz="8800" b="1" i="0" u="none" strike="noStrike" kern="1200" cap="none" spc="0" normalizeH="0" baseline="0" noProof="0" dirty="0">
                <a:ln>
                  <a:noFill/>
                </a:ln>
                <a:solidFill>
                  <a:srgbClr val="131313"/>
                </a:solidFill>
                <a:effectLst/>
                <a:uLnTx/>
                <a:uFillTx/>
                <a:latin typeface="Neue Haas Grotesk Text Pro"/>
                <a:ea typeface="+mn-ea"/>
                <a:cs typeface="+mn-cs"/>
              </a:rPr>
              <a:t>Less cost for NHS and LAs </a:t>
            </a:r>
          </a:p>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en-GB" sz="8800" b="1" i="0" u="none" strike="noStrike" kern="1200" cap="none" spc="0" normalizeH="0" baseline="0" noProof="0" dirty="0">
              <a:ln>
                <a:noFill/>
              </a:ln>
              <a:solidFill>
                <a:srgbClr val="131313"/>
              </a:solidFill>
              <a:effectLst/>
              <a:uLnTx/>
              <a:uFillTx/>
              <a:latin typeface="Neue Haas Grotesk Text Pro"/>
              <a:ea typeface="+mn-ea"/>
              <a:cs typeface="+mn-cs"/>
            </a:endParaRPr>
          </a:p>
          <a:p>
            <a:endParaRPr lang="en-US" sz="3600" b="1" dirty="0"/>
          </a:p>
        </p:txBody>
      </p:sp>
    </p:spTree>
    <p:extLst>
      <p:ext uri="{BB962C8B-B14F-4D97-AF65-F5344CB8AC3E}">
        <p14:creationId xmlns:p14="http://schemas.microsoft.com/office/powerpoint/2010/main" val="1220441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F98F4-A5E4-69A5-D4D5-52FAA55DEC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65F3C4-E674-F932-C97A-491609DCF5F4}"/>
              </a:ext>
            </a:extLst>
          </p:cNvPr>
          <p:cNvSpPr>
            <a:spLocks noGrp="1"/>
          </p:cNvSpPr>
          <p:nvPr>
            <p:ph type="title"/>
          </p:nvPr>
        </p:nvSpPr>
        <p:spPr>
          <a:xfrm>
            <a:off x="315393" y="200721"/>
            <a:ext cx="6185768" cy="925551"/>
          </a:xfrm>
        </p:spPr>
        <p:txBody>
          <a:bodyPr vert="horz" lIns="91440" tIns="45720" rIns="91440" bIns="45720" rtlCol="0" anchor="b">
            <a:normAutofit fontScale="90000"/>
          </a:bodyPr>
          <a:lstStyle/>
          <a:p>
            <a:r>
              <a:rPr lang="en-US" sz="3600" b="1" dirty="0" err="1"/>
              <a:t>Neighbourhood</a:t>
            </a:r>
            <a:r>
              <a:rPr lang="en-US" sz="3600" b="1" dirty="0"/>
              <a:t> Health and Care Services at the Hospital</a:t>
            </a:r>
            <a:endParaRPr lang="en-US" sz="3600" b="1" kern="1200" dirty="0">
              <a:latin typeface="+mj-lt"/>
              <a:ea typeface="+mj-ea"/>
              <a:cs typeface="+mj-cs"/>
            </a:endParaRPr>
          </a:p>
        </p:txBody>
      </p:sp>
      <p:pic>
        <p:nvPicPr>
          <p:cNvPr id="4" name="Content Placeholder 3">
            <a:extLst>
              <a:ext uri="{FF2B5EF4-FFF2-40B4-BE49-F238E27FC236}">
                <a16:creationId xmlns:a16="http://schemas.microsoft.com/office/drawing/2014/main" id="{39D13B5A-1095-9E56-DA66-274C4D3574B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2" t="-6706" r="-202" b="176"/>
          <a:stretch>
            <a:fillRect/>
          </a:stretch>
        </p:blipFill>
        <p:spPr>
          <a:xfrm>
            <a:off x="7393259" y="-2568"/>
            <a:ext cx="4460487" cy="4418450"/>
          </a:xfrm>
          <a:prstGeom prst="rect">
            <a:avLst/>
          </a:prstGeom>
          <a:noFill/>
        </p:spPr>
      </p:pic>
      <p:sp>
        <p:nvSpPr>
          <p:cNvPr id="5" name="TextBox 4">
            <a:extLst>
              <a:ext uri="{FF2B5EF4-FFF2-40B4-BE49-F238E27FC236}">
                <a16:creationId xmlns:a16="http://schemas.microsoft.com/office/drawing/2014/main" id="{0FF9C484-005D-CFA1-B56E-D8D04FE61A2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16232" y="1134756"/>
            <a:ext cx="7199330" cy="6146990"/>
          </a:xfrm>
          <a:prstGeom prst="rect">
            <a:avLst/>
          </a:prstGeom>
        </p:spPr>
        <p:txBody>
          <a:bodyPr>
            <a:normAutofit fontScale="70000" lnSpcReduction="20000"/>
          </a:bodyPr>
          <a:lstStyle/>
          <a:p>
            <a:pPr marL="0" marR="0" lvl="0" indent="0" algn="l" defTabSz="914400" rtl="0" eaLnBrk="1" fontAlgn="auto" latinLnBrk="0" hangingPunct="1">
              <a:lnSpc>
                <a:spcPct val="90000"/>
              </a:lnSpc>
              <a:spcAft>
                <a:spcPts val="600"/>
              </a:spcAft>
              <a:buClrTx/>
              <a:buSzTx/>
              <a:buFontTx/>
              <a:buNone/>
              <a:tabLst/>
              <a:defRPr/>
            </a:pPr>
            <a:r>
              <a:rPr lang="en-GB" sz="2600" b="1" dirty="0">
                <a:solidFill>
                  <a:srgbClr val="131313"/>
                </a:solidFill>
                <a:latin typeface="Neue Haas Grotesk Text Pro"/>
              </a:rPr>
              <a:t>Current and planned services include:</a:t>
            </a:r>
          </a:p>
          <a:p>
            <a:pPr marL="457200" marR="0" lvl="0" indent="-457200" algn="l" defTabSz="914400" rtl="0" eaLnBrk="1" fontAlgn="auto" latinLnBrk="0" hangingPunct="1">
              <a:lnSpc>
                <a:spcPct val="90000"/>
              </a:lnSpc>
              <a:spcAft>
                <a:spcPts val="600"/>
              </a:spcAft>
              <a:buClrTx/>
              <a:buSzTx/>
              <a:buFont typeface="Arial" panose="020B0604020202020204" pitchFamily="34" charset="0"/>
              <a:buChar char="•"/>
              <a:tabLst/>
              <a:defRPr/>
            </a:pPr>
            <a:r>
              <a:rPr lang="en-GB" sz="2300" b="1" dirty="0">
                <a:solidFill>
                  <a:srgbClr val="131313"/>
                </a:solidFill>
                <a:latin typeface="Neue Haas Grotesk Text Pro"/>
              </a:rPr>
              <a:t>Rapid Response and Intermediate Care Team</a:t>
            </a:r>
          </a:p>
          <a:p>
            <a:pPr marL="914400" lvl="1" indent="-457200">
              <a:lnSpc>
                <a:spcPct val="90000"/>
              </a:lnSpc>
              <a:spcAft>
                <a:spcPts val="600"/>
              </a:spcAft>
              <a:buFont typeface="Arial" panose="020B0604020202020204" pitchFamily="34" charset="0"/>
              <a:buChar char="•"/>
              <a:defRPr/>
            </a:pPr>
            <a:r>
              <a:rPr lang="en-GB" sz="2300" b="1" dirty="0">
                <a:solidFill>
                  <a:srgbClr val="131313"/>
                </a:solidFill>
              </a:rPr>
              <a:t>Providing urgent care for patients in crisis, allowing them to remain safely in their own homes and empowering their recovery.</a:t>
            </a:r>
            <a:endParaRPr lang="en-GB" sz="2300" b="1" dirty="0">
              <a:solidFill>
                <a:srgbClr val="131313"/>
              </a:solidFill>
              <a:latin typeface="Neue Haas Grotesk Text Pro"/>
            </a:endParaRPr>
          </a:p>
          <a:p>
            <a:pPr marL="457200" marR="0" lvl="0" indent="-457200" algn="l" defTabSz="914400" rtl="0" eaLnBrk="1" fontAlgn="auto" latinLnBrk="0" hangingPunct="1">
              <a:lnSpc>
                <a:spcPct val="90000"/>
              </a:lnSpc>
              <a:spcAft>
                <a:spcPts val="600"/>
              </a:spcAft>
              <a:buClrTx/>
              <a:buSzTx/>
              <a:buFont typeface="Arial" panose="020B0604020202020204" pitchFamily="34" charset="0"/>
              <a:buChar char="•"/>
              <a:tabLst/>
              <a:defRPr/>
            </a:pPr>
            <a:r>
              <a:rPr lang="en-GB" sz="2300" b="1" dirty="0">
                <a:solidFill>
                  <a:srgbClr val="131313"/>
                </a:solidFill>
                <a:latin typeface="Neue Haas Grotesk Text Pro"/>
              </a:rPr>
              <a:t>Health Visitor  and School Nursing  Services</a:t>
            </a:r>
          </a:p>
          <a:p>
            <a:pPr marL="914400" lvl="1" indent="-457200">
              <a:lnSpc>
                <a:spcPct val="90000"/>
              </a:lnSpc>
              <a:spcAft>
                <a:spcPts val="600"/>
              </a:spcAft>
              <a:buFont typeface="Arial" panose="020B0604020202020204" pitchFamily="34" charset="0"/>
              <a:buChar char="•"/>
              <a:defRPr/>
            </a:pPr>
            <a:r>
              <a:rPr lang="en-GB" sz="2300" b="1" dirty="0">
                <a:solidFill>
                  <a:srgbClr val="131313"/>
                </a:solidFill>
                <a:latin typeface="Neue Haas Grotesk Text Pro"/>
              </a:rPr>
              <a:t>Providing guidance and support for families with young children and school children to empower </a:t>
            </a:r>
            <a:r>
              <a:rPr lang="en-GB" sz="2300" b="1" dirty="0" err="1">
                <a:solidFill>
                  <a:srgbClr val="131313"/>
                </a:solidFill>
                <a:latin typeface="Neue Haas Grotesk Text Pro"/>
              </a:rPr>
              <a:t>tham</a:t>
            </a:r>
            <a:r>
              <a:rPr lang="en-GB" sz="2300" b="1" dirty="0">
                <a:solidFill>
                  <a:srgbClr val="131313"/>
                </a:solidFill>
                <a:latin typeface="Neue Haas Grotesk Text Pro"/>
              </a:rPr>
              <a:t> to achieve better physical and mental health</a:t>
            </a:r>
          </a:p>
          <a:p>
            <a:pPr marL="457200" marR="0" lvl="0" indent="-457200" algn="l" defTabSz="914400" rtl="0" eaLnBrk="1" fontAlgn="auto" latinLnBrk="0" hangingPunct="1">
              <a:lnSpc>
                <a:spcPct val="90000"/>
              </a:lnSpc>
              <a:spcAft>
                <a:spcPts val="600"/>
              </a:spcAft>
              <a:buClrTx/>
              <a:buSzTx/>
              <a:buFont typeface="Arial" panose="020B0604020202020204" pitchFamily="34" charset="0"/>
              <a:buChar char="•"/>
              <a:tabLst/>
              <a:defRPr/>
            </a:pPr>
            <a:r>
              <a:rPr lang="en-GB" sz="2300" b="1" dirty="0">
                <a:solidFill>
                  <a:srgbClr val="131313"/>
                </a:solidFill>
                <a:latin typeface="Neue Haas Grotesk Text Pro"/>
              </a:rPr>
              <a:t>Clinics and services for patients:</a:t>
            </a:r>
          </a:p>
          <a:p>
            <a:pPr marL="914400" lvl="1" indent="-457200">
              <a:lnSpc>
                <a:spcPct val="90000"/>
              </a:lnSpc>
              <a:spcAft>
                <a:spcPts val="600"/>
              </a:spcAft>
              <a:buFont typeface="Arial" panose="020B0604020202020204" pitchFamily="34" charset="0"/>
              <a:buChar char="•"/>
              <a:defRPr/>
            </a:pPr>
            <a:r>
              <a:rPr lang="en-GB" sz="2300" b="1" dirty="0">
                <a:solidFill>
                  <a:srgbClr val="131313"/>
                </a:solidFill>
                <a:latin typeface="Neue Haas Grotesk Text Pro"/>
              </a:rPr>
              <a:t>Including earwax removal, physiotherapy, ultrasound scans, warfarin management, audiology, diabetes control,.</a:t>
            </a:r>
            <a:r>
              <a:rPr lang="en-GB" sz="2300" b="1" dirty="0">
                <a:solidFill>
                  <a:srgbClr val="131313"/>
                </a:solidFill>
              </a:rPr>
              <a:t>, </a:t>
            </a:r>
          </a:p>
          <a:p>
            <a:pPr marL="457200" lvl="0" indent="-457200">
              <a:lnSpc>
                <a:spcPct val="90000"/>
              </a:lnSpc>
              <a:spcAft>
                <a:spcPts val="600"/>
              </a:spcAft>
              <a:buFont typeface="Arial" panose="020B0604020202020204" pitchFamily="34" charset="0"/>
              <a:buChar char="•"/>
              <a:defRPr/>
            </a:pPr>
            <a:r>
              <a:rPr lang="en-GB" sz="2300" b="1" dirty="0">
                <a:solidFill>
                  <a:srgbClr val="131313"/>
                </a:solidFill>
              </a:rPr>
              <a:t>Current plans include support for patients with a range of needs</a:t>
            </a:r>
          </a:p>
          <a:p>
            <a:pPr marL="914400" lvl="1" indent="-457200">
              <a:lnSpc>
                <a:spcPct val="90000"/>
              </a:lnSpc>
              <a:spcAft>
                <a:spcPts val="600"/>
              </a:spcAft>
              <a:buFont typeface="Arial" panose="020B0604020202020204" pitchFamily="34" charset="0"/>
              <a:buChar char="•"/>
              <a:defRPr/>
            </a:pPr>
            <a:r>
              <a:rPr lang="en-GB" sz="2300" b="1" dirty="0">
                <a:solidFill>
                  <a:srgbClr val="131313"/>
                </a:solidFill>
              </a:rPr>
              <a:t>Colorectal surgery, ENT (Ear Nose and Throat), Vascular surgery, Ophthalmology (enhanced Services), Paediatrics, Haematology, Warfarin, Diabetes care, Tissue Viability, Abdominal Aortic Aneurysm (AAA), Cardiology, Podiatry, Continence, Community Neuro Rehabilitation, Pulmonary Rehabilitation, MSK Therapy and Physio service</a:t>
            </a:r>
            <a:endParaRPr lang="en-GB" sz="2300" b="1" dirty="0">
              <a:solidFill>
                <a:srgbClr val="131313"/>
              </a:solidFill>
              <a:latin typeface="Neue Haas Grotesk Text Pro"/>
            </a:endParaRPr>
          </a:p>
          <a:p>
            <a:pPr marR="0" lvl="0" algn="l" defTabSz="914400" rtl="0" eaLnBrk="1" fontAlgn="auto" latinLnBrk="0" hangingPunct="1">
              <a:lnSpc>
                <a:spcPct val="90000"/>
              </a:lnSpc>
              <a:spcAft>
                <a:spcPts val="600"/>
              </a:spcAft>
              <a:buClrTx/>
              <a:buSzTx/>
              <a:tabLst/>
              <a:defRPr/>
            </a:pPr>
            <a:endParaRPr lang="en-GB" sz="2400" b="1" dirty="0">
              <a:solidFill>
                <a:srgbClr val="131313"/>
              </a:solidFill>
              <a:latin typeface="Neue Haas Grotesk Text Pro"/>
            </a:endParaRPr>
          </a:p>
          <a:p>
            <a:pPr marL="0" marR="0" lvl="0" indent="0" algn="l" defTabSz="914400" rtl="0" eaLnBrk="1" fontAlgn="auto" latinLnBrk="0" hangingPunct="1">
              <a:lnSpc>
                <a:spcPct val="90000"/>
              </a:lnSpc>
              <a:spcAft>
                <a:spcPts val="600"/>
              </a:spcAft>
              <a:buClrTx/>
              <a:buSzTx/>
              <a:buFontTx/>
              <a:buNone/>
              <a:tabLst/>
              <a:defRPr/>
            </a:pPr>
            <a:r>
              <a:rPr lang="en-GB" sz="2400" b="1" dirty="0">
                <a:solidFill>
                  <a:srgbClr val="131313"/>
                </a:solidFill>
                <a:latin typeface="Neue Haas Grotesk Text Pro"/>
              </a:rPr>
              <a:t>New services at the hospital will soon include: </a:t>
            </a:r>
          </a:p>
          <a:p>
            <a:pPr marL="457200" marR="0" lvl="0" indent="-457200" algn="l" defTabSz="914400" rtl="0" eaLnBrk="1" fontAlgn="auto" latinLnBrk="0" hangingPunct="1">
              <a:lnSpc>
                <a:spcPct val="90000"/>
              </a:lnSpc>
              <a:spcAft>
                <a:spcPts val="600"/>
              </a:spcAft>
              <a:buClrTx/>
              <a:buSzTx/>
              <a:buFont typeface="Arial" panose="020B0604020202020204" pitchFamily="34" charset="0"/>
              <a:buChar char="•"/>
              <a:tabLst/>
              <a:defRPr/>
            </a:pPr>
            <a:r>
              <a:rPr lang="en-GB" sz="2000" b="1" dirty="0">
                <a:solidFill>
                  <a:srgbClr val="131313"/>
                </a:solidFill>
                <a:latin typeface="Neue Haas Grotesk Text Pro"/>
              </a:rPr>
              <a:t>Community Wellbeing Hub</a:t>
            </a:r>
          </a:p>
          <a:p>
            <a:pPr marL="457200" marR="0" lvl="0" indent="-457200" algn="l" defTabSz="914400" rtl="0" eaLnBrk="1" fontAlgn="auto" latinLnBrk="0" hangingPunct="1">
              <a:lnSpc>
                <a:spcPct val="90000"/>
              </a:lnSpc>
              <a:spcAft>
                <a:spcPts val="600"/>
              </a:spcAft>
              <a:buClrTx/>
              <a:buSzTx/>
              <a:buFont typeface="Arial" panose="020B0604020202020204" pitchFamily="34" charset="0"/>
              <a:buChar char="•"/>
              <a:tabLst/>
              <a:defRPr/>
            </a:pPr>
            <a:r>
              <a:rPr lang="en-GB" sz="2000" b="1" dirty="0">
                <a:solidFill>
                  <a:srgbClr val="131313"/>
                </a:solidFill>
                <a:latin typeface="Neue Haas Grotesk Text Pro"/>
              </a:rPr>
              <a:t>Integrated Neighbourhood Team for Fragile people</a:t>
            </a:r>
          </a:p>
          <a:p>
            <a:pPr marL="457200" marR="0" lvl="0" indent="-457200" algn="l" defTabSz="914400" rtl="0" eaLnBrk="1" fontAlgn="auto" latinLnBrk="0" hangingPunct="1">
              <a:lnSpc>
                <a:spcPct val="90000"/>
              </a:lnSpc>
              <a:spcAft>
                <a:spcPts val="600"/>
              </a:spcAft>
              <a:buClrTx/>
              <a:buSzTx/>
              <a:buFont typeface="Arial" panose="020B0604020202020204" pitchFamily="34" charset="0"/>
              <a:buChar char="•"/>
              <a:tabLst/>
              <a:defRPr/>
            </a:pPr>
            <a:r>
              <a:rPr lang="en-GB" sz="2000" b="1" dirty="0">
                <a:solidFill>
                  <a:srgbClr val="131313"/>
                </a:solidFill>
                <a:latin typeface="Neue Haas Grotesk Text Pro"/>
              </a:rPr>
              <a:t>Social Prescribing service </a:t>
            </a:r>
          </a:p>
          <a:p>
            <a:pPr marL="0" marR="0" lvl="0" indent="0" algn="l" defTabSz="914400" rtl="0" eaLnBrk="1" fontAlgn="auto" latinLnBrk="0" hangingPunct="1">
              <a:lnSpc>
                <a:spcPct val="90000"/>
              </a:lnSpc>
              <a:spcAft>
                <a:spcPts val="600"/>
              </a:spcAft>
              <a:buClrTx/>
              <a:buSzTx/>
              <a:buFontTx/>
              <a:buNone/>
              <a:tabLst/>
              <a:defRPr/>
            </a:pPr>
            <a:r>
              <a:rPr kumimoji="0" lang="en-GB" sz="3100" b="1" i="0" u="none" strike="noStrike" kern="1200" cap="none" spc="0" normalizeH="0" baseline="0" noProof="0" dirty="0">
                <a:ln>
                  <a:noFill/>
                </a:ln>
                <a:solidFill>
                  <a:srgbClr val="131313"/>
                </a:solidFill>
                <a:effectLst/>
                <a:uLnTx/>
                <a:uFillTx/>
                <a:latin typeface="Neue Haas Grotesk Text Pro"/>
                <a:ea typeface="+mn-ea"/>
                <a:cs typeface="+mn-cs"/>
              </a:rPr>
              <a:t>	</a:t>
            </a:r>
          </a:p>
          <a:p>
            <a:pPr marL="0" marR="0" lvl="0" indent="0" algn="l" defTabSz="914400" rtl="0" eaLnBrk="1" fontAlgn="auto" latinLnBrk="0" hangingPunct="1">
              <a:lnSpc>
                <a:spcPct val="90000"/>
              </a:lnSpc>
              <a:spcBef>
                <a:spcPts val="2500"/>
              </a:spcBef>
              <a:spcAft>
                <a:spcPts val="600"/>
              </a:spcAft>
              <a:buClrTx/>
              <a:buSzTx/>
              <a:buFontTx/>
              <a:buNone/>
              <a:tabLst/>
              <a:defRPr/>
            </a:pPr>
            <a:endParaRPr kumimoji="0" lang="en-GB" sz="3100" b="1" i="0" u="none" strike="noStrike" kern="1200" cap="none" spc="0" normalizeH="0" baseline="0" noProof="0" dirty="0">
              <a:ln>
                <a:noFill/>
              </a:ln>
              <a:solidFill>
                <a:srgbClr val="131313"/>
              </a:solidFill>
              <a:effectLst/>
              <a:uLnTx/>
              <a:uFillTx/>
              <a:latin typeface="Neue Haas Grotesk Text Pro"/>
              <a:ea typeface="+mn-ea"/>
              <a:cs typeface="+mn-cs"/>
            </a:endParaRPr>
          </a:p>
          <a:p>
            <a:pPr marL="0" marR="0" lvl="0" indent="0" algn="l" defTabSz="914400" rtl="0" eaLnBrk="1" fontAlgn="auto" latinLnBrk="0" hangingPunct="1">
              <a:lnSpc>
                <a:spcPct val="90000"/>
              </a:lnSpc>
              <a:spcBef>
                <a:spcPts val="2500"/>
              </a:spcBef>
              <a:spcAft>
                <a:spcPts val="600"/>
              </a:spcAft>
              <a:buClrTx/>
              <a:buSzTx/>
              <a:buFontTx/>
              <a:buNone/>
              <a:tabLst/>
              <a:defRPr/>
            </a:pPr>
            <a:endParaRPr kumimoji="0" lang="en-GB" sz="2000" b="1" i="0" u="none" strike="noStrike" kern="1200" cap="none" spc="0" normalizeH="0" baseline="0" noProof="0" dirty="0">
              <a:ln>
                <a:noFill/>
              </a:ln>
              <a:solidFill>
                <a:srgbClr val="131313"/>
              </a:solidFill>
              <a:effectLst/>
              <a:uLnTx/>
              <a:uFillTx/>
              <a:latin typeface="Neue Haas Grotesk Text Pro"/>
              <a:ea typeface="+mn-ea"/>
              <a:cs typeface="+mn-cs"/>
            </a:endParaRPr>
          </a:p>
        </p:txBody>
      </p:sp>
      <p:sp>
        <p:nvSpPr>
          <p:cNvPr id="3" name="Title 1">
            <a:extLst>
              <a:ext uri="{FF2B5EF4-FFF2-40B4-BE49-F238E27FC236}">
                <a16:creationId xmlns:a16="http://schemas.microsoft.com/office/drawing/2014/main" id="{2B0FB7FE-A5BC-B90B-BAD8-E0A7C10EEFB2}"/>
              </a:ext>
            </a:extLst>
          </p:cNvPr>
          <p:cNvSpPr txBox="1">
            <a:spLocks/>
          </p:cNvSpPr>
          <p:nvPr/>
        </p:nvSpPr>
        <p:spPr>
          <a:xfrm>
            <a:off x="6197384" y="4884234"/>
            <a:ext cx="4953835" cy="1590444"/>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2800" b="1" i="0" u="none" strike="noStrike" kern="1200" cap="none" spc="0" normalizeH="0" baseline="0" noProof="0" dirty="0">
              <a:ln>
                <a:noFill/>
              </a:ln>
              <a:solidFill>
                <a:srgbClr val="131313"/>
              </a:solidFill>
              <a:effectLst/>
              <a:uLnTx/>
              <a:uFillTx/>
              <a:latin typeface="Neue Haas Grotesk Text Pro"/>
              <a:ea typeface="+mj-ea"/>
              <a:cs typeface="+mj-cs"/>
            </a:endParaRPr>
          </a:p>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en-GB" sz="8800" b="1" i="0" u="none" strike="noStrike" kern="1200" cap="none" spc="0" normalizeH="0" baseline="0" noProof="0" dirty="0">
              <a:ln>
                <a:noFill/>
              </a:ln>
              <a:solidFill>
                <a:srgbClr val="131313"/>
              </a:solidFill>
              <a:effectLst/>
              <a:uLnTx/>
              <a:uFillTx/>
              <a:latin typeface="Neue Haas Grotesk Text Pro"/>
              <a:ea typeface="+mj-ea"/>
              <a:cs typeface="+mj-cs"/>
            </a:endParaRPr>
          </a:p>
          <a:p>
            <a:pPr marL="0" marR="0" lvl="0" indent="0" algn="l" defTabSz="914400" rtl="0" eaLnBrk="1" fontAlgn="auto" latinLnBrk="0" hangingPunct="1">
              <a:lnSpc>
                <a:spcPct val="90000"/>
              </a:lnSpc>
              <a:spcBef>
                <a:spcPts val="600"/>
              </a:spcBef>
              <a:spcAft>
                <a:spcPts val="600"/>
              </a:spcAft>
              <a:buClrTx/>
              <a:buSzTx/>
              <a:buFontTx/>
              <a:buNone/>
              <a:tabLst/>
              <a:defRPr/>
            </a:pPr>
            <a:endParaRPr kumimoji="0" lang="en-GB" sz="8800" b="1" i="0" u="none" strike="noStrike" kern="1200" cap="none" spc="0" normalizeH="0" baseline="0" noProof="0" dirty="0">
              <a:ln>
                <a:noFill/>
              </a:ln>
              <a:solidFill>
                <a:srgbClr val="131313"/>
              </a:solidFill>
              <a:effectLst/>
              <a:uLnTx/>
              <a:uFillTx/>
              <a:latin typeface="Neue Haas Grotesk Text Pro"/>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131313"/>
              </a:solidFill>
              <a:effectLst/>
              <a:uLnTx/>
              <a:uFillTx/>
              <a:latin typeface="Neue Haas Grotesk Text Pro"/>
              <a:ea typeface="+mj-ea"/>
              <a:cs typeface="+mj-cs"/>
            </a:endParaRPr>
          </a:p>
        </p:txBody>
      </p:sp>
      <p:sp>
        <p:nvSpPr>
          <p:cNvPr id="7" name="TextBox 6">
            <a:extLst>
              <a:ext uri="{FF2B5EF4-FFF2-40B4-BE49-F238E27FC236}">
                <a16:creationId xmlns:a16="http://schemas.microsoft.com/office/drawing/2014/main" id="{8955B92A-0ECB-9257-0CE5-A5724B7C0A30}"/>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01978" y="4559139"/>
            <a:ext cx="5084064" cy="1406764"/>
          </a:xfrm>
          <a:prstGeom prst="rect">
            <a:avLst/>
          </a:prstGeom>
        </p:spPr>
        <p:txBody>
          <a:bodyPr>
            <a:noAutofit/>
          </a:bodyPr>
          <a:lstStyle/>
          <a:p>
            <a:pPr>
              <a:lnSpc>
                <a:spcPct val="90000"/>
              </a:lnSpc>
              <a:spcBef>
                <a:spcPts val="600"/>
              </a:spcBef>
              <a:spcAft>
                <a:spcPts val="600"/>
              </a:spcAft>
            </a:pPr>
            <a:r>
              <a:rPr lang="en-GB" sz="2400" b="1" dirty="0"/>
              <a:t>All Primary Care and Community Service need to work together with local community groups as a partnership to create an Integrated Neighbourhood Health and Wellbeing Centre.</a:t>
            </a:r>
            <a:endParaRPr lang="en-GB" dirty="0"/>
          </a:p>
          <a:p>
            <a:pPr marL="0" lvl="1" indent="0">
              <a:lnSpc>
                <a:spcPct val="90000"/>
              </a:lnSpc>
              <a:spcBef>
                <a:spcPts val="600"/>
              </a:spcBef>
              <a:spcAft>
                <a:spcPts val="600"/>
              </a:spcAft>
              <a:buNone/>
            </a:pPr>
            <a:r>
              <a:rPr lang="en-GB" dirty="0"/>
              <a:t> </a:t>
            </a:r>
          </a:p>
          <a:p>
            <a:pPr marL="0" lvl="1" indent="0">
              <a:lnSpc>
                <a:spcPct val="90000"/>
              </a:lnSpc>
              <a:spcBef>
                <a:spcPts val="600"/>
              </a:spcBef>
              <a:spcAft>
                <a:spcPts val="600"/>
              </a:spcAft>
              <a:buNone/>
            </a:pPr>
            <a:endParaRPr lang="en-GB" dirty="0"/>
          </a:p>
        </p:txBody>
      </p:sp>
    </p:spTree>
    <p:extLst>
      <p:ext uri="{BB962C8B-B14F-4D97-AF65-F5344CB8AC3E}">
        <p14:creationId xmlns:p14="http://schemas.microsoft.com/office/powerpoint/2010/main" val="4041190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E964E-7EAC-2459-74CE-7AF52599B5CB}"/>
              </a:ext>
            </a:extLst>
          </p:cNvPr>
          <p:cNvSpPr>
            <a:spLocks noGrp="1"/>
          </p:cNvSpPr>
          <p:nvPr>
            <p:ph type="title"/>
          </p:nvPr>
        </p:nvSpPr>
        <p:spPr>
          <a:xfrm>
            <a:off x="385888" y="-312234"/>
            <a:ext cx="6158484" cy="1494263"/>
          </a:xfrm>
        </p:spPr>
        <p:txBody>
          <a:bodyPr vert="horz" lIns="91440" tIns="45720" rIns="91440" bIns="45720" rtlCol="0" anchor="b">
            <a:normAutofit/>
          </a:bodyPr>
          <a:lstStyle/>
          <a:p>
            <a:r>
              <a:rPr lang="en-US" b="1" dirty="0"/>
              <a:t>The South Buckinghamshire</a:t>
            </a:r>
            <a:br>
              <a:rPr lang="en-US" b="1" dirty="0"/>
            </a:br>
            <a:r>
              <a:rPr lang="en-US" b="1" dirty="0" err="1"/>
              <a:t>Neighbourhood</a:t>
            </a:r>
            <a:endParaRPr lang="en-US" b="1" kern="1200" dirty="0">
              <a:latin typeface="+mj-lt"/>
              <a:ea typeface="+mj-ea"/>
              <a:cs typeface="+mj-cs"/>
            </a:endParaRPr>
          </a:p>
        </p:txBody>
      </p:sp>
      <p:pic>
        <p:nvPicPr>
          <p:cNvPr id="4" name="Content Placeholder 3">
            <a:extLst>
              <a:ext uri="{FF2B5EF4-FFF2-40B4-BE49-F238E27FC236}">
                <a16:creationId xmlns:a16="http://schemas.microsoft.com/office/drawing/2014/main" id="{AE1BC34B-B883-4C75-8718-63921308824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510" r="1510"/>
          <a:stretch/>
        </p:blipFill>
        <p:spPr>
          <a:xfrm>
            <a:off x="7178040" y="480061"/>
            <a:ext cx="4408170" cy="3108959"/>
          </a:xfrm>
          <a:prstGeom prst="rect">
            <a:avLst/>
          </a:prstGeom>
          <a:noFill/>
        </p:spPr>
      </p:pic>
      <p:sp>
        <p:nvSpPr>
          <p:cNvPr id="5" name="TextBox 4">
            <a:extLst>
              <a:ext uri="{FF2B5EF4-FFF2-40B4-BE49-F238E27FC236}">
                <a16:creationId xmlns:a16="http://schemas.microsoft.com/office/drawing/2014/main" id="{CCA25F2A-0234-4E12-8839-22C02F6F4B7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12595" y="1268227"/>
            <a:ext cx="6768790" cy="6325753"/>
          </a:xfrm>
          <a:prstGeom prst="rect">
            <a:avLst/>
          </a:prstGeom>
        </p:spPr>
        <p:txBody>
          <a:bodyPr>
            <a:noAutofit/>
          </a:bodyPr>
          <a:lstStyle/>
          <a:p>
            <a:pPr marL="0" indent="0">
              <a:lnSpc>
                <a:spcPct val="90000"/>
              </a:lnSpc>
              <a:spcBef>
                <a:spcPts val="600"/>
              </a:spcBef>
              <a:spcAft>
                <a:spcPts val="600"/>
              </a:spcAft>
              <a:buNone/>
            </a:pPr>
            <a:r>
              <a:rPr lang="en-GB" sz="2000" b="1" dirty="0"/>
              <a:t>A small Town and Villages in Buckinghamshire County Council (BCC) with commuting to London  </a:t>
            </a:r>
          </a:p>
          <a:p>
            <a:pPr marL="0" indent="0">
              <a:lnSpc>
                <a:spcPct val="90000"/>
              </a:lnSpc>
              <a:spcBef>
                <a:spcPts val="600"/>
              </a:spcBef>
              <a:spcAft>
                <a:spcPts val="600"/>
              </a:spcAft>
              <a:buNone/>
            </a:pPr>
            <a:r>
              <a:rPr lang="en-GB" sz="2000" b="1" dirty="0"/>
              <a:t>80,00 people served by 2 Primary Care Networks (PCNs) and Chalfonts and GX Community Hospital </a:t>
            </a:r>
          </a:p>
          <a:p>
            <a:pPr marL="0" lvl="1" indent="0">
              <a:lnSpc>
                <a:spcPct val="90000"/>
              </a:lnSpc>
              <a:spcBef>
                <a:spcPts val="600"/>
              </a:spcBef>
              <a:spcAft>
                <a:spcPts val="600"/>
              </a:spcAft>
              <a:buNone/>
            </a:pPr>
            <a:r>
              <a:rPr lang="en-GB" sz="2000" b="1" dirty="0"/>
              <a:t>Chalfonts PCN serves: Gerrards Cross Town (8,500), Chalfont St Peter(13,600), Chalfont St Giles (8,000), and </a:t>
            </a:r>
            <a:r>
              <a:rPr lang="en-GB" sz="2000" b="1" dirty="0" err="1"/>
              <a:t>Hedgerley</a:t>
            </a:r>
            <a:r>
              <a:rPr lang="en-GB" sz="2000" b="1" dirty="0"/>
              <a:t> (900) villages. </a:t>
            </a:r>
          </a:p>
          <a:p>
            <a:pPr marL="0" lvl="1" indent="0">
              <a:lnSpc>
                <a:spcPct val="90000"/>
              </a:lnSpc>
              <a:spcBef>
                <a:spcPts val="600"/>
              </a:spcBef>
              <a:spcAft>
                <a:spcPts val="600"/>
              </a:spcAft>
              <a:buNone/>
            </a:pPr>
            <a:r>
              <a:rPr lang="en-GB" sz="2000" b="1" dirty="0"/>
              <a:t>South Bucks PCN serves: Denham, (8,000), Iver (7,500), Fulmer (500). Jordans and Seer Green (3,000), Richings Park (6,000) Wexham (4,000), Farnham (7,000) and Stoke </a:t>
            </a:r>
            <a:r>
              <a:rPr lang="en-GB" sz="2000" b="1" dirty="0" err="1"/>
              <a:t>Poges</a:t>
            </a:r>
            <a:r>
              <a:rPr lang="en-GB" sz="2000" b="1" dirty="0"/>
              <a:t> (4,000) </a:t>
            </a:r>
          </a:p>
          <a:p>
            <a:pPr marL="0" lvl="1">
              <a:lnSpc>
                <a:spcPct val="90000"/>
              </a:lnSpc>
              <a:spcBef>
                <a:spcPts val="600"/>
              </a:spcBef>
              <a:spcAft>
                <a:spcPts val="600"/>
              </a:spcAft>
            </a:pPr>
            <a:r>
              <a:rPr lang="en-GB" sz="2000" b="1" dirty="0"/>
              <a:t>Patient use BHT services at High Wycombe and Amersham Community Diagnostic Centre as well as the nearby Frimley Health Wexham Park Hospital</a:t>
            </a:r>
          </a:p>
          <a:p>
            <a:pPr marL="0" lvl="1">
              <a:lnSpc>
                <a:spcPct val="90000"/>
              </a:lnSpc>
              <a:spcBef>
                <a:spcPts val="600"/>
              </a:spcBef>
              <a:spcAft>
                <a:spcPts val="600"/>
              </a:spcAft>
            </a:pPr>
            <a:r>
              <a:rPr lang="en-GB" sz="2000" b="1" dirty="0"/>
              <a:t>Mental health services are provided by a team from Oxford Health NHS Trust (OHT), High Wycombe</a:t>
            </a:r>
          </a:p>
          <a:p>
            <a:pPr marL="0" lvl="1">
              <a:lnSpc>
                <a:spcPct val="90000"/>
              </a:lnSpc>
              <a:spcBef>
                <a:spcPts val="600"/>
              </a:spcBef>
              <a:spcAft>
                <a:spcPts val="600"/>
              </a:spcAft>
            </a:pPr>
            <a:endParaRPr lang="en-GB" sz="2000" dirty="0"/>
          </a:p>
          <a:p>
            <a:pPr marL="0" lvl="1" indent="0">
              <a:lnSpc>
                <a:spcPct val="90000"/>
              </a:lnSpc>
              <a:spcBef>
                <a:spcPts val="600"/>
              </a:spcBef>
              <a:spcAft>
                <a:spcPts val="600"/>
              </a:spcAft>
              <a:buNone/>
            </a:pPr>
            <a:endParaRPr lang="en-GB" dirty="0"/>
          </a:p>
        </p:txBody>
      </p:sp>
      <p:sp>
        <p:nvSpPr>
          <p:cNvPr id="3" name="TextBox 2">
            <a:extLst>
              <a:ext uri="{FF2B5EF4-FFF2-40B4-BE49-F238E27FC236}">
                <a16:creationId xmlns:a16="http://schemas.microsoft.com/office/drawing/2014/main" id="{9432E532-BF7D-DBA6-364E-394B7F2BBA6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01255" y="3800856"/>
            <a:ext cx="5354295" cy="2794254"/>
          </a:xfrm>
          <a:prstGeom prst="rect">
            <a:avLst/>
          </a:prstGeom>
        </p:spPr>
        <p:txBody>
          <a:bodyPr>
            <a:noAutofit/>
          </a:bodyPr>
          <a:lstStyle/>
          <a:p>
            <a:pPr marL="0" indent="0">
              <a:lnSpc>
                <a:spcPct val="90000"/>
              </a:lnSpc>
              <a:spcBef>
                <a:spcPts val="600"/>
              </a:spcBef>
              <a:spcAft>
                <a:spcPts val="600"/>
              </a:spcAft>
              <a:buNone/>
            </a:pPr>
            <a:r>
              <a:rPr lang="en-GB" sz="2400" b="1" dirty="0"/>
              <a:t>Characteristics include:</a:t>
            </a:r>
          </a:p>
          <a:p>
            <a:pPr marL="0" lvl="1" indent="0">
              <a:lnSpc>
                <a:spcPct val="90000"/>
              </a:lnSpc>
              <a:spcBef>
                <a:spcPts val="600"/>
              </a:spcBef>
              <a:spcAft>
                <a:spcPts val="600"/>
              </a:spcAft>
              <a:buNone/>
            </a:pPr>
            <a:r>
              <a:rPr lang="en-GB" sz="2000" b="1" dirty="0"/>
              <a:t>A somewhat older age profile . </a:t>
            </a:r>
          </a:p>
          <a:p>
            <a:pPr marL="0" lvl="1" indent="0">
              <a:lnSpc>
                <a:spcPct val="90000"/>
              </a:lnSpc>
              <a:spcBef>
                <a:spcPts val="600"/>
              </a:spcBef>
              <a:spcAft>
                <a:spcPts val="600"/>
              </a:spcAft>
              <a:buNone/>
            </a:pPr>
            <a:r>
              <a:rPr lang="en-GB" sz="2000" b="1" dirty="0"/>
              <a:t>High incomes low relative deprivation </a:t>
            </a:r>
          </a:p>
          <a:p>
            <a:pPr marL="0" lvl="1" indent="0">
              <a:lnSpc>
                <a:spcPct val="90000"/>
              </a:lnSpc>
              <a:spcBef>
                <a:spcPts val="600"/>
              </a:spcBef>
              <a:spcAft>
                <a:spcPts val="600"/>
              </a:spcAft>
              <a:buNone/>
            </a:pPr>
            <a:r>
              <a:rPr lang="en-GB" sz="2000" b="1" dirty="0"/>
              <a:t>About 400 community support groups</a:t>
            </a:r>
          </a:p>
          <a:p>
            <a:pPr marL="0" lvl="1" indent="0">
              <a:lnSpc>
                <a:spcPct val="90000"/>
              </a:lnSpc>
              <a:spcBef>
                <a:spcPts val="600"/>
              </a:spcBef>
              <a:spcAft>
                <a:spcPts val="600"/>
              </a:spcAft>
              <a:buNone/>
            </a:pPr>
            <a:r>
              <a:rPr lang="en-GB" sz="2000" b="1" dirty="0"/>
              <a:t>Good access to green spaces</a:t>
            </a:r>
          </a:p>
          <a:p>
            <a:pPr marL="0" lvl="1" indent="0">
              <a:lnSpc>
                <a:spcPct val="90000"/>
              </a:lnSpc>
              <a:spcBef>
                <a:spcPts val="600"/>
              </a:spcBef>
              <a:spcAft>
                <a:spcPts val="600"/>
              </a:spcAft>
              <a:buNone/>
            </a:pPr>
            <a:r>
              <a:rPr lang="en-GB" dirty="0"/>
              <a:t> </a:t>
            </a:r>
          </a:p>
          <a:p>
            <a:pPr marL="0" lvl="1" indent="0">
              <a:lnSpc>
                <a:spcPct val="90000"/>
              </a:lnSpc>
              <a:spcBef>
                <a:spcPts val="600"/>
              </a:spcBef>
              <a:spcAft>
                <a:spcPts val="600"/>
              </a:spcAft>
              <a:buNone/>
            </a:pPr>
            <a:r>
              <a:rPr lang="en-GB" dirty="0"/>
              <a:t> </a:t>
            </a:r>
          </a:p>
          <a:p>
            <a:pPr marL="0" lvl="1" indent="0">
              <a:lnSpc>
                <a:spcPct val="90000"/>
              </a:lnSpc>
              <a:spcBef>
                <a:spcPts val="600"/>
              </a:spcBef>
              <a:spcAft>
                <a:spcPts val="600"/>
              </a:spcAft>
              <a:buNone/>
            </a:pPr>
            <a:endParaRPr lang="en-GB" dirty="0"/>
          </a:p>
        </p:txBody>
      </p:sp>
    </p:spTree>
    <p:extLst>
      <p:ext uri="{BB962C8B-B14F-4D97-AF65-F5344CB8AC3E}">
        <p14:creationId xmlns:p14="http://schemas.microsoft.com/office/powerpoint/2010/main" val="2944583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7DC1-B667-2ACB-51BA-53D4A9692262}"/>
              </a:ext>
            </a:extLst>
          </p:cNvPr>
          <p:cNvSpPr>
            <a:spLocks noGrp="1"/>
          </p:cNvSpPr>
          <p:nvPr>
            <p:ph type="title"/>
          </p:nvPr>
        </p:nvSpPr>
        <p:spPr>
          <a:xfrm>
            <a:off x="436626" y="0"/>
            <a:ext cx="4455414" cy="748666"/>
          </a:xfrm>
        </p:spPr>
        <p:txBody>
          <a:bodyPr vert="horz" lIns="91440" tIns="45720" rIns="91440" bIns="45720" rtlCol="0" anchor="b">
            <a:normAutofit fontScale="90000"/>
          </a:bodyPr>
          <a:lstStyle/>
          <a:p>
            <a:r>
              <a:rPr lang="en-US" sz="3600" b="1" dirty="0"/>
              <a:t>Friends Suggestions</a:t>
            </a:r>
            <a:endParaRPr lang="en-US" sz="3600" b="1" kern="1200" dirty="0">
              <a:latin typeface="+mj-lt"/>
              <a:ea typeface="+mj-ea"/>
              <a:cs typeface="+mj-cs"/>
            </a:endParaRPr>
          </a:p>
        </p:txBody>
      </p:sp>
      <p:pic>
        <p:nvPicPr>
          <p:cNvPr id="4" name="Content Placeholder 3">
            <a:extLst>
              <a:ext uri="{FF2B5EF4-FFF2-40B4-BE49-F238E27FC236}">
                <a16:creationId xmlns:a16="http://schemas.microsoft.com/office/drawing/2014/main" id="{41FEC120-7C96-4ED2-BDF6-5F1D476C971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193" r="1919"/>
          <a:stretch>
            <a:fillRect/>
          </a:stretch>
        </p:blipFill>
        <p:spPr>
          <a:xfrm>
            <a:off x="6229350" y="0"/>
            <a:ext cx="5962650" cy="3530204"/>
          </a:xfrm>
          <a:prstGeom prst="rect">
            <a:avLst/>
          </a:prstGeom>
          <a:noFill/>
        </p:spPr>
      </p:pic>
      <p:sp>
        <p:nvSpPr>
          <p:cNvPr id="5" name="TextBox 4">
            <a:extLst>
              <a:ext uri="{FF2B5EF4-FFF2-40B4-BE49-F238E27FC236}">
                <a16:creationId xmlns:a16="http://schemas.microsoft.com/office/drawing/2014/main" id="{984B6863-CB26-411F-97DA-C2AF07B3CA5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82880" y="731520"/>
            <a:ext cx="5943600" cy="6126480"/>
          </a:xfrm>
          <a:prstGeom prst="rect">
            <a:avLst/>
          </a:prstGeom>
        </p:spPr>
        <p:txBody>
          <a:bodyPr>
            <a:normAutofit lnSpcReduction="10000"/>
          </a:bodyPr>
          <a:lstStyle/>
          <a:p>
            <a:pPr marL="0" indent="0">
              <a:lnSpc>
                <a:spcPct val="90000"/>
              </a:lnSpc>
              <a:spcBef>
                <a:spcPts val="600"/>
              </a:spcBef>
              <a:spcAft>
                <a:spcPts val="600"/>
              </a:spcAft>
              <a:buNone/>
            </a:pPr>
            <a:r>
              <a:rPr lang="en-GB" sz="2400" b="1" dirty="0"/>
              <a:t>For 10 years we have sought Partnership with Community Groups </a:t>
            </a:r>
            <a:r>
              <a:rPr lang="en-GB" sz="2400" dirty="0"/>
              <a:t> </a:t>
            </a:r>
          </a:p>
          <a:p>
            <a:pPr marL="0" indent="0">
              <a:lnSpc>
                <a:spcPct val="90000"/>
              </a:lnSpc>
              <a:spcBef>
                <a:spcPts val="600"/>
              </a:spcBef>
              <a:spcAft>
                <a:spcPts val="600"/>
              </a:spcAft>
              <a:buNone/>
            </a:pPr>
            <a:r>
              <a:rPr lang="en-GB" sz="2400" dirty="0"/>
              <a:t>Suggestions and offers of support </a:t>
            </a:r>
            <a:r>
              <a:rPr lang="en-GB" sz="2400" dirty="0">
                <a:hlinkClick r:id="rId4"/>
              </a:rPr>
              <a:t>here </a:t>
            </a:r>
            <a:r>
              <a:rPr lang="en-GB" sz="2400" dirty="0"/>
              <a:t>have included:</a:t>
            </a:r>
          </a:p>
          <a:p>
            <a:pPr marL="285750" indent="-285750">
              <a:buFont typeface="Arial" panose="020B0604020202020204" pitchFamily="34" charset="0"/>
              <a:buChar char="•"/>
            </a:pPr>
            <a:r>
              <a:rPr lang="en-GB" b="1" dirty="0">
                <a:solidFill>
                  <a:schemeClr val="accent2">
                    <a:lumMod val="50000"/>
                  </a:schemeClr>
                </a:solidFill>
              </a:rPr>
              <a:t>A Community Wellbeing Hub and Drop in Café</a:t>
            </a:r>
          </a:p>
          <a:p>
            <a:pPr marL="285750" lvl="0" indent="-285750">
              <a:buFont typeface="Arial" panose="020B0604020202020204" pitchFamily="34" charset="0"/>
              <a:buChar char="•"/>
            </a:pPr>
            <a:r>
              <a:rPr lang="en-GB" b="1" dirty="0">
                <a:solidFill>
                  <a:schemeClr val="accent2">
                    <a:lumMod val="50000"/>
                  </a:schemeClr>
                </a:solidFill>
              </a:rPr>
              <a:t>Frailty Support </a:t>
            </a:r>
          </a:p>
          <a:p>
            <a:pPr marL="285750" lvl="0" indent="-285750">
              <a:buFont typeface="Arial" panose="020B0604020202020204" pitchFamily="34" charset="0"/>
              <a:buChar char="•"/>
            </a:pPr>
            <a:r>
              <a:rPr lang="en-GB" b="1" dirty="0">
                <a:solidFill>
                  <a:schemeClr val="accent2">
                    <a:lumMod val="50000"/>
                  </a:schemeClr>
                </a:solidFill>
              </a:rPr>
              <a:t>Social Prescribing</a:t>
            </a:r>
          </a:p>
          <a:p>
            <a:pPr marL="285750" lvl="0" indent="-285750">
              <a:buFont typeface="Arial" panose="020B0604020202020204" pitchFamily="34" charset="0"/>
              <a:buChar char="•"/>
            </a:pPr>
            <a:r>
              <a:rPr lang="en-GB" b="1" dirty="0">
                <a:solidFill>
                  <a:schemeClr val="accent2">
                    <a:lumMod val="50000"/>
                  </a:schemeClr>
                </a:solidFill>
              </a:rPr>
              <a:t>Local Provision of Health checks </a:t>
            </a:r>
          </a:p>
          <a:p>
            <a:pPr marL="285750" lvl="0" indent="-285750">
              <a:buFont typeface="Arial" panose="020B0604020202020204" pitchFamily="34" charset="0"/>
              <a:buChar char="•"/>
            </a:pPr>
            <a:r>
              <a:rPr lang="en-GB" b="1" dirty="0">
                <a:solidFill>
                  <a:schemeClr val="accent2">
                    <a:lumMod val="50000"/>
                  </a:schemeClr>
                </a:solidFill>
              </a:rPr>
              <a:t>Community support for mental health wellbeing</a:t>
            </a:r>
          </a:p>
          <a:p>
            <a:pPr marL="285750" lvl="0" indent="-285750">
              <a:buFont typeface="Arial" panose="020B0604020202020204" pitchFamily="34" charset="0"/>
              <a:buChar char="•"/>
            </a:pPr>
            <a:r>
              <a:rPr lang="en-GB" b="1" dirty="0">
                <a:solidFill>
                  <a:schemeClr val="accent2">
                    <a:lumMod val="50000"/>
                  </a:schemeClr>
                </a:solidFill>
              </a:rPr>
              <a:t>A Start Well Hub </a:t>
            </a:r>
          </a:p>
          <a:p>
            <a:pPr marL="285750" lvl="0" indent="-285750">
              <a:buFont typeface="Arial" panose="020B0604020202020204" pitchFamily="34" charset="0"/>
              <a:buChar char="•"/>
            </a:pPr>
            <a:r>
              <a:rPr lang="en-GB" b="1" dirty="0">
                <a:solidFill>
                  <a:schemeClr val="accent2">
                    <a:lumMod val="50000"/>
                  </a:schemeClr>
                </a:solidFill>
              </a:rPr>
              <a:t>Support for disability access to arts, sports etc Breathe Easy Support Group</a:t>
            </a:r>
          </a:p>
          <a:p>
            <a:pPr marL="285750" lvl="0" indent="-285750">
              <a:buFont typeface="Arial" panose="020B0604020202020204" pitchFamily="34" charset="0"/>
              <a:buChar char="•"/>
            </a:pPr>
            <a:r>
              <a:rPr lang="en-GB" b="1" dirty="0">
                <a:solidFill>
                  <a:schemeClr val="accent2">
                    <a:lumMod val="50000"/>
                  </a:schemeClr>
                </a:solidFill>
              </a:rPr>
              <a:t>A Joint Pain self-help support group </a:t>
            </a:r>
          </a:p>
          <a:p>
            <a:pPr marL="285750" lvl="0" indent="-285750">
              <a:buFont typeface="Arial" panose="020B0604020202020204" pitchFamily="34" charset="0"/>
              <a:buChar char="•"/>
            </a:pPr>
            <a:r>
              <a:rPr lang="en-GB" b="1" dirty="0">
                <a:solidFill>
                  <a:schemeClr val="accent2">
                    <a:lumMod val="50000"/>
                  </a:schemeClr>
                </a:solidFill>
              </a:rPr>
              <a:t>Support for those with post-natal depression.</a:t>
            </a:r>
          </a:p>
          <a:p>
            <a:pPr marL="285750" lvl="0" indent="-285750">
              <a:buFont typeface="Arial" panose="020B0604020202020204" pitchFamily="34" charset="0"/>
              <a:buChar char="•"/>
            </a:pPr>
            <a:r>
              <a:rPr lang="en-GB" b="1" dirty="0">
                <a:solidFill>
                  <a:schemeClr val="accent2">
                    <a:lumMod val="50000"/>
                  </a:schemeClr>
                </a:solidFill>
              </a:rPr>
              <a:t>Self-care support for people with diabetes.</a:t>
            </a:r>
          </a:p>
          <a:p>
            <a:pPr marL="285750" lvl="0" indent="-285750">
              <a:buFont typeface="Arial" panose="020B0604020202020204" pitchFamily="34" charset="0"/>
              <a:buChar char="•"/>
            </a:pPr>
            <a:r>
              <a:rPr lang="en-GB" b="1" dirty="0">
                <a:solidFill>
                  <a:schemeClr val="accent2">
                    <a:lumMod val="50000"/>
                  </a:schemeClr>
                </a:solidFill>
              </a:rPr>
              <a:t>Integrated care for carers network </a:t>
            </a:r>
          </a:p>
          <a:p>
            <a:pPr marL="285750" lvl="0" indent="-285750">
              <a:buFont typeface="Arial" panose="020B0604020202020204" pitchFamily="34" charset="0"/>
              <a:buChar char="•"/>
            </a:pPr>
            <a:r>
              <a:rPr lang="en-GB" b="1" dirty="0">
                <a:solidFill>
                  <a:schemeClr val="accent2">
                    <a:lumMod val="50000"/>
                  </a:schemeClr>
                </a:solidFill>
              </a:rPr>
              <a:t>Support for hospice at home services</a:t>
            </a:r>
          </a:p>
          <a:p>
            <a:pPr marL="285750" lvl="0" indent="-285750">
              <a:buFont typeface="Arial" panose="020B0604020202020204" pitchFamily="34" charset="0"/>
              <a:buChar char="•"/>
            </a:pPr>
            <a:r>
              <a:rPr lang="en-GB" b="1" dirty="0">
                <a:solidFill>
                  <a:schemeClr val="accent2">
                    <a:lumMod val="50000"/>
                  </a:schemeClr>
                </a:solidFill>
              </a:rPr>
              <a:t>An eHealth and Wellbeing Centre.</a:t>
            </a:r>
          </a:p>
          <a:p>
            <a:pPr marL="285750" lvl="0" indent="-285750">
              <a:buFont typeface="Arial" panose="020B0604020202020204" pitchFamily="34" charset="0"/>
              <a:buChar char="•"/>
            </a:pPr>
            <a:r>
              <a:rPr lang="en-GB" b="1" dirty="0">
                <a:solidFill>
                  <a:schemeClr val="accent2">
                    <a:lumMod val="50000"/>
                  </a:schemeClr>
                </a:solidFill>
              </a:rPr>
              <a:t>Support for people discharged from hospital .</a:t>
            </a:r>
          </a:p>
          <a:p>
            <a:pPr marL="285750" lvl="0" indent="-285750">
              <a:buFont typeface="Arial" panose="020B0604020202020204" pitchFamily="34" charset="0"/>
              <a:buChar char="•"/>
            </a:pPr>
            <a:r>
              <a:rPr lang="en-GB" b="1" dirty="0">
                <a:solidFill>
                  <a:schemeClr val="accent2">
                    <a:lumMod val="50000"/>
                  </a:schemeClr>
                </a:solidFill>
              </a:rPr>
              <a:t>Facilities for staff such as a common room</a:t>
            </a:r>
          </a:p>
          <a:p>
            <a:pPr marL="285750" lvl="0" indent="-285750">
              <a:buFont typeface="Arial" panose="020B0604020202020204" pitchFamily="34" charset="0"/>
              <a:buChar char="•"/>
            </a:pPr>
            <a:r>
              <a:rPr lang="en-GB" b="1" dirty="0">
                <a:solidFill>
                  <a:schemeClr val="accent2">
                    <a:lumMod val="50000"/>
                  </a:schemeClr>
                </a:solidFill>
              </a:rPr>
              <a:t>Support to improve access to Amersham CDC </a:t>
            </a:r>
          </a:p>
          <a:p>
            <a:pPr marL="0" indent="0">
              <a:lnSpc>
                <a:spcPct val="90000"/>
              </a:lnSpc>
              <a:spcBef>
                <a:spcPts val="600"/>
              </a:spcBef>
              <a:spcAft>
                <a:spcPts val="600"/>
              </a:spcAft>
              <a:buNone/>
            </a:pPr>
            <a:endParaRPr lang="en-GB" sz="2400" dirty="0"/>
          </a:p>
        </p:txBody>
      </p:sp>
      <p:sp>
        <p:nvSpPr>
          <p:cNvPr id="3" name="TextBox 2">
            <a:extLst>
              <a:ext uri="{FF2B5EF4-FFF2-40B4-BE49-F238E27FC236}">
                <a16:creationId xmlns:a16="http://schemas.microsoft.com/office/drawing/2014/main" id="{088232DC-59FC-BF79-60B0-178E0180356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153150" y="3623310"/>
            <a:ext cx="6038850" cy="6126480"/>
          </a:xfrm>
          <a:prstGeom prst="rect">
            <a:avLst/>
          </a:prstGeom>
        </p:spPr>
        <p:txBody>
          <a:bodyPr>
            <a:normAutofit/>
          </a:bodyPr>
          <a:lstStyle/>
          <a:p>
            <a:pPr marL="0" indent="0">
              <a:lnSpc>
                <a:spcPct val="90000"/>
              </a:lnSpc>
              <a:spcBef>
                <a:spcPts val="600"/>
              </a:spcBef>
              <a:spcAft>
                <a:spcPts val="600"/>
              </a:spcAft>
              <a:buNone/>
            </a:pPr>
            <a:r>
              <a:rPr lang="en-GB" sz="2400" b="1" dirty="0"/>
              <a:t>We are delighted to work in partnership   </a:t>
            </a:r>
            <a:r>
              <a:rPr lang="en-GB" sz="2400" dirty="0"/>
              <a:t> </a:t>
            </a:r>
          </a:p>
          <a:p>
            <a:pPr>
              <a:lnSpc>
                <a:spcPct val="90000"/>
              </a:lnSpc>
              <a:spcBef>
                <a:spcPts val="600"/>
              </a:spcBef>
              <a:spcAft>
                <a:spcPts val="600"/>
              </a:spcAft>
            </a:pPr>
            <a:r>
              <a:rPr lang="en-GB" sz="2200" dirty="0"/>
              <a:t>With BHT, BCC, PCNs &amp; Community orgs for:</a:t>
            </a:r>
          </a:p>
          <a:p>
            <a:pPr>
              <a:lnSpc>
                <a:spcPct val="90000"/>
              </a:lnSpc>
              <a:spcBef>
                <a:spcPts val="600"/>
              </a:spcBef>
              <a:spcAft>
                <a:spcPts val="600"/>
              </a:spcAft>
            </a:pPr>
            <a:r>
              <a:rPr lang="en-GB" sz="2200" dirty="0"/>
              <a:t>A Community Wellbeing Hub led by the Buckinghamshire </a:t>
            </a:r>
            <a:r>
              <a:rPr lang="en-GB" sz="2200"/>
              <a:t>Community Wellbeing Hub</a:t>
            </a:r>
            <a:endParaRPr lang="en-GB" sz="2200" dirty="0"/>
          </a:p>
          <a:p>
            <a:pPr>
              <a:lnSpc>
                <a:spcPct val="90000"/>
              </a:lnSpc>
              <a:spcBef>
                <a:spcPts val="600"/>
              </a:spcBef>
              <a:spcAft>
                <a:spcPts val="600"/>
              </a:spcAft>
            </a:pPr>
            <a:r>
              <a:rPr lang="en-GB" sz="2200" dirty="0"/>
              <a:t>Integrated Neighbourhood Team for people with Frailty Led by our PCNs</a:t>
            </a:r>
          </a:p>
          <a:p>
            <a:pPr marL="0" indent="0">
              <a:lnSpc>
                <a:spcPct val="90000"/>
              </a:lnSpc>
              <a:spcBef>
                <a:spcPts val="600"/>
              </a:spcBef>
              <a:spcAft>
                <a:spcPts val="600"/>
              </a:spcAft>
              <a:buNone/>
            </a:pPr>
            <a:r>
              <a:rPr lang="en-GB" sz="2400" dirty="0"/>
              <a:t>Social Prescribers and support groups</a:t>
            </a:r>
          </a:p>
          <a:p>
            <a:pPr marL="0" indent="0">
              <a:lnSpc>
                <a:spcPct val="90000"/>
              </a:lnSpc>
              <a:spcBef>
                <a:spcPts val="600"/>
              </a:spcBef>
              <a:spcAft>
                <a:spcPts val="600"/>
              </a:spcAft>
              <a:buNone/>
            </a:pPr>
            <a:endParaRPr lang="en-GB" sz="2400" dirty="0"/>
          </a:p>
        </p:txBody>
      </p:sp>
    </p:spTree>
    <p:extLst>
      <p:ext uri="{BB962C8B-B14F-4D97-AF65-F5344CB8AC3E}">
        <p14:creationId xmlns:p14="http://schemas.microsoft.com/office/powerpoint/2010/main" val="3320530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FFEE5-AA65-991D-F3A5-1D94DF6058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5D1384-B94C-2658-2EC0-090C07801098}"/>
              </a:ext>
            </a:extLst>
          </p:cNvPr>
          <p:cNvSpPr>
            <a:spLocks noGrp="1"/>
          </p:cNvSpPr>
          <p:nvPr>
            <p:ph type="title"/>
          </p:nvPr>
        </p:nvSpPr>
        <p:spPr>
          <a:xfrm>
            <a:off x="168309" y="110059"/>
            <a:ext cx="6705600" cy="982464"/>
          </a:xfrm>
        </p:spPr>
        <p:txBody>
          <a:bodyPr vert="horz" lIns="91440" tIns="45720" rIns="91440" bIns="45720" rtlCol="0" anchor="t">
            <a:normAutofit/>
          </a:bodyPr>
          <a:lstStyle/>
          <a:p>
            <a:r>
              <a:rPr lang="en-US" sz="3200" b="1" dirty="0"/>
              <a:t>The Community Wellbeing Hub could provide space for: </a:t>
            </a:r>
            <a:endParaRPr lang="en-US" sz="3200" b="1" kern="1200" dirty="0">
              <a:latin typeface="+mj-lt"/>
              <a:ea typeface="+mj-ea"/>
              <a:cs typeface="+mj-cs"/>
            </a:endParaRPr>
          </a:p>
        </p:txBody>
      </p:sp>
      <p:sp>
        <p:nvSpPr>
          <p:cNvPr id="5" name="TextBox 4">
            <a:extLst>
              <a:ext uri="{FF2B5EF4-FFF2-40B4-BE49-F238E27FC236}">
                <a16:creationId xmlns:a16="http://schemas.microsoft.com/office/drawing/2014/main" id="{FA5139B0-F910-41E8-DEDB-304C9CBEF57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9706" y="1053437"/>
            <a:ext cx="6229350" cy="6777989"/>
          </a:xfrm>
          <a:prstGeom prst="rect">
            <a:avLst/>
          </a:prstGeom>
        </p:spPr>
        <p:txBody>
          <a:bodyPr>
            <a:normAutofit fontScale="77500" lnSpcReduction="20000"/>
          </a:bodyPr>
          <a:lstStyle/>
          <a:p>
            <a:pPr>
              <a:lnSpc>
                <a:spcPct val="90000"/>
              </a:lnSpc>
              <a:spcBef>
                <a:spcPts val="600"/>
              </a:spcBef>
              <a:spcAft>
                <a:spcPts val="600"/>
              </a:spcAft>
            </a:pPr>
            <a:r>
              <a:rPr lang="en-GB" sz="2900" b="1" dirty="0"/>
              <a:t>Multi agency early intervention, prevention and support from co located health, social care and VCSE partners </a:t>
            </a:r>
          </a:p>
          <a:p>
            <a:pPr>
              <a:lnSpc>
                <a:spcPct val="90000"/>
              </a:lnSpc>
              <a:spcBef>
                <a:spcPts val="600"/>
              </a:spcBef>
              <a:spcAft>
                <a:spcPts val="600"/>
              </a:spcAft>
            </a:pPr>
            <a:r>
              <a:rPr lang="en-GB" sz="2900" b="1" dirty="0"/>
              <a:t>Possible partners identified </a:t>
            </a:r>
            <a:r>
              <a:rPr lang="en-GB" sz="3500" b="1" dirty="0"/>
              <a:t>by </a:t>
            </a:r>
            <a:r>
              <a:rPr lang="en-GB" sz="3100" b="1" dirty="0"/>
              <a:t>Claire Tilson at the Friends AGM</a:t>
            </a:r>
          </a:p>
          <a:p>
            <a:pPr marL="342900" indent="-342900">
              <a:lnSpc>
                <a:spcPct val="90000"/>
              </a:lnSpc>
              <a:spcBef>
                <a:spcPts val="100"/>
              </a:spcBef>
              <a:spcAft>
                <a:spcPts val="100"/>
              </a:spcAft>
              <a:buFont typeface="Arial" panose="020B0604020202020204" pitchFamily="34" charset="0"/>
              <a:buChar char="•"/>
            </a:pPr>
            <a:r>
              <a:rPr lang="en-GB" sz="3400" b="1" dirty="0">
                <a:solidFill>
                  <a:schemeClr val="accent2">
                    <a:lumMod val="50000"/>
                  </a:schemeClr>
                </a:solidFill>
                <a:latin typeface="Calibri" panose="020F0502020204030204" pitchFamily="34" charset="0"/>
                <a:cs typeface="Calibri" panose="020F0502020204030204" pitchFamily="34" charset="0"/>
              </a:rPr>
              <a:t>Carers Bucks</a:t>
            </a:r>
          </a:p>
          <a:p>
            <a:pPr marL="342900" indent="-342900">
              <a:lnSpc>
                <a:spcPct val="90000"/>
              </a:lnSpc>
              <a:spcBef>
                <a:spcPts val="100"/>
              </a:spcBef>
              <a:spcAft>
                <a:spcPts val="100"/>
              </a:spcAft>
              <a:buFont typeface="Arial" panose="020B0604020202020204" pitchFamily="34" charset="0"/>
              <a:buChar char="•"/>
            </a:pPr>
            <a:r>
              <a:rPr lang="en-GB" sz="3400" b="1" dirty="0">
                <a:solidFill>
                  <a:schemeClr val="accent2">
                    <a:lumMod val="50000"/>
                  </a:schemeClr>
                </a:solidFill>
                <a:latin typeface="Calibri" panose="020F0502020204030204" pitchFamily="34" charset="0"/>
                <a:cs typeface="Calibri" panose="020F0502020204030204" pitchFamily="34" charset="0"/>
              </a:rPr>
              <a:t>Alzheimer’s Society </a:t>
            </a:r>
            <a:endParaRPr lang="en-GB" sz="3400" b="1" dirty="0">
              <a:latin typeface="Calibri" panose="020F0502020204030204" pitchFamily="34" charset="0"/>
              <a:cs typeface="Calibri" panose="020F0502020204030204" pitchFamily="34" charset="0"/>
            </a:endParaRPr>
          </a:p>
          <a:p>
            <a:pPr marL="342900" indent="-342900">
              <a:lnSpc>
                <a:spcPct val="90000"/>
              </a:lnSpc>
              <a:spcBef>
                <a:spcPts val="100"/>
              </a:spcBef>
              <a:spcAft>
                <a:spcPts val="100"/>
              </a:spcAft>
              <a:buFont typeface="Arial" panose="020B0604020202020204" pitchFamily="34" charset="0"/>
              <a:buChar char="•"/>
            </a:pPr>
            <a:r>
              <a:rPr lang="en-GB" sz="3400" b="1" dirty="0">
                <a:solidFill>
                  <a:schemeClr val="accent2">
                    <a:lumMod val="50000"/>
                  </a:schemeClr>
                </a:solidFill>
                <a:latin typeface="Calibri" panose="020F0502020204030204" pitchFamily="34" charset="0"/>
                <a:cs typeface="Calibri" panose="020F0502020204030204" pitchFamily="34" charset="0"/>
              </a:rPr>
              <a:t>Adult Social Care </a:t>
            </a:r>
          </a:p>
          <a:p>
            <a:pPr marL="342900" indent="-342900">
              <a:lnSpc>
                <a:spcPct val="90000"/>
              </a:lnSpc>
              <a:spcBef>
                <a:spcPts val="100"/>
              </a:spcBef>
              <a:spcAft>
                <a:spcPts val="100"/>
              </a:spcAft>
              <a:buFont typeface="Arial" panose="020B0604020202020204" pitchFamily="34" charset="0"/>
              <a:buChar char="•"/>
            </a:pPr>
            <a:r>
              <a:rPr lang="en-GB" sz="3400" b="1" dirty="0">
                <a:solidFill>
                  <a:schemeClr val="accent2">
                    <a:lumMod val="50000"/>
                  </a:schemeClr>
                </a:solidFill>
                <a:latin typeface="Calibri" panose="020F0502020204030204" pitchFamily="34" charset="0"/>
                <a:cs typeface="Calibri" panose="020F0502020204030204" pitchFamily="34" charset="0"/>
              </a:rPr>
              <a:t>Integrated Neighbourhood Teams </a:t>
            </a:r>
            <a:endParaRPr lang="en-GB" sz="3400" b="1" dirty="0">
              <a:latin typeface="Calibri" panose="020F0502020204030204" pitchFamily="34" charset="0"/>
              <a:cs typeface="Calibri" panose="020F0502020204030204" pitchFamily="34" charset="0"/>
            </a:endParaRPr>
          </a:p>
          <a:p>
            <a:pPr marL="342900" indent="-342900">
              <a:lnSpc>
                <a:spcPct val="90000"/>
              </a:lnSpc>
              <a:spcBef>
                <a:spcPts val="100"/>
              </a:spcBef>
              <a:spcAft>
                <a:spcPts val="100"/>
              </a:spcAft>
              <a:buFont typeface="Arial" panose="020B0604020202020204" pitchFamily="34" charset="0"/>
              <a:buChar char="•"/>
            </a:pPr>
            <a:r>
              <a:rPr lang="en-GB" sz="3400" b="1" dirty="0">
                <a:solidFill>
                  <a:schemeClr val="accent2">
                    <a:lumMod val="50000"/>
                  </a:schemeClr>
                </a:solidFill>
                <a:latin typeface="Calibri" panose="020F0502020204030204" pitchFamily="34" charset="0"/>
                <a:cs typeface="Calibri" panose="020F0502020204030204" pitchFamily="34" charset="0"/>
              </a:rPr>
              <a:t>Community Dieticians</a:t>
            </a:r>
            <a:endParaRPr lang="en-GB" sz="3400" b="1" dirty="0">
              <a:latin typeface="Calibri" panose="020F0502020204030204" pitchFamily="34" charset="0"/>
              <a:cs typeface="Calibri" panose="020F0502020204030204" pitchFamily="34" charset="0"/>
            </a:endParaRPr>
          </a:p>
          <a:p>
            <a:pPr marL="342900" indent="-342900">
              <a:lnSpc>
                <a:spcPct val="90000"/>
              </a:lnSpc>
              <a:spcBef>
                <a:spcPts val="100"/>
              </a:spcBef>
              <a:spcAft>
                <a:spcPts val="100"/>
              </a:spcAft>
              <a:buFont typeface="Arial" panose="020B0604020202020204" pitchFamily="34" charset="0"/>
              <a:buChar char="•"/>
            </a:pPr>
            <a:r>
              <a:rPr lang="en-GB" sz="3400" b="1" dirty="0">
                <a:solidFill>
                  <a:schemeClr val="accent2">
                    <a:lumMod val="50000"/>
                  </a:schemeClr>
                </a:solidFill>
                <a:latin typeface="Calibri" panose="020F0502020204030204" pitchFamily="34" charset="0"/>
                <a:cs typeface="Calibri" panose="020F0502020204030204" pitchFamily="34" charset="0"/>
              </a:rPr>
              <a:t>Oxford Health Mental Health Services</a:t>
            </a:r>
            <a:endParaRPr lang="en-GB" sz="3400" b="1" dirty="0">
              <a:latin typeface="Calibri" panose="020F0502020204030204" pitchFamily="34" charset="0"/>
              <a:cs typeface="Calibri" panose="020F0502020204030204" pitchFamily="34" charset="0"/>
            </a:endParaRPr>
          </a:p>
          <a:p>
            <a:pPr marL="342900" indent="-342900">
              <a:lnSpc>
                <a:spcPct val="90000"/>
              </a:lnSpc>
              <a:spcBef>
                <a:spcPts val="100"/>
              </a:spcBef>
              <a:spcAft>
                <a:spcPts val="100"/>
              </a:spcAft>
              <a:buFont typeface="Arial" panose="020B0604020202020204" pitchFamily="34" charset="0"/>
              <a:buChar char="•"/>
            </a:pPr>
            <a:r>
              <a:rPr lang="en-GB" sz="3400" b="1" dirty="0">
                <a:solidFill>
                  <a:schemeClr val="accent2">
                    <a:lumMod val="50000"/>
                  </a:schemeClr>
                </a:solidFill>
                <a:latin typeface="Calibri" panose="020F0502020204030204" pitchFamily="34" charset="0"/>
                <a:cs typeface="Calibri" panose="020F0502020204030204" pitchFamily="34" charset="0"/>
              </a:rPr>
              <a:t>Social Prescribed Activity Groups</a:t>
            </a:r>
            <a:endParaRPr lang="en-GB" sz="3400" b="1" dirty="0">
              <a:latin typeface="Calibri" panose="020F0502020204030204" pitchFamily="34" charset="0"/>
              <a:cs typeface="Calibri" panose="020F0502020204030204" pitchFamily="34" charset="0"/>
            </a:endParaRPr>
          </a:p>
          <a:p>
            <a:pPr marL="342900" indent="-342900">
              <a:lnSpc>
                <a:spcPct val="90000"/>
              </a:lnSpc>
              <a:spcBef>
                <a:spcPts val="100"/>
              </a:spcBef>
              <a:spcAft>
                <a:spcPts val="100"/>
              </a:spcAft>
              <a:buFont typeface="Arial" panose="020B0604020202020204" pitchFamily="34" charset="0"/>
              <a:buChar char="•"/>
            </a:pPr>
            <a:r>
              <a:rPr lang="en-GB" sz="3400" b="1" dirty="0">
                <a:solidFill>
                  <a:schemeClr val="accent2">
                    <a:lumMod val="50000"/>
                  </a:schemeClr>
                </a:solidFill>
                <a:latin typeface="Calibri" panose="020F0502020204030204" pitchFamily="34" charset="0"/>
                <a:cs typeface="Calibri" panose="020F0502020204030204" pitchFamily="34" charset="0"/>
              </a:rPr>
              <a:t>BHT Health Coaching Team</a:t>
            </a:r>
          </a:p>
          <a:p>
            <a:pPr marL="342900" indent="-342900">
              <a:lnSpc>
                <a:spcPct val="90000"/>
              </a:lnSpc>
              <a:spcBef>
                <a:spcPts val="100"/>
              </a:spcBef>
              <a:spcAft>
                <a:spcPts val="100"/>
              </a:spcAft>
              <a:buFont typeface="Arial" panose="020B0604020202020204" pitchFamily="34" charset="0"/>
              <a:buChar char="•"/>
            </a:pPr>
            <a:r>
              <a:rPr lang="en-GB" sz="3400" b="1" dirty="0">
                <a:solidFill>
                  <a:schemeClr val="accent2">
                    <a:lumMod val="50000"/>
                  </a:schemeClr>
                </a:solidFill>
                <a:latin typeface="Calibri" panose="020F0502020204030204" pitchFamily="34" charset="0"/>
                <a:cs typeface="Calibri" panose="020F0502020204030204" pitchFamily="34" charset="0"/>
              </a:rPr>
              <a:t>Age Concern GX Plus </a:t>
            </a:r>
            <a:endParaRPr lang="en-GB" sz="3400" b="1" dirty="0">
              <a:latin typeface="Calibri" panose="020F0502020204030204" pitchFamily="34" charset="0"/>
              <a:cs typeface="Calibri" panose="020F0502020204030204" pitchFamily="34" charset="0"/>
            </a:endParaRPr>
          </a:p>
          <a:p>
            <a:pPr marL="342900" indent="-342900">
              <a:lnSpc>
                <a:spcPct val="90000"/>
              </a:lnSpc>
              <a:spcBef>
                <a:spcPts val="100"/>
              </a:spcBef>
              <a:spcAft>
                <a:spcPts val="100"/>
              </a:spcAft>
              <a:buFont typeface="Arial" panose="020B0604020202020204" pitchFamily="34" charset="0"/>
              <a:buChar char="•"/>
            </a:pPr>
            <a:r>
              <a:rPr lang="en-GB" sz="3400" b="1" dirty="0">
                <a:solidFill>
                  <a:schemeClr val="accent2">
                    <a:lumMod val="50000"/>
                  </a:schemeClr>
                </a:solidFill>
                <a:latin typeface="Calibri" panose="020F0502020204030204" pitchFamily="34" charset="0"/>
                <a:cs typeface="Calibri" panose="020F0502020204030204" pitchFamily="34" charset="0"/>
              </a:rPr>
              <a:t>Free Blood Pressure Checks</a:t>
            </a:r>
            <a:endParaRPr lang="en-GB" sz="3400" b="1" dirty="0">
              <a:latin typeface="Calibri" panose="020F0502020204030204" pitchFamily="34" charset="0"/>
              <a:cs typeface="Calibri" panose="020F0502020204030204" pitchFamily="34" charset="0"/>
            </a:endParaRPr>
          </a:p>
          <a:p>
            <a:pPr marL="342900" indent="-342900">
              <a:lnSpc>
                <a:spcPct val="90000"/>
              </a:lnSpc>
              <a:spcBef>
                <a:spcPts val="100"/>
              </a:spcBef>
              <a:spcAft>
                <a:spcPts val="100"/>
              </a:spcAft>
              <a:buFont typeface="Arial" panose="020B0604020202020204" pitchFamily="34" charset="0"/>
              <a:buChar char="•"/>
            </a:pPr>
            <a:r>
              <a:rPr lang="en-GB" sz="3400" b="1" dirty="0">
                <a:solidFill>
                  <a:schemeClr val="accent2">
                    <a:lumMod val="50000"/>
                  </a:schemeClr>
                </a:solidFill>
                <a:latin typeface="Calibri" panose="020F0502020204030204" pitchFamily="34" charset="0"/>
                <a:cs typeface="Calibri" panose="020F0502020204030204" pitchFamily="34" charset="0"/>
              </a:rPr>
              <a:t>Health &amp; Wellbeing Events</a:t>
            </a:r>
          </a:p>
          <a:p>
            <a:pPr marL="342900" indent="-342900">
              <a:lnSpc>
                <a:spcPct val="90000"/>
              </a:lnSpc>
              <a:spcBef>
                <a:spcPts val="100"/>
              </a:spcBef>
              <a:spcAft>
                <a:spcPts val="100"/>
              </a:spcAft>
              <a:buFont typeface="Arial" panose="020B0604020202020204" pitchFamily="34" charset="0"/>
              <a:buChar char="•"/>
            </a:pPr>
            <a:r>
              <a:rPr lang="en-GB" sz="3400" b="1" dirty="0">
                <a:solidFill>
                  <a:schemeClr val="accent2">
                    <a:lumMod val="50000"/>
                  </a:schemeClr>
                </a:solidFill>
                <a:latin typeface="Calibri" panose="020F0502020204030204" pitchFamily="34" charset="0"/>
                <a:cs typeface="Calibri" panose="020F0502020204030204" pitchFamily="34" charset="0"/>
              </a:rPr>
              <a:t>Signposting &amp; Support</a:t>
            </a:r>
            <a:endParaRPr lang="en-GB" sz="3400" b="1" dirty="0">
              <a:latin typeface="Calibri" panose="020F0502020204030204" pitchFamily="34" charset="0"/>
              <a:cs typeface="Calibri" panose="020F0502020204030204" pitchFamily="34" charset="0"/>
            </a:endParaRPr>
          </a:p>
          <a:p>
            <a:pPr marL="342900" indent="-342900">
              <a:lnSpc>
                <a:spcPct val="90000"/>
              </a:lnSpc>
              <a:spcBef>
                <a:spcPts val="100"/>
              </a:spcBef>
              <a:spcAft>
                <a:spcPts val="100"/>
              </a:spcAft>
              <a:buFont typeface="Arial" panose="020B0604020202020204" pitchFamily="34" charset="0"/>
              <a:buChar char="•"/>
            </a:pPr>
            <a:r>
              <a:rPr lang="en-GB" sz="3400" b="1" dirty="0">
                <a:solidFill>
                  <a:schemeClr val="accent2">
                    <a:lumMod val="50000"/>
                  </a:schemeClr>
                </a:solidFill>
                <a:latin typeface="Calibri" panose="020F0502020204030204" pitchFamily="34" charset="0"/>
                <a:cs typeface="Calibri" panose="020F0502020204030204" pitchFamily="34" charset="0"/>
              </a:rPr>
              <a:t>Training &amp; Education for students</a:t>
            </a:r>
            <a:endParaRPr lang="en-GB" sz="2900" b="1" dirty="0"/>
          </a:p>
          <a:p>
            <a:pPr marL="0" indent="0">
              <a:lnSpc>
                <a:spcPct val="90000"/>
              </a:lnSpc>
              <a:spcBef>
                <a:spcPts val="2500"/>
              </a:spcBef>
              <a:spcAft>
                <a:spcPts val="600"/>
              </a:spcAft>
              <a:buNone/>
            </a:pPr>
            <a:endParaRPr lang="en-GB" sz="2400" b="1" dirty="0"/>
          </a:p>
          <a:p>
            <a:pPr marL="0" lvl="1" indent="0">
              <a:lnSpc>
                <a:spcPct val="90000"/>
              </a:lnSpc>
              <a:spcBef>
                <a:spcPts val="1000"/>
              </a:spcBef>
              <a:spcAft>
                <a:spcPts val="600"/>
              </a:spcAft>
              <a:buNone/>
            </a:pPr>
            <a:r>
              <a:rPr lang="en-GB" sz="1300" dirty="0"/>
              <a:t>.</a:t>
            </a:r>
          </a:p>
        </p:txBody>
      </p:sp>
      <p:pic>
        <p:nvPicPr>
          <p:cNvPr id="4" name="Content Placeholder 3">
            <a:extLst>
              <a:ext uri="{FF2B5EF4-FFF2-40B4-BE49-F238E27FC236}">
                <a16:creationId xmlns:a16="http://schemas.microsoft.com/office/drawing/2014/main" id="{39476586-639A-4DE4-9266-125E2EEBF87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657278" y="189571"/>
            <a:ext cx="5358490" cy="4705814"/>
          </a:xfrm>
          <a:prstGeom prst="rect">
            <a:avLst/>
          </a:prstGeom>
          <a:noFill/>
        </p:spPr>
      </p:pic>
      <p:sp>
        <p:nvSpPr>
          <p:cNvPr id="7" name="TextBox 6">
            <a:extLst>
              <a:ext uri="{FF2B5EF4-FFF2-40B4-BE49-F238E27FC236}">
                <a16:creationId xmlns:a16="http://schemas.microsoft.com/office/drawing/2014/main" id="{3EE038E0-A8B0-FCE8-DCDC-23C268F110F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33575" y="4990487"/>
            <a:ext cx="5374887" cy="4812029"/>
          </a:xfrm>
          <a:prstGeom prst="rect">
            <a:avLst/>
          </a:prstGeom>
        </p:spPr>
        <p:txBody>
          <a:bodyPr>
            <a:normAutofit/>
          </a:bodyPr>
          <a:lstStyle/>
          <a:p>
            <a:pPr marL="0" indent="0">
              <a:lnSpc>
                <a:spcPct val="90000"/>
              </a:lnSpc>
              <a:spcBef>
                <a:spcPts val="2500"/>
              </a:spcBef>
              <a:spcAft>
                <a:spcPts val="600"/>
              </a:spcAft>
              <a:buNone/>
            </a:pPr>
            <a:r>
              <a:rPr lang="en-GB" sz="2400" b="1" dirty="0"/>
              <a:t>The Community Hub works with health and social care providers and community support groups for wellbeing and health of all</a:t>
            </a:r>
            <a:endParaRPr lang="en-GB" sz="1600" dirty="0"/>
          </a:p>
        </p:txBody>
      </p:sp>
    </p:spTree>
    <p:extLst>
      <p:ext uri="{BB962C8B-B14F-4D97-AF65-F5344CB8AC3E}">
        <p14:creationId xmlns:p14="http://schemas.microsoft.com/office/powerpoint/2010/main" val="3221997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8B054-46CF-FF3A-936D-F40960269C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377149-C20D-D4A9-743A-F764BDEAB3D3}"/>
              </a:ext>
            </a:extLst>
          </p:cNvPr>
          <p:cNvSpPr>
            <a:spLocks noGrp="1"/>
          </p:cNvSpPr>
          <p:nvPr>
            <p:ph type="title"/>
          </p:nvPr>
        </p:nvSpPr>
        <p:spPr>
          <a:xfrm>
            <a:off x="0" y="102030"/>
            <a:ext cx="6657278" cy="982464"/>
          </a:xfrm>
        </p:spPr>
        <p:txBody>
          <a:bodyPr vert="horz" lIns="91440" tIns="45720" rIns="91440" bIns="45720" rtlCol="0" anchor="t">
            <a:normAutofit fontScale="90000"/>
          </a:bodyPr>
          <a:lstStyle/>
          <a:p>
            <a:r>
              <a:rPr lang="en-US" sz="3200" b="1" dirty="0"/>
              <a:t>Integrated </a:t>
            </a:r>
            <a:r>
              <a:rPr lang="en-US" sz="3200" b="1" dirty="0" err="1"/>
              <a:t>Neighbourhood</a:t>
            </a:r>
            <a:r>
              <a:rPr lang="en-US" sz="3200" b="1" dirty="0"/>
              <a:t> Teams  deliver integrated personal care closer to home for Fragile people (usually 85+ with complex needs) </a:t>
            </a:r>
            <a:endParaRPr lang="en-US" sz="3200" b="1" kern="1200" dirty="0">
              <a:latin typeface="+mj-lt"/>
              <a:ea typeface="+mj-ea"/>
              <a:cs typeface="+mj-cs"/>
            </a:endParaRPr>
          </a:p>
        </p:txBody>
      </p:sp>
      <p:sp>
        <p:nvSpPr>
          <p:cNvPr id="5" name="TextBox 4">
            <a:extLst>
              <a:ext uri="{FF2B5EF4-FFF2-40B4-BE49-F238E27FC236}">
                <a16:creationId xmlns:a16="http://schemas.microsoft.com/office/drawing/2014/main" id="{93C4FBE3-DBBA-ED2D-B40A-4C51A6E7B3B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0" y="1723997"/>
            <a:ext cx="6229350" cy="6078883"/>
          </a:xfrm>
          <a:prstGeom prst="rect">
            <a:avLst/>
          </a:prstGeom>
        </p:spPr>
        <p:txBody>
          <a:bodyPr>
            <a:normAutofit fontScale="55000" lnSpcReduction="20000"/>
          </a:bodyPr>
          <a:lstStyle/>
          <a:p>
            <a:pPr>
              <a:lnSpc>
                <a:spcPct val="90000"/>
              </a:lnSpc>
              <a:spcBef>
                <a:spcPts val="600"/>
              </a:spcBef>
              <a:spcAft>
                <a:spcPts val="600"/>
              </a:spcAft>
            </a:pPr>
            <a:r>
              <a:rPr lang="en-GB" sz="3800" b="1" dirty="0"/>
              <a:t>Multi agency early intervention, prevention and support from health, social care and VCSE </a:t>
            </a:r>
          </a:p>
          <a:p>
            <a:pPr>
              <a:lnSpc>
                <a:spcPct val="90000"/>
              </a:lnSpc>
              <a:spcBef>
                <a:spcPts val="600"/>
              </a:spcBef>
              <a:spcAft>
                <a:spcPts val="600"/>
              </a:spcAft>
            </a:pPr>
            <a:r>
              <a:rPr lang="en-GB" sz="3800" b="1" dirty="0"/>
              <a:t>Possible partners identified by Natalie Judson at the Friends AGM</a:t>
            </a:r>
          </a:p>
          <a:p>
            <a:pPr marL="342900"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Voluntary, Community and Social Enterprises</a:t>
            </a:r>
          </a:p>
          <a:p>
            <a:pPr marL="342900"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Local Authority Service  </a:t>
            </a:r>
            <a:endParaRPr lang="en-GB" sz="3600" b="1" dirty="0">
              <a:latin typeface="Calibri" panose="020F0502020204030204" pitchFamily="34" charset="0"/>
              <a:cs typeface="Calibri" panose="020F0502020204030204" pitchFamily="34" charset="0"/>
            </a:endParaRPr>
          </a:p>
          <a:p>
            <a:pPr marL="800100" lvl="1"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Adult Social Care </a:t>
            </a:r>
          </a:p>
          <a:p>
            <a:pPr marL="800100" lvl="1"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Housing</a:t>
            </a:r>
          </a:p>
          <a:p>
            <a:pPr marL="800100" lvl="1"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Education</a:t>
            </a:r>
          </a:p>
          <a:p>
            <a:pPr marL="800100" lvl="1"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Public Health</a:t>
            </a:r>
          </a:p>
          <a:p>
            <a:pPr marL="800100" lvl="1"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Transport</a:t>
            </a:r>
          </a:p>
          <a:p>
            <a:pPr marL="800100" lvl="1"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Welfare</a:t>
            </a:r>
          </a:p>
          <a:p>
            <a:pPr marL="342900"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NHS</a:t>
            </a:r>
          </a:p>
          <a:p>
            <a:pPr marL="800100" lvl="1"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Primary Care</a:t>
            </a:r>
          </a:p>
          <a:p>
            <a:pPr marL="800100" lvl="1"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Hospital Care</a:t>
            </a:r>
          </a:p>
          <a:p>
            <a:pPr marL="800100" lvl="1"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Community Services</a:t>
            </a:r>
          </a:p>
          <a:p>
            <a:pPr marL="800100" lvl="1"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Mental Health</a:t>
            </a:r>
          </a:p>
          <a:p>
            <a:pPr marL="800100" lvl="1"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Urgent Care</a:t>
            </a:r>
          </a:p>
          <a:p>
            <a:pPr marL="800100" lvl="1" indent="-342900">
              <a:lnSpc>
                <a:spcPct val="90000"/>
              </a:lnSpc>
              <a:spcBef>
                <a:spcPts val="100"/>
              </a:spcBef>
              <a:spcAft>
                <a:spcPts val="100"/>
              </a:spcAft>
              <a:buFont typeface="Arial" panose="020B0604020202020204" pitchFamily="34" charset="0"/>
              <a:buChar char="•"/>
            </a:pPr>
            <a:r>
              <a:rPr lang="en-GB" sz="3600" b="1" dirty="0">
                <a:solidFill>
                  <a:schemeClr val="accent2">
                    <a:lumMod val="50000"/>
                  </a:schemeClr>
                </a:solidFill>
                <a:latin typeface="Calibri" panose="020F0502020204030204" pitchFamily="34" charset="0"/>
                <a:cs typeface="Calibri" panose="020F0502020204030204" pitchFamily="34" charset="0"/>
              </a:rPr>
              <a:t>Emergency Care</a:t>
            </a:r>
          </a:p>
          <a:p>
            <a:pPr marL="800100" lvl="1" indent="-342900">
              <a:lnSpc>
                <a:spcPct val="90000"/>
              </a:lnSpc>
              <a:spcBef>
                <a:spcPts val="100"/>
              </a:spcBef>
              <a:spcAft>
                <a:spcPts val="100"/>
              </a:spcAft>
              <a:buFont typeface="Arial" panose="020B0604020202020204" pitchFamily="34" charset="0"/>
              <a:buChar char="•"/>
            </a:pPr>
            <a:endParaRPr lang="en-GB" sz="3400" b="1" dirty="0">
              <a:solidFill>
                <a:schemeClr val="accent2">
                  <a:lumMod val="50000"/>
                </a:schemeClr>
              </a:solidFill>
              <a:latin typeface="Calibri" panose="020F0502020204030204" pitchFamily="34" charset="0"/>
              <a:cs typeface="Calibri" panose="020F0502020204030204" pitchFamily="34" charset="0"/>
            </a:endParaRPr>
          </a:p>
          <a:p>
            <a:pPr marL="0" indent="0">
              <a:lnSpc>
                <a:spcPct val="90000"/>
              </a:lnSpc>
              <a:spcBef>
                <a:spcPts val="2500"/>
              </a:spcBef>
              <a:spcAft>
                <a:spcPts val="600"/>
              </a:spcAft>
              <a:buNone/>
            </a:pPr>
            <a:endParaRPr lang="en-GB" sz="2400" b="1" dirty="0"/>
          </a:p>
          <a:p>
            <a:pPr marL="0" lvl="1" indent="0">
              <a:lnSpc>
                <a:spcPct val="90000"/>
              </a:lnSpc>
              <a:spcBef>
                <a:spcPts val="1000"/>
              </a:spcBef>
              <a:spcAft>
                <a:spcPts val="600"/>
              </a:spcAft>
              <a:buNone/>
            </a:pPr>
            <a:r>
              <a:rPr lang="en-GB" sz="1300" dirty="0"/>
              <a:t>.</a:t>
            </a:r>
          </a:p>
        </p:txBody>
      </p:sp>
      <p:pic>
        <p:nvPicPr>
          <p:cNvPr id="4" name="Content Placeholder 3">
            <a:extLst>
              <a:ext uri="{FF2B5EF4-FFF2-40B4-BE49-F238E27FC236}">
                <a16:creationId xmlns:a16="http://schemas.microsoft.com/office/drawing/2014/main" id="{D7BB49FA-54D9-80DD-751C-65E8BA98A2B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657278" y="189571"/>
            <a:ext cx="5358490" cy="4455581"/>
          </a:xfrm>
          <a:prstGeom prst="rect">
            <a:avLst/>
          </a:prstGeom>
          <a:noFill/>
        </p:spPr>
      </p:pic>
      <p:sp>
        <p:nvSpPr>
          <p:cNvPr id="7" name="TextBox 6">
            <a:extLst>
              <a:ext uri="{FF2B5EF4-FFF2-40B4-BE49-F238E27FC236}">
                <a16:creationId xmlns:a16="http://schemas.microsoft.com/office/drawing/2014/main" id="{8655E928-0366-0681-2B2C-41AFE7E7E79A}"/>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64225" y="4685687"/>
            <a:ext cx="5580814" cy="4812029"/>
          </a:xfrm>
          <a:prstGeom prst="rect">
            <a:avLst/>
          </a:prstGeom>
        </p:spPr>
        <p:txBody>
          <a:bodyPr>
            <a:normAutofit/>
          </a:bodyPr>
          <a:lstStyle/>
          <a:p>
            <a:pPr marL="0" indent="0">
              <a:lnSpc>
                <a:spcPct val="90000"/>
              </a:lnSpc>
              <a:spcBef>
                <a:spcPts val="2500"/>
              </a:spcBef>
              <a:spcAft>
                <a:spcPts val="600"/>
              </a:spcAft>
              <a:buNone/>
            </a:pPr>
            <a:r>
              <a:rPr lang="en-GB" sz="2400" b="1" dirty="0"/>
              <a:t>Integrated Neighbourhood Team works in partnership with health and social care providers and community support groups for the wellbeing and health of frail patients</a:t>
            </a:r>
            <a:endParaRPr lang="en-GB" sz="1600" dirty="0"/>
          </a:p>
        </p:txBody>
      </p:sp>
    </p:spTree>
    <p:extLst>
      <p:ext uri="{BB962C8B-B14F-4D97-AF65-F5344CB8AC3E}">
        <p14:creationId xmlns:p14="http://schemas.microsoft.com/office/powerpoint/2010/main" val="434713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199A2-D89C-4768-9AAB-6871F99FB8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B0510D-1F53-7E83-C9AF-F90EFD317A76}"/>
              </a:ext>
            </a:extLst>
          </p:cNvPr>
          <p:cNvSpPr>
            <a:spLocks noGrp="1"/>
          </p:cNvSpPr>
          <p:nvPr>
            <p:ph type="title"/>
          </p:nvPr>
        </p:nvSpPr>
        <p:spPr>
          <a:xfrm>
            <a:off x="0" y="102030"/>
            <a:ext cx="6657278" cy="3543378"/>
          </a:xfrm>
        </p:spPr>
        <p:txBody>
          <a:bodyPr vert="horz" lIns="91440" tIns="45720" rIns="91440" bIns="45720" rtlCol="0" anchor="t">
            <a:normAutofit/>
          </a:bodyPr>
          <a:lstStyle/>
          <a:p>
            <a:r>
              <a:rPr lang="en-GB" sz="3200" b="1" kern="1200" dirty="0">
                <a:latin typeface="+mj-lt"/>
                <a:ea typeface="+mj-ea"/>
                <a:cs typeface="+mj-cs"/>
              </a:rPr>
              <a:t>Social Prescribing guides people to community support groups to help them manage their mental physical and social wellbeing </a:t>
            </a:r>
            <a:br>
              <a:rPr lang="en-GB" sz="3200" b="1" kern="1200" dirty="0">
                <a:latin typeface="+mj-lt"/>
                <a:ea typeface="+mj-ea"/>
                <a:cs typeface="+mj-cs"/>
              </a:rPr>
            </a:br>
            <a:r>
              <a:rPr lang="en-GB" sz="3200" b="1" kern="1200" dirty="0">
                <a:latin typeface="+mj-lt"/>
                <a:ea typeface="+mj-ea"/>
                <a:cs typeface="+mj-cs"/>
              </a:rPr>
              <a:t> </a:t>
            </a:r>
            <a:r>
              <a:rPr lang="en-GB" sz="2400" b="1" dirty="0"/>
              <a:t>T</a:t>
            </a:r>
            <a:r>
              <a:rPr lang="en-GB" sz="2400" b="1" kern="1200" dirty="0">
                <a:latin typeface="+mj-lt"/>
                <a:ea typeface="+mj-ea"/>
                <a:cs typeface="+mj-cs"/>
              </a:rPr>
              <a:t>his may include:                                                                                            </a:t>
            </a:r>
            <a:br>
              <a:rPr lang="en-GB" sz="3200" b="1" kern="1200" dirty="0">
                <a:latin typeface="+mj-lt"/>
                <a:ea typeface="+mj-ea"/>
                <a:cs typeface="+mj-cs"/>
              </a:rPr>
            </a:br>
            <a:endParaRPr lang="en-US" sz="3200" b="1" kern="1200" dirty="0">
              <a:latin typeface="+mj-lt"/>
              <a:ea typeface="+mj-ea"/>
              <a:cs typeface="+mj-cs"/>
            </a:endParaRPr>
          </a:p>
        </p:txBody>
      </p:sp>
      <p:sp>
        <p:nvSpPr>
          <p:cNvPr id="5" name="TextBox 4">
            <a:extLst>
              <a:ext uri="{FF2B5EF4-FFF2-40B4-BE49-F238E27FC236}">
                <a16:creationId xmlns:a16="http://schemas.microsoft.com/office/drawing/2014/main" id="{D612BC4A-F02A-AF05-E485-5C22718F31A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56032" y="2450592"/>
            <a:ext cx="6583680" cy="5230368"/>
          </a:xfrm>
          <a:prstGeom prst="rect">
            <a:avLst/>
          </a:prstGeom>
        </p:spPr>
        <p:txBody>
          <a:bodyPr>
            <a:normAutofit fontScale="77500" lnSpcReduction="20000"/>
          </a:bodyPr>
          <a:lstStyle/>
          <a:p>
            <a:pPr marL="342900" marR="0" lvl="0"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rPr>
              <a:t>Voluntary, Community &amp; Social Enterprises offering:</a:t>
            </a:r>
          </a:p>
          <a:p>
            <a:pPr marL="800100" lvl="1" indent="-342900">
              <a:lnSpc>
                <a:spcPct val="90000"/>
              </a:lnSpc>
              <a:spcBef>
                <a:spcPts val="100"/>
              </a:spcBef>
              <a:spcAft>
                <a:spcPts val="100"/>
              </a:spcAft>
              <a:buFont typeface="Arial" panose="020B0604020202020204" pitchFamily="34" charset="0"/>
              <a:buChar char="•"/>
            </a:pPr>
            <a:r>
              <a:rPr lang="en-GB" sz="3400" b="1" dirty="0">
                <a:solidFill>
                  <a:srgbClr val="CD9979">
                    <a:lumMod val="50000"/>
                  </a:srgbClr>
                </a:solidFill>
                <a:latin typeface="Calibri" panose="020F0502020204030204" pitchFamily="34" charset="0"/>
                <a:cs typeface="Calibri" panose="020F0502020204030204" pitchFamily="34" charset="0"/>
              </a:rPr>
              <a:t>Befriending and understanding</a:t>
            </a:r>
            <a:r>
              <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rPr>
              <a:t>  </a:t>
            </a:r>
            <a:endParaRPr kumimoji="0" lang="en-GB" sz="3400" b="1" i="0" u="none" strike="noStrike" kern="1200" cap="none" spc="0" normalizeH="0" baseline="0" noProof="0" dirty="0">
              <a:ln>
                <a:noFill/>
              </a:ln>
              <a:solidFill>
                <a:srgbClr val="131313"/>
              </a:solidFill>
              <a:effectLst/>
              <a:uLnTx/>
              <a:uFillTx/>
              <a:latin typeface="Calibri" panose="020F0502020204030204" pitchFamily="34" charset="0"/>
              <a:ea typeface="+mn-ea"/>
              <a:cs typeface="Calibri" panose="020F0502020204030204" pitchFamily="34" charset="0"/>
            </a:endParaRPr>
          </a:p>
          <a:p>
            <a:pPr marL="800100" marR="0" lvl="1"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rPr>
              <a:t>Activity</a:t>
            </a:r>
            <a:r>
              <a:rPr kumimoji="0" lang="en-GB" sz="3400" b="1" i="0" u="none" strike="noStrike" kern="1200" cap="none" spc="0" normalizeH="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rPr>
              <a:t> like walking football or bowls</a:t>
            </a:r>
            <a:endPar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endParaRPr>
          </a:p>
          <a:p>
            <a:pPr marL="800100" marR="0" lvl="1"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3400" b="1" dirty="0">
                <a:solidFill>
                  <a:srgbClr val="CD9979">
                    <a:lumMod val="50000"/>
                  </a:srgbClr>
                </a:solidFill>
                <a:latin typeface="Calibri" panose="020F0502020204030204" pitchFamily="34" charset="0"/>
                <a:cs typeface="Calibri" panose="020F0502020204030204" pitchFamily="34" charset="0"/>
              </a:rPr>
              <a:t>Shared experience perhaps of illness</a:t>
            </a:r>
          </a:p>
          <a:p>
            <a:pPr marL="800100" marR="0" lvl="1"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rPr>
              <a:t>Memory Cafe </a:t>
            </a:r>
          </a:p>
          <a:p>
            <a:pPr marL="800100" marR="0" lvl="1"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3400" b="1" dirty="0">
                <a:solidFill>
                  <a:srgbClr val="CD9979">
                    <a:lumMod val="50000"/>
                  </a:srgbClr>
                </a:solidFill>
                <a:latin typeface="Calibri" panose="020F0502020204030204" pitchFamily="34" charset="0"/>
                <a:cs typeface="Calibri" panose="020F0502020204030204" pitchFamily="34" charset="0"/>
              </a:rPr>
              <a:t>Support for shopping or transport</a:t>
            </a:r>
            <a:endPar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endParaRPr>
          </a:p>
          <a:p>
            <a:pPr marL="800100" marR="0" lvl="1" indent="-342900" algn="l" defTabSz="914400" rtl="0" eaLnBrk="1" fontAlgn="auto" latinLnBrk="0" hangingPunct="1">
              <a:lnSpc>
                <a:spcPct val="90000"/>
              </a:lnSpc>
              <a:spcBef>
                <a:spcPts val="100"/>
              </a:spcBef>
              <a:spcAft>
                <a:spcPts val="100"/>
              </a:spcAft>
              <a:buClrTx/>
              <a:buSzTx/>
              <a:buFont typeface="Arial" panose="020B0604020202020204" pitchFamily="34" charset="0"/>
              <a:buChar char="•"/>
              <a:tabLst/>
              <a:defRPr/>
            </a:pPr>
            <a:r>
              <a:rPr lang="en-GB" sz="3400" b="1" dirty="0">
                <a:solidFill>
                  <a:srgbClr val="CD9979">
                    <a:lumMod val="50000"/>
                  </a:srgbClr>
                </a:solidFill>
                <a:latin typeface="Calibri" panose="020F0502020204030204" pitchFamily="34" charset="0"/>
                <a:cs typeface="Calibri" panose="020F0502020204030204" pitchFamily="34" charset="0"/>
              </a:rPr>
              <a:t>Sometimes financial help</a:t>
            </a:r>
          </a:p>
          <a:p>
            <a:pPr marL="342900" indent="-342900">
              <a:lnSpc>
                <a:spcPct val="90000"/>
              </a:lnSpc>
              <a:spcBef>
                <a:spcPts val="100"/>
              </a:spcBef>
              <a:spcAft>
                <a:spcPts val="100"/>
              </a:spcAft>
              <a:buFont typeface="Arial" panose="020B0604020202020204" pitchFamily="34" charset="0"/>
              <a:buChar char="•"/>
            </a:pPr>
            <a:r>
              <a:rPr lang="en-GB" sz="3400" b="1" dirty="0">
                <a:solidFill>
                  <a:srgbClr val="CD9979">
                    <a:lumMod val="50000"/>
                  </a:srgbClr>
                </a:solidFill>
                <a:latin typeface="Calibri" panose="020F0502020204030204" pitchFamily="34" charset="0"/>
                <a:cs typeface="Calibri" panose="020F0502020204030204" pitchFamily="34" charset="0"/>
              </a:rPr>
              <a:t>Access to health and Social Care Services</a:t>
            </a:r>
          </a:p>
          <a:p>
            <a:pPr>
              <a:lnSpc>
                <a:spcPct val="90000"/>
              </a:lnSpc>
              <a:spcBef>
                <a:spcPts val="100"/>
              </a:spcBef>
              <a:spcAft>
                <a:spcPts val="100"/>
              </a:spcAft>
            </a:pPr>
            <a:endPar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endParaRPr>
          </a:p>
          <a:p>
            <a:pPr>
              <a:lnSpc>
                <a:spcPct val="90000"/>
              </a:lnSpc>
              <a:spcBef>
                <a:spcPts val="100"/>
              </a:spcBef>
              <a:spcAft>
                <a:spcPts val="100"/>
              </a:spcAft>
            </a:pPr>
            <a:r>
              <a:rPr lang="en-GB" sz="3400" b="1" dirty="0">
                <a:solidFill>
                  <a:srgbClr val="CD9979">
                    <a:lumMod val="50000"/>
                  </a:srgbClr>
                </a:solidFill>
                <a:latin typeface="Calibri" panose="020F0502020204030204" pitchFamily="34" charset="0"/>
                <a:cs typeface="Calibri" panose="020F0502020204030204" pitchFamily="34" charset="0"/>
              </a:rPr>
              <a:t>                is a computer system/ app that helps health and social prescribers to link patients to local community groups and services.</a:t>
            </a:r>
            <a:endParaRPr kumimoji="0" lang="en-GB" sz="3400" b="1" i="0" u="none" strike="noStrike" kern="1200" cap="none" spc="0" normalizeH="0" baseline="0" noProof="0" dirty="0">
              <a:ln>
                <a:noFill/>
              </a:ln>
              <a:solidFill>
                <a:srgbClr val="CD9979">
                  <a:lumMod val="50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2500"/>
              </a:spcBef>
              <a:spcAft>
                <a:spcPts val="600"/>
              </a:spcAft>
              <a:buClrTx/>
              <a:buSzTx/>
              <a:buFontTx/>
              <a:buNone/>
              <a:tabLst/>
              <a:defRPr/>
            </a:pPr>
            <a:endParaRPr kumimoji="0" lang="en-GB" sz="2400" b="1" i="0" u="none" strike="noStrike" kern="1200" cap="none" spc="0" normalizeH="0" baseline="0" noProof="0" dirty="0">
              <a:ln>
                <a:noFill/>
              </a:ln>
              <a:solidFill>
                <a:srgbClr val="131313"/>
              </a:solidFill>
              <a:effectLst/>
              <a:uLnTx/>
              <a:uFillTx/>
              <a:latin typeface="Neue Haas Grotesk Text Pro"/>
              <a:ea typeface="+mn-ea"/>
              <a:cs typeface="+mn-cs"/>
            </a:endParaRPr>
          </a:p>
          <a:p>
            <a:pPr marL="0" marR="0" lvl="1" indent="0" algn="l" defTabSz="914400" rtl="0" eaLnBrk="1" fontAlgn="auto" latinLnBrk="0" hangingPunct="1">
              <a:lnSpc>
                <a:spcPct val="90000"/>
              </a:lnSpc>
              <a:spcBef>
                <a:spcPts val="1000"/>
              </a:spcBef>
              <a:spcAft>
                <a:spcPts val="600"/>
              </a:spcAft>
              <a:buClrTx/>
              <a:buSzTx/>
              <a:buFontTx/>
              <a:buNone/>
              <a:tabLst/>
              <a:defRPr/>
            </a:pPr>
            <a:r>
              <a:rPr kumimoji="0" lang="en-GB" sz="1300" b="0" i="0" u="none" strike="noStrike" kern="1200" cap="none" spc="0" normalizeH="0" baseline="0" noProof="0" dirty="0">
                <a:ln>
                  <a:noFill/>
                </a:ln>
                <a:solidFill>
                  <a:srgbClr val="131313"/>
                </a:solidFill>
                <a:effectLst/>
                <a:uLnTx/>
                <a:uFillTx/>
                <a:latin typeface="Neue Haas Grotesk Text Pro"/>
                <a:ea typeface="+mn-ea"/>
                <a:cs typeface="+mn-cs"/>
              </a:rPr>
              <a:t>.</a:t>
            </a:r>
          </a:p>
        </p:txBody>
      </p:sp>
      <p:pic>
        <p:nvPicPr>
          <p:cNvPr id="4" name="Content Placeholder 3">
            <a:extLst>
              <a:ext uri="{FF2B5EF4-FFF2-40B4-BE49-F238E27FC236}">
                <a16:creationId xmlns:a16="http://schemas.microsoft.com/office/drawing/2014/main" id="{099CB7F2-4F84-234D-AFB3-EAB96F453ED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6657278" y="189571"/>
            <a:ext cx="5358490" cy="4455581"/>
          </a:xfrm>
          <a:prstGeom prst="rect">
            <a:avLst/>
          </a:prstGeom>
          <a:noFill/>
        </p:spPr>
      </p:pic>
      <p:sp>
        <p:nvSpPr>
          <p:cNvPr id="7" name="TextBox 6">
            <a:extLst>
              <a:ext uri="{FF2B5EF4-FFF2-40B4-BE49-F238E27FC236}">
                <a16:creationId xmlns:a16="http://schemas.microsoft.com/office/drawing/2014/main" id="{2CFC2009-0184-D43F-7D59-439CBF373B52}"/>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681215" y="4685687"/>
            <a:ext cx="5263823" cy="4812029"/>
          </a:xfrm>
          <a:prstGeom prst="rect">
            <a:avLst/>
          </a:prstGeom>
        </p:spPr>
        <p:txBody>
          <a:bodyPr>
            <a:normAutofit/>
          </a:bodyPr>
          <a:lstStyle/>
          <a:p>
            <a:pPr lvl="0">
              <a:lnSpc>
                <a:spcPct val="90000"/>
              </a:lnSpc>
              <a:spcBef>
                <a:spcPts val="2500"/>
              </a:spcBef>
              <a:spcAft>
                <a:spcPts val="600"/>
              </a:spcAft>
            </a:pPr>
            <a:r>
              <a:rPr lang="en-GB" sz="2400" b="1" dirty="0">
                <a:solidFill>
                  <a:srgbClr val="131313"/>
                </a:solidFill>
              </a:rPr>
              <a:t>Social prescribing is a  partnership between the primary care team community support groups and other care providers</a:t>
            </a:r>
            <a:endParaRPr kumimoji="0" lang="en-GB" sz="1200" b="0" i="0" u="none" strike="noStrike" kern="1200" cap="none" spc="0" normalizeH="0" baseline="0" noProof="0" dirty="0">
              <a:ln>
                <a:noFill/>
              </a:ln>
              <a:solidFill>
                <a:srgbClr val="131313"/>
              </a:solidFill>
              <a:effectLst/>
              <a:uLnTx/>
              <a:uFillTx/>
              <a:latin typeface="Neue Haas Grotesk Text Pro"/>
              <a:ea typeface="+mn-ea"/>
              <a:cs typeface="+mn-cs"/>
            </a:endParaRPr>
          </a:p>
        </p:txBody>
      </p:sp>
      <p:pic>
        <p:nvPicPr>
          <p:cNvPr id="3" name="Picture 2">
            <a:extLst>
              <a:ext uri="{FF2B5EF4-FFF2-40B4-BE49-F238E27FC236}">
                <a16:creationId xmlns:a16="http://schemas.microsoft.com/office/drawing/2014/main" id="{8CA52F36-7C10-407A-A806-049B908697E3}"/>
              </a:ext>
            </a:extLst>
          </p:cNvPr>
          <p:cNvPicPr>
            <a:picLocks noChangeAspect="1"/>
          </p:cNvPicPr>
          <p:nvPr/>
        </p:nvPicPr>
        <p:blipFill>
          <a:blip r:embed="rId4"/>
          <a:stretch>
            <a:fillRect/>
          </a:stretch>
        </p:blipFill>
        <p:spPr>
          <a:xfrm>
            <a:off x="426721" y="5090082"/>
            <a:ext cx="1048512" cy="755434"/>
          </a:xfrm>
          <a:prstGeom prst="rect">
            <a:avLst/>
          </a:prstGeom>
        </p:spPr>
      </p:pic>
    </p:spTree>
    <p:extLst>
      <p:ext uri="{BB962C8B-B14F-4D97-AF65-F5344CB8AC3E}">
        <p14:creationId xmlns:p14="http://schemas.microsoft.com/office/powerpoint/2010/main" val="3924050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iterate>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1086</TotalTime>
  <Words>2397</Words>
  <Application>Microsoft Office PowerPoint</Application>
  <PresentationFormat>Widescreen</PresentationFormat>
  <Paragraphs>237</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Aptos</vt:lpstr>
      <vt:lpstr>Arial</vt:lpstr>
      <vt:lpstr>Calibri</vt:lpstr>
      <vt:lpstr>Neue Haas Grotesk Text Pro</vt:lpstr>
      <vt:lpstr>DuneVTI</vt:lpstr>
      <vt:lpstr>The NHS Vision of Neighbourhood Health and Care</vt:lpstr>
      <vt:lpstr>Neighbourhood Health Policy</vt:lpstr>
      <vt:lpstr>Objectives</vt:lpstr>
      <vt:lpstr>Neighbourhood Health and Care Services at the Hospital</vt:lpstr>
      <vt:lpstr>The South Buckinghamshire Neighbourhood</vt:lpstr>
      <vt:lpstr>Friends Suggestions</vt:lpstr>
      <vt:lpstr>The Community Wellbeing Hub could provide space for: </vt:lpstr>
      <vt:lpstr>Integrated Neighbourhood Teams  deliver integrated personal care closer to home for Fragile people (usually 85+ with complex needs) </vt:lpstr>
      <vt:lpstr>Social Prescribing guides people to community support groups to help them manage their mental physical and social wellbeing   This may include:                                                                                             </vt:lpstr>
      <vt:lpstr>Community Wellbeing Hub Integrated Neighbourhood Teams and Social Prescribing all require a partnership culture  They all engage with:                                                                                             </vt:lpstr>
      <vt:lpstr>Neighbourhood Partnership must include all those working for the health and wellbeing of the local community   This will include:                                                                                             </vt:lpstr>
      <vt:lpstr>Neighbourhood health: the idea isn’t radical but implementing it would be: As the King’s Fund point out here:                                                                                             </vt:lpstr>
      <vt:lpstr>Can we take this opportunity to establish our own Neighbourhood Health and Wellbeing Centre?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Graham Lister</dc:creator>
  <cp:lastModifiedBy>Graham Lister</cp:lastModifiedBy>
  <cp:revision>1</cp:revision>
  <dcterms:created xsi:type="dcterms:W3CDTF">2025-11-20T09:07:19Z</dcterms:created>
  <dcterms:modified xsi:type="dcterms:W3CDTF">2026-02-11T10:19:27Z</dcterms:modified>
</cp:coreProperties>
</file>