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3" r:id="rId2"/>
    <p:sldId id="2565" r:id="rId3"/>
    <p:sldId id="2564" r:id="rId4"/>
    <p:sldId id="2570" r:id="rId5"/>
    <p:sldId id="2569" r:id="rId6"/>
    <p:sldId id="2571" r:id="rId7"/>
    <p:sldId id="2572" r:id="rId8"/>
    <p:sldId id="2573" r:id="rId9"/>
    <p:sldId id="2575" r:id="rId10"/>
    <p:sldId id="25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7E21C4-9935-4CDA-8A2F-0DBA7150D698}" v="5164" dt="2025-11-21T08:23:12.0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49" d="100"/>
          <a:sy n="49" d="100"/>
        </p:scale>
        <p:origin x="799" y="-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aham Lister" userId="0307d502141c868e" providerId="LiveId" clId="{28905C50-D77E-4CDD-B5B3-4E5A840204AA}"/>
    <pc:docChg chg="undo custSel addSld delSld modSld">
      <pc:chgData name="Graham Lister" userId="0307d502141c868e" providerId="LiveId" clId="{28905C50-D77E-4CDD-B5B3-4E5A840204AA}" dt="2025-11-21T08:23:12.081" v="6526" actId="20577"/>
      <pc:docMkLst>
        <pc:docMk/>
      </pc:docMkLst>
      <pc:sldChg chg="modSp mod">
        <pc:chgData name="Graham Lister" userId="0307d502141c868e" providerId="LiveId" clId="{28905C50-D77E-4CDD-B5B3-4E5A840204AA}" dt="2025-11-20T19:04:39.829" v="49" actId="27636"/>
        <pc:sldMkLst>
          <pc:docMk/>
          <pc:sldMk cId="3261638089" sldId="2563"/>
        </pc:sldMkLst>
        <pc:spChg chg="mod">
          <ac:chgData name="Graham Lister" userId="0307d502141c868e" providerId="LiveId" clId="{28905C50-D77E-4CDD-B5B3-4E5A840204AA}" dt="2025-11-20T19:04:39.829" v="49" actId="27636"/>
          <ac:spMkLst>
            <pc:docMk/>
            <pc:sldMk cId="3261638089" sldId="2563"/>
            <ac:spMk id="2" creationId="{86A29802-264F-8010-B2E3-630F5A522408}"/>
          </ac:spMkLst>
        </pc:spChg>
      </pc:sldChg>
      <pc:sldChg chg="modSp mod">
        <pc:chgData name="Graham Lister" userId="0307d502141c868e" providerId="LiveId" clId="{28905C50-D77E-4CDD-B5B3-4E5A840204AA}" dt="2025-11-21T07:51:07.292" v="5547" actId="20577"/>
        <pc:sldMkLst>
          <pc:docMk/>
          <pc:sldMk cId="1220441712" sldId="2564"/>
        </pc:sldMkLst>
        <pc:spChg chg="mod">
          <ac:chgData name="Graham Lister" userId="0307d502141c868e" providerId="LiveId" clId="{28905C50-D77E-4CDD-B5B3-4E5A840204AA}" dt="2025-11-20T19:14:26.186" v="324" actId="20577"/>
          <ac:spMkLst>
            <pc:docMk/>
            <pc:sldMk cId="1220441712" sldId="2564"/>
            <ac:spMk id="3" creationId="{DB8FADDC-5403-737E-CBE6-DD3A031B2CF6}"/>
          </ac:spMkLst>
        </pc:spChg>
        <pc:spChg chg="mod">
          <ac:chgData name="Graham Lister" userId="0307d502141c868e" providerId="LiveId" clId="{28905C50-D77E-4CDD-B5B3-4E5A840204AA}" dt="2025-11-21T07:51:07.292" v="5547" actId="20577"/>
          <ac:spMkLst>
            <pc:docMk/>
            <pc:sldMk cId="1220441712" sldId="2564"/>
            <ac:spMk id="5" creationId="{7CF62178-52B1-4886-AEFD-5F75FCD10E97}"/>
          </ac:spMkLst>
        </pc:spChg>
      </pc:sldChg>
      <pc:sldChg chg="modSp mod">
        <pc:chgData name="Graham Lister" userId="0307d502141c868e" providerId="LiveId" clId="{28905C50-D77E-4CDD-B5B3-4E5A840204AA}" dt="2025-11-21T07:46:27.128" v="5386" actId="14100"/>
        <pc:sldMkLst>
          <pc:docMk/>
          <pc:sldMk cId="198877954" sldId="2565"/>
        </pc:sldMkLst>
        <pc:spChg chg="mod">
          <ac:chgData name="Graham Lister" userId="0307d502141c868e" providerId="LiveId" clId="{28905C50-D77E-4CDD-B5B3-4E5A840204AA}" dt="2025-11-21T07:46:17.139" v="5384" actId="14100"/>
          <ac:spMkLst>
            <pc:docMk/>
            <pc:sldMk cId="198877954" sldId="2565"/>
            <ac:spMk id="2" creationId="{166EB1A1-61A8-DC3F-DE95-A51F54F88EE7}"/>
          </ac:spMkLst>
        </pc:spChg>
        <pc:spChg chg="mod">
          <ac:chgData name="Graham Lister" userId="0307d502141c868e" providerId="LiveId" clId="{28905C50-D77E-4CDD-B5B3-4E5A840204AA}" dt="2025-11-20T19:05:04.507" v="51" actId="255"/>
          <ac:spMkLst>
            <pc:docMk/>
            <pc:sldMk cId="198877954" sldId="2565"/>
            <ac:spMk id="3" creationId="{A122AF07-4036-9E5A-75D5-8A97D788D165}"/>
          </ac:spMkLst>
        </pc:spChg>
        <pc:spChg chg="mod">
          <ac:chgData name="Graham Lister" userId="0307d502141c868e" providerId="LiveId" clId="{28905C50-D77E-4CDD-B5B3-4E5A840204AA}" dt="2025-11-21T07:46:27.128" v="5386" actId="14100"/>
          <ac:spMkLst>
            <pc:docMk/>
            <pc:sldMk cId="198877954" sldId="2565"/>
            <ac:spMk id="5" creationId="{4890CE31-E4DB-4F03-B4E2-D852020FAB7E}"/>
          </ac:spMkLst>
        </pc:spChg>
      </pc:sldChg>
      <pc:sldChg chg="modSp mod">
        <pc:chgData name="Graham Lister" userId="0307d502141c868e" providerId="LiveId" clId="{28905C50-D77E-4CDD-B5B3-4E5A840204AA}" dt="2025-11-21T08:23:12.081" v="6526" actId="20577"/>
        <pc:sldMkLst>
          <pc:docMk/>
          <pc:sldMk cId="1514916752" sldId="2568"/>
        </pc:sldMkLst>
        <pc:spChg chg="mod">
          <ac:chgData name="Graham Lister" userId="0307d502141c868e" providerId="LiveId" clId="{28905C50-D77E-4CDD-B5B3-4E5A840204AA}" dt="2025-11-20T19:04:39.807" v="47" actId="27636"/>
          <ac:spMkLst>
            <pc:docMk/>
            <pc:sldMk cId="1514916752" sldId="2568"/>
            <ac:spMk id="2" creationId="{4FD99627-76B6-B9C9-8E1A-E9B3B5596D8A}"/>
          </ac:spMkLst>
        </pc:spChg>
        <pc:spChg chg="mod">
          <ac:chgData name="Graham Lister" userId="0307d502141c868e" providerId="LiveId" clId="{28905C50-D77E-4CDD-B5B3-4E5A840204AA}" dt="2025-11-21T08:23:12.081" v="6526" actId="20577"/>
          <ac:spMkLst>
            <pc:docMk/>
            <pc:sldMk cId="1514916752" sldId="2568"/>
            <ac:spMk id="5" creationId="{CABA4399-B319-43A4-B5E7-DF14CCF5F30F}"/>
          </ac:spMkLst>
        </pc:spChg>
        <pc:spChg chg="mod">
          <ac:chgData name="Graham Lister" userId="0307d502141c868e" providerId="LiveId" clId="{28905C50-D77E-4CDD-B5B3-4E5A840204AA}" dt="2025-11-21T08:12:53.533" v="6164" actId="20577"/>
          <ac:spMkLst>
            <pc:docMk/>
            <pc:sldMk cId="1514916752" sldId="2568"/>
            <ac:spMk id="7" creationId="{CF75726C-85B9-C281-E516-48E73991F560}"/>
          </ac:spMkLst>
        </pc:spChg>
      </pc:sldChg>
      <pc:sldChg chg="modSp mod">
        <pc:chgData name="Graham Lister" userId="0307d502141c868e" providerId="LiveId" clId="{28905C50-D77E-4CDD-B5B3-4E5A840204AA}" dt="2025-11-21T07:55:29.415" v="5565" actId="113"/>
        <pc:sldMkLst>
          <pc:docMk/>
          <pc:sldMk cId="3320530918" sldId="2569"/>
        </pc:sldMkLst>
        <pc:spChg chg="mod">
          <ac:chgData name="Graham Lister" userId="0307d502141c868e" providerId="LiveId" clId="{28905C50-D77E-4CDD-B5B3-4E5A840204AA}" dt="2025-11-20T19:04:39.791" v="46" actId="27636"/>
          <ac:spMkLst>
            <pc:docMk/>
            <pc:sldMk cId="3320530918" sldId="2569"/>
            <ac:spMk id="2" creationId="{DDE17DC1-B667-2ACB-51BA-53D4A9692262}"/>
          </ac:spMkLst>
        </pc:spChg>
        <pc:spChg chg="mod">
          <ac:chgData name="Graham Lister" userId="0307d502141c868e" providerId="LiveId" clId="{28905C50-D77E-4CDD-B5B3-4E5A840204AA}" dt="2025-11-20T19:21:29.848" v="465" actId="20577"/>
          <ac:spMkLst>
            <pc:docMk/>
            <pc:sldMk cId="3320530918" sldId="2569"/>
            <ac:spMk id="3" creationId="{088232DC-59FC-BF79-60B0-178E01803562}"/>
          </ac:spMkLst>
        </pc:spChg>
        <pc:spChg chg="mod">
          <ac:chgData name="Graham Lister" userId="0307d502141c868e" providerId="LiveId" clId="{28905C50-D77E-4CDD-B5B3-4E5A840204AA}" dt="2025-11-21T07:55:29.415" v="5565" actId="113"/>
          <ac:spMkLst>
            <pc:docMk/>
            <pc:sldMk cId="3320530918" sldId="2569"/>
            <ac:spMk id="5" creationId="{984B6863-CB26-411F-97DA-C2AF07B3CA5A}"/>
          </ac:spMkLst>
        </pc:spChg>
      </pc:sldChg>
      <pc:sldChg chg="modSp mod">
        <pc:chgData name="Graham Lister" userId="0307d502141c868e" providerId="LiveId" clId="{28905C50-D77E-4CDD-B5B3-4E5A840204AA}" dt="2025-11-21T07:52:39.533" v="5562" actId="20577"/>
        <pc:sldMkLst>
          <pc:docMk/>
          <pc:sldMk cId="2944583775" sldId="2570"/>
        </pc:sldMkLst>
        <pc:spChg chg="mod">
          <ac:chgData name="Graham Lister" userId="0307d502141c868e" providerId="LiveId" clId="{28905C50-D77E-4CDD-B5B3-4E5A840204AA}" dt="2025-11-21T07:52:39.533" v="5562" actId="20577"/>
          <ac:spMkLst>
            <pc:docMk/>
            <pc:sldMk cId="2944583775" sldId="2570"/>
            <ac:spMk id="3" creationId="{9432E532-BF7D-DBA6-364E-394B7F2BBA6B}"/>
          </ac:spMkLst>
        </pc:spChg>
        <pc:spChg chg="mod">
          <ac:chgData name="Graham Lister" userId="0307d502141c868e" providerId="LiveId" clId="{28905C50-D77E-4CDD-B5B3-4E5A840204AA}" dt="2025-11-21T07:51:51.330" v="5549" actId="20577"/>
          <ac:spMkLst>
            <pc:docMk/>
            <pc:sldMk cId="2944583775" sldId="2570"/>
            <ac:spMk id="5" creationId="{CCA25F2A-0234-4E12-8839-22C02F6F4B7D}"/>
          </ac:spMkLst>
        </pc:spChg>
      </pc:sldChg>
      <pc:sldChg chg="modSp add mod modAnim">
        <pc:chgData name="Graham Lister" userId="0307d502141c868e" providerId="LiveId" clId="{28905C50-D77E-4CDD-B5B3-4E5A840204AA}" dt="2025-11-21T07:57:01.606" v="5569" actId="6549"/>
        <pc:sldMkLst>
          <pc:docMk/>
          <pc:sldMk cId="3221997802" sldId="2571"/>
        </pc:sldMkLst>
        <pc:spChg chg="mod">
          <ac:chgData name="Graham Lister" userId="0307d502141c868e" providerId="LiveId" clId="{28905C50-D77E-4CDD-B5B3-4E5A840204AA}" dt="2025-11-20T20:08:58.883" v="2494" actId="1076"/>
          <ac:spMkLst>
            <pc:docMk/>
            <pc:sldMk cId="3221997802" sldId="2571"/>
            <ac:spMk id="2" creationId="{0B5D1384-B94C-2658-2EC0-090C07801098}"/>
          </ac:spMkLst>
        </pc:spChg>
        <pc:spChg chg="mod">
          <ac:chgData name="Graham Lister" userId="0307d502141c868e" providerId="LiveId" clId="{28905C50-D77E-4CDD-B5B3-4E5A840204AA}" dt="2025-11-21T07:56:28.652" v="5568" actId="404"/>
          <ac:spMkLst>
            <pc:docMk/>
            <pc:sldMk cId="3221997802" sldId="2571"/>
            <ac:spMk id="5" creationId="{FA5139B0-F910-41E8-DEDB-304C9CBEF577}"/>
          </ac:spMkLst>
        </pc:spChg>
        <pc:spChg chg="mod">
          <ac:chgData name="Graham Lister" userId="0307d502141c868e" providerId="LiveId" clId="{28905C50-D77E-4CDD-B5B3-4E5A840204AA}" dt="2025-11-21T07:57:01.606" v="5569" actId="6549"/>
          <ac:spMkLst>
            <pc:docMk/>
            <pc:sldMk cId="3221997802" sldId="2571"/>
            <ac:spMk id="7" creationId="{3EE038E0-A8B0-FCE8-DCDC-23C268F110FE}"/>
          </ac:spMkLst>
        </pc:spChg>
        <pc:picChg chg="mod">
          <ac:chgData name="Graham Lister" userId="0307d502141c868e" providerId="LiveId" clId="{28905C50-D77E-4CDD-B5B3-4E5A840204AA}" dt="2025-11-20T19:49:44.507" v="1902" actId="14100"/>
          <ac:picMkLst>
            <pc:docMk/>
            <pc:sldMk cId="3221997802" sldId="2571"/>
            <ac:picMk id="4" creationId="{39476586-639A-4DE4-9266-125E2EEBF873}"/>
          </ac:picMkLst>
        </pc:picChg>
      </pc:sldChg>
      <pc:sldChg chg="modSp add mod">
        <pc:chgData name="Graham Lister" userId="0307d502141c868e" providerId="LiveId" clId="{28905C50-D77E-4CDD-B5B3-4E5A840204AA}" dt="2025-11-21T07:59:17.047" v="5576" actId="20577"/>
        <pc:sldMkLst>
          <pc:docMk/>
          <pc:sldMk cId="434713288" sldId="2572"/>
        </pc:sldMkLst>
        <pc:spChg chg="mod">
          <ac:chgData name="Graham Lister" userId="0307d502141c868e" providerId="LiveId" clId="{28905C50-D77E-4CDD-B5B3-4E5A840204AA}" dt="2025-11-21T07:58:29.707" v="5574" actId="20577"/>
          <ac:spMkLst>
            <pc:docMk/>
            <pc:sldMk cId="434713288" sldId="2572"/>
            <ac:spMk id="2" creationId="{72377149-C20D-D4A9-743A-F764BDEAB3D3}"/>
          </ac:spMkLst>
        </pc:spChg>
        <pc:spChg chg="mod">
          <ac:chgData name="Graham Lister" userId="0307d502141c868e" providerId="LiveId" clId="{28905C50-D77E-4CDD-B5B3-4E5A840204AA}" dt="2025-11-21T07:59:17.047" v="5576" actId="20577"/>
          <ac:spMkLst>
            <pc:docMk/>
            <pc:sldMk cId="434713288" sldId="2572"/>
            <ac:spMk id="5" creationId="{93C4FBE3-DBBA-ED2D-B40A-4C51A6E7B3B8}"/>
          </ac:spMkLst>
        </pc:spChg>
        <pc:spChg chg="mod">
          <ac:chgData name="Graham Lister" userId="0307d502141c868e" providerId="LiveId" clId="{28905C50-D77E-4CDD-B5B3-4E5A840204AA}" dt="2025-11-20T20:21:09.869" v="2961" actId="1076"/>
          <ac:spMkLst>
            <pc:docMk/>
            <pc:sldMk cId="434713288" sldId="2572"/>
            <ac:spMk id="7" creationId="{8655E928-0366-0681-2B2C-41AFE7E7E79A}"/>
          </ac:spMkLst>
        </pc:spChg>
        <pc:picChg chg="mod">
          <ac:chgData name="Graham Lister" userId="0307d502141c868e" providerId="LiveId" clId="{28905C50-D77E-4CDD-B5B3-4E5A840204AA}" dt="2025-11-20T20:21:06.038" v="2960" actId="14100"/>
          <ac:picMkLst>
            <pc:docMk/>
            <pc:sldMk cId="434713288" sldId="2572"/>
            <ac:picMk id="4" creationId="{D7BB49FA-54D9-80DD-751C-65E8BA98A2B5}"/>
          </ac:picMkLst>
        </pc:picChg>
      </pc:sldChg>
      <pc:sldChg chg="addSp modSp add mod modAnim">
        <pc:chgData name="Graham Lister" userId="0307d502141c868e" providerId="LiveId" clId="{28905C50-D77E-4CDD-B5B3-4E5A840204AA}" dt="2025-11-20T21:07:30.992" v="4378" actId="20577"/>
        <pc:sldMkLst>
          <pc:docMk/>
          <pc:sldMk cId="3924050576" sldId="2573"/>
        </pc:sldMkLst>
        <pc:spChg chg="mod">
          <ac:chgData name="Graham Lister" userId="0307d502141c868e" providerId="LiveId" clId="{28905C50-D77E-4CDD-B5B3-4E5A840204AA}" dt="2025-11-20T21:07:03.566" v="4375" actId="20577"/>
          <ac:spMkLst>
            <pc:docMk/>
            <pc:sldMk cId="3924050576" sldId="2573"/>
            <ac:spMk id="2" creationId="{F3B0510D-1F53-7E83-C9AF-F90EFD317A76}"/>
          </ac:spMkLst>
        </pc:spChg>
        <pc:spChg chg="mod">
          <ac:chgData name="Graham Lister" userId="0307d502141c868e" providerId="LiveId" clId="{28905C50-D77E-4CDD-B5B3-4E5A840204AA}" dt="2025-11-20T21:07:30.992" v="4378" actId="20577"/>
          <ac:spMkLst>
            <pc:docMk/>
            <pc:sldMk cId="3924050576" sldId="2573"/>
            <ac:spMk id="5" creationId="{D612BC4A-F02A-AF05-E485-5C22718F31A2}"/>
          </ac:spMkLst>
        </pc:spChg>
        <pc:spChg chg="mod">
          <ac:chgData name="Graham Lister" userId="0307d502141c868e" providerId="LiveId" clId="{28905C50-D77E-4CDD-B5B3-4E5A840204AA}" dt="2025-11-20T21:03:59.181" v="4366" actId="20577"/>
          <ac:spMkLst>
            <pc:docMk/>
            <pc:sldMk cId="3924050576" sldId="2573"/>
            <ac:spMk id="7" creationId="{2CFC2009-0184-D43F-7D59-439CBF373B52}"/>
          </ac:spMkLst>
        </pc:spChg>
        <pc:picChg chg="add mod">
          <ac:chgData name="Graham Lister" userId="0307d502141c868e" providerId="LiveId" clId="{28905C50-D77E-4CDD-B5B3-4E5A840204AA}" dt="2025-11-20T21:07:21.076" v="4377" actId="1076"/>
          <ac:picMkLst>
            <pc:docMk/>
            <pc:sldMk cId="3924050576" sldId="2573"/>
            <ac:picMk id="3" creationId="{8CA52F36-7C10-407A-A806-049B908697E3}"/>
          </ac:picMkLst>
        </pc:picChg>
        <pc:picChg chg="mod">
          <ac:chgData name="Graham Lister" userId="0307d502141c868e" providerId="LiveId" clId="{28905C50-D77E-4CDD-B5B3-4E5A840204AA}" dt="2025-11-20T21:05:10.976" v="4367" actId="14826"/>
          <ac:picMkLst>
            <pc:docMk/>
            <pc:sldMk cId="3924050576" sldId="2573"/>
            <ac:picMk id="4" creationId="{099CB7F2-4F84-234D-AFB3-EAB96F453EDA}"/>
          </ac:picMkLst>
        </pc:picChg>
      </pc:sldChg>
      <pc:sldChg chg="new del">
        <pc:chgData name="Graham Lister" userId="0307d502141c868e" providerId="LiveId" clId="{28905C50-D77E-4CDD-B5B3-4E5A840204AA}" dt="2025-11-20T21:06:08.045" v="4370" actId="2696"/>
        <pc:sldMkLst>
          <pc:docMk/>
          <pc:sldMk cId="881834622" sldId="2574"/>
        </pc:sldMkLst>
      </pc:sldChg>
      <pc:sldChg chg="modSp add mod modAnim">
        <pc:chgData name="Graham Lister" userId="0307d502141c868e" providerId="LiveId" clId="{28905C50-D77E-4CDD-B5B3-4E5A840204AA}" dt="2025-11-21T08:03:27.889" v="5713" actId="20577"/>
        <pc:sldMkLst>
          <pc:docMk/>
          <pc:sldMk cId="1448998231" sldId="2575"/>
        </pc:sldMkLst>
        <pc:spChg chg="mod">
          <ac:chgData name="Graham Lister" userId="0307d502141c868e" providerId="LiveId" clId="{28905C50-D77E-4CDD-B5B3-4E5A840204AA}" dt="2025-11-20T21:10:33.447" v="4518" actId="20577"/>
          <ac:spMkLst>
            <pc:docMk/>
            <pc:sldMk cId="1448998231" sldId="2575"/>
            <ac:spMk id="2" creationId="{96D9B110-6DB8-4B6D-A58E-F8AFDB3BDAC8}"/>
          </ac:spMkLst>
        </pc:spChg>
        <pc:spChg chg="mod">
          <ac:chgData name="Graham Lister" userId="0307d502141c868e" providerId="LiveId" clId="{28905C50-D77E-4CDD-B5B3-4E5A840204AA}" dt="2025-11-20T21:17:28.892" v="4837" actId="20577"/>
          <ac:spMkLst>
            <pc:docMk/>
            <pc:sldMk cId="1448998231" sldId="2575"/>
            <ac:spMk id="5" creationId="{023452A3-0538-9944-8A0A-3B5E2FCACB98}"/>
          </ac:spMkLst>
        </pc:spChg>
        <pc:spChg chg="mod">
          <ac:chgData name="Graham Lister" userId="0307d502141c868e" providerId="LiveId" clId="{28905C50-D77E-4CDD-B5B3-4E5A840204AA}" dt="2025-11-21T08:03:27.889" v="5713" actId="20577"/>
          <ac:spMkLst>
            <pc:docMk/>
            <pc:sldMk cId="1448998231" sldId="2575"/>
            <ac:spMk id="7" creationId="{EE7D84ED-8408-C30C-C082-5E3AA353C8BB}"/>
          </ac:spMkLst>
        </pc:spChg>
        <pc:picChg chg="mod">
          <ac:chgData name="Graham Lister" userId="0307d502141c868e" providerId="LiveId" clId="{28905C50-D77E-4CDD-B5B3-4E5A840204AA}" dt="2025-11-20T21:14:43.979" v="4772" actId="1076"/>
          <ac:picMkLst>
            <pc:docMk/>
            <pc:sldMk cId="1448998231" sldId="2575"/>
            <ac:picMk id="3" creationId="{E55DB8E2-4075-EC1D-C560-660236672E99}"/>
          </ac:picMkLst>
        </pc:picChg>
        <pc:picChg chg="mod">
          <ac:chgData name="Graham Lister" userId="0307d502141c868e" providerId="LiveId" clId="{28905C50-D77E-4CDD-B5B3-4E5A840204AA}" dt="2025-11-20T21:16:36.822" v="4785" actId="1076"/>
          <ac:picMkLst>
            <pc:docMk/>
            <pc:sldMk cId="1448998231" sldId="2575"/>
            <ac:picMk id="4" creationId="{B0A620DA-86E3-B552-44B9-BF81BFA0D82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B6807-007A-43A8-91ED-C2E7AB093392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21FD1C-4A52-46B9-85BC-C6450A480F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984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section introduces the core objectives of neighbourhood health initiatives within the NHS, their alignment with the broader Long Term Plan, and the expected benefits for local communities.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D7ABA-0E95-4B7C-A8CA-C160B060C8A1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4967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
---
ICSs bring together health and care organisations to plan and deliver joined-up services, breaking down traditional barriers to improve health outcomes at a local level.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D7ABA-0E95-4B7C-A8CA-C160B060C8A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664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
---
These initiatives align with the NHS Long Term Plan by promoting integrated care, prevention, and patient empowerment to create a sustainable health system responsive to local needs.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D7ABA-0E95-4B7C-A8CA-C160B060C8A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078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
---
Neighbourhood health initiatives aim to deliver personalised, coordinated care close to home, improve population health, and reduce pressures on hospitals by focusing on community-based services.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D7ABA-0E95-4B7C-A8CA-C160B060C8A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238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
---
Engaging local communities in decision-making builds trust, ensures services meet real needs, and encourages active participation in health and care.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D7ABA-0E95-4B7C-A8CA-C160B060C8A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97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
---
Partnership working across sectors ensures that services are holistic, addressing social as well as health needs, and maximising resources for community benefit.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D7ABA-0E95-4B7C-A8CA-C160B060C8A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0573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BADF7-177A-3DC9-CEBE-262F98D52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F99452-EF72-CE78-941B-B45F940EB9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13D391-5E1A-1DF7-B7A3-847D307768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
---
ICSs bring together health and care organisations to plan and deliver joined-up services, breaking down traditional barriers to improve health outcomes at a local level.
Image source: Microsoft 365 content library
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7739D8-95A3-860F-E94F-434DB9FCBE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D7ABA-0E95-4B7C-A8CA-C160B060C8A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916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BC3CC-74A3-A5F1-D194-50C39140F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D0E903-AA01-3FC6-981E-0CC74E8C9A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F6165A-0D94-B8CD-FD29-FDD3207321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
---
ICSs bring together health and care organisations to plan and deliver joined-up services, breaking down traditional barriers to improve health outcomes at a local level.
Image source: Microsoft 365 content library
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265E4-983A-534F-D5C0-DAF5D36966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D7ABA-0E95-4B7C-A8CA-C160B060C8A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000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7657C-A691-C6B9-108A-38E074AB7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09086A-A06A-B06D-619C-E717BC5D8A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B8871B-D3B4-F846-A303-829F5C697B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
---
ICSs bring together health and care organisations to plan and deliver joined-up services, breaking down traditional barriers to improve health outcomes at a local level.
Image source: Microsoft 365 content library
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4C0513-6AF4-E19D-CB81-E350C6C265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6D7ABA-0E95-4B7C-A8CA-C160B060C8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99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FAFFE-E635-5064-102F-DE961B131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6EF534-2C86-0F50-0099-9A142292D1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BB99B1-A04E-9768-AC72-4E51A72B1B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
---
ICSs bring together health and care organisations to plan and deliver joined-up services, breaking down traditional barriers to improve health outcomes at a local level.
Image source: Microsoft 365 content library
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E0A59-5817-C5D1-0881-3539F18B77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6D7ABA-0E95-4B7C-A8CA-C160B060C8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637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9317736" cy="4453128"/>
          </a:xfrm>
        </p:spPr>
        <p:txBody>
          <a:bodyPr anchor="t">
            <a:normAutofit/>
          </a:bodyPr>
          <a:lstStyle>
            <a:lvl1pPr algn="l">
              <a:defRPr sz="9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965192"/>
            <a:ext cx="5431536" cy="128930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F91071A-A69E-4756-A27D-7C7C5F9F32BB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029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045952" cy="1828800"/>
          </a:xfrm>
        </p:spPr>
        <p:txBody>
          <a:bodyPr anchor="t">
            <a:normAutofit/>
          </a:bodyPr>
          <a:lstStyle>
            <a:lvl1pPr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2784" y="2423160"/>
            <a:ext cx="5202936" cy="3858768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0FBA-2DD9-4488-808B-852669FDC9B7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275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383" y="1012952"/>
            <a:ext cx="4023360" cy="1636776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A22E09C-1954-DBFC-E669-2449D22D2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2901" y="345109"/>
            <a:ext cx="6714969" cy="6163508"/>
          </a:xfrm>
          <a:custGeom>
            <a:avLst/>
            <a:gdLst>
              <a:gd name="connsiteX0" fmla="*/ 312551 w 6714969"/>
              <a:gd name="connsiteY0" fmla="*/ 0 h 6163508"/>
              <a:gd name="connsiteX1" fmla="*/ 6402418 w 6714969"/>
              <a:gd name="connsiteY1" fmla="*/ 0 h 6163508"/>
              <a:gd name="connsiteX2" fmla="*/ 6714969 w 6714969"/>
              <a:gd name="connsiteY2" fmla="*/ 312551 h 6163508"/>
              <a:gd name="connsiteX3" fmla="*/ 6714969 w 6714969"/>
              <a:gd name="connsiteY3" fmla="*/ 5850957 h 6163508"/>
              <a:gd name="connsiteX4" fmla="*/ 6402418 w 6714969"/>
              <a:gd name="connsiteY4" fmla="*/ 6163508 h 6163508"/>
              <a:gd name="connsiteX5" fmla="*/ 312551 w 6714969"/>
              <a:gd name="connsiteY5" fmla="*/ 6163508 h 6163508"/>
              <a:gd name="connsiteX6" fmla="*/ 0 w 6714969"/>
              <a:gd name="connsiteY6" fmla="*/ 5850957 h 6163508"/>
              <a:gd name="connsiteX7" fmla="*/ 0 w 6714969"/>
              <a:gd name="connsiteY7" fmla="*/ 312551 h 6163508"/>
              <a:gd name="connsiteX8" fmla="*/ 312551 w 6714969"/>
              <a:gd name="connsiteY8" fmla="*/ 0 h 6163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14969" h="6163508">
                <a:moveTo>
                  <a:pt x="312551" y="0"/>
                </a:moveTo>
                <a:lnTo>
                  <a:pt x="6402418" y="0"/>
                </a:lnTo>
                <a:cubicBezTo>
                  <a:pt x="6575035" y="0"/>
                  <a:pt x="6714969" y="139934"/>
                  <a:pt x="6714969" y="312551"/>
                </a:cubicBezTo>
                <a:lnTo>
                  <a:pt x="6714969" y="5850957"/>
                </a:lnTo>
                <a:cubicBezTo>
                  <a:pt x="6714969" y="6023574"/>
                  <a:pt x="6575035" y="6163508"/>
                  <a:pt x="6402418" y="6163508"/>
                </a:cubicBezTo>
                <a:lnTo>
                  <a:pt x="312551" y="6163508"/>
                </a:lnTo>
                <a:cubicBezTo>
                  <a:pt x="139934" y="6163508"/>
                  <a:pt x="0" y="6023574"/>
                  <a:pt x="0" y="5850957"/>
                </a:cubicBezTo>
                <a:lnTo>
                  <a:pt x="0" y="312551"/>
                </a:lnTo>
                <a:cubicBezTo>
                  <a:pt x="0" y="139934"/>
                  <a:pt x="139934" y="0"/>
                  <a:pt x="312551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44384" y="2896616"/>
            <a:ext cx="4023360" cy="3364992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0FBA-2DD9-4488-808B-852669FDC9B7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261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8"/>
            <a:ext cx="11924209" cy="528186"/>
          </a:xfrm>
        </p:spPr>
        <p:txBody>
          <a:bodyPr anchor="ctr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776036"/>
            <a:ext cx="11924209" cy="56769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D5A0-3316-4C32-929A-0D0DB97D10BB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792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329450"/>
            <a:ext cx="11924209" cy="619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DD7-305F-4EB9-8736-D791FAF7A4D4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879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640080"/>
            <a:ext cx="11328845" cy="740664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8" y="1380744"/>
            <a:ext cx="11328844" cy="49011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9238A-C249-43B5-82BC-D29F8CAE992A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838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478024"/>
            <a:ext cx="4325112" cy="2454796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478024"/>
            <a:ext cx="4325112" cy="24597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46182-1DDF-4ACE-B05D-D855179AB21D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99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039112"/>
            <a:ext cx="3813048" cy="353872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2039112"/>
            <a:ext cx="5047488" cy="353872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9F24-F3CA-4AD0-8BF8-AB0BBB30EE08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264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00200"/>
            <a:ext cx="4142232" cy="46360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1600200"/>
            <a:ext cx="5788152" cy="463600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2EAA-E00A-40E8-8E99-2669E0367007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428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4032504" cy="362102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640080"/>
            <a:ext cx="5971032" cy="57241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35030-C135-4A24-944D-06B773D2F2E6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7736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3493008" cy="362102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5696" y="640080"/>
            <a:ext cx="7159752" cy="5719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5E6FB-0D10-49C4-88DE-98215C666BA1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07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8176" y="1536192"/>
            <a:ext cx="9171432" cy="2615184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8176" y="4427554"/>
            <a:ext cx="9171432" cy="11430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D1C923-C708-4EAA-A92A-FF81A8F7DA0D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840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408" y="548640"/>
            <a:ext cx="6035040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F226A48-373B-47E6-1E90-9892366CC9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0" y="342900"/>
            <a:ext cx="4501152" cy="6172200"/>
          </a:xfrm>
          <a:custGeom>
            <a:avLst/>
            <a:gdLst>
              <a:gd name="connsiteX0" fmla="*/ 332635 w 4501152"/>
              <a:gd name="connsiteY0" fmla="*/ 0 h 6172200"/>
              <a:gd name="connsiteX1" fmla="*/ 4168517 w 4501152"/>
              <a:gd name="connsiteY1" fmla="*/ 0 h 6172200"/>
              <a:gd name="connsiteX2" fmla="*/ 4501152 w 4501152"/>
              <a:gd name="connsiteY2" fmla="*/ 331423 h 6172200"/>
              <a:gd name="connsiteX3" fmla="*/ 4501152 w 4501152"/>
              <a:gd name="connsiteY3" fmla="*/ 5840778 h 6172200"/>
              <a:gd name="connsiteX4" fmla="*/ 4168517 w 4501152"/>
              <a:gd name="connsiteY4" fmla="*/ 6172200 h 6172200"/>
              <a:gd name="connsiteX5" fmla="*/ 332635 w 4501152"/>
              <a:gd name="connsiteY5" fmla="*/ 6172200 h 6172200"/>
              <a:gd name="connsiteX6" fmla="*/ 0 w 4501152"/>
              <a:gd name="connsiteY6" fmla="*/ 5840778 h 6172200"/>
              <a:gd name="connsiteX7" fmla="*/ 0 w 4501152"/>
              <a:gd name="connsiteY7" fmla="*/ 331423 h 6172200"/>
              <a:gd name="connsiteX8" fmla="*/ 332635 w 4501152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1152" h="6172200">
                <a:moveTo>
                  <a:pt x="332635" y="0"/>
                </a:moveTo>
                <a:lnTo>
                  <a:pt x="4168517" y="0"/>
                </a:lnTo>
                <a:cubicBezTo>
                  <a:pt x="4352226" y="0"/>
                  <a:pt x="4501152" y="148383"/>
                  <a:pt x="4501152" y="331423"/>
                </a:cubicBezTo>
                <a:lnTo>
                  <a:pt x="4501152" y="5840778"/>
                </a:lnTo>
                <a:cubicBezTo>
                  <a:pt x="4501152" y="6023817"/>
                  <a:pt x="4352226" y="6172200"/>
                  <a:pt x="4168517" y="6172200"/>
                </a:cubicBezTo>
                <a:lnTo>
                  <a:pt x="332635" y="6172200"/>
                </a:lnTo>
                <a:cubicBezTo>
                  <a:pt x="148926" y="6172200"/>
                  <a:pt x="0" y="6023817"/>
                  <a:pt x="0" y="5840778"/>
                </a:cubicBezTo>
                <a:lnTo>
                  <a:pt x="0" y="331423"/>
                </a:lnTo>
                <a:cubicBezTo>
                  <a:pt x="0" y="148383"/>
                  <a:pt x="148926" y="0"/>
                  <a:pt x="33263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50408" y="1828800"/>
            <a:ext cx="6035040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242880F-92D7-4796-B72D-6CF83054BAF5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512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40"/>
            <a:ext cx="6135624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828800"/>
            <a:ext cx="6135624" cy="448970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3749-65BA-43BD-B2BF-FF5A4C96AE14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F11DC52-D1FD-A255-1A04-7A15A9DE3C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53304" y="352327"/>
            <a:ext cx="4495799" cy="6172200"/>
          </a:xfrm>
          <a:custGeom>
            <a:avLst/>
            <a:gdLst>
              <a:gd name="connsiteX0" fmla="*/ 293171 w 4495799"/>
              <a:gd name="connsiteY0" fmla="*/ 0 h 6172200"/>
              <a:gd name="connsiteX1" fmla="*/ 4202628 w 4495799"/>
              <a:gd name="connsiteY1" fmla="*/ 0 h 6172200"/>
              <a:gd name="connsiteX2" fmla="*/ 4495799 w 4495799"/>
              <a:gd name="connsiteY2" fmla="*/ 293171 h 6172200"/>
              <a:gd name="connsiteX3" fmla="*/ 4495799 w 4495799"/>
              <a:gd name="connsiteY3" fmla="*/ 5879029 h 6172200"/>
              <a:gd name="connsiteX4" fmla="*/ 4202628 w 4495799"/>
              <a:gd name="connsiteY4" fmla="*/ 6172200 h 6172200"/>
              <a:gd name="connsiteX5" fmla="*/ 293171 w 4495799"/>
              <a:gd name="connsiteY5" fmla="*/ 6172200 h 6172200"/>
              <a:gd name="connsiteX6" fmla="*/ 0 w 4495799"/>
              <a:gd name="connsiteY6" fmla="*/ 5879029 h 6172200"/>
              <a:gd name="connsiteX7" fmla="*/ 0 w 4495799"/>
              <a:gd name="connsiteY7" fmla="*/ 293171 h 6172200"/>
              <a:gd name="connsiteX8" fmla="*/ 293171 w 4495799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95799" h="6172200">
                <a:moveTo>
                  <a:pt x="293171" y="0"/>
                </a:moveTo>
                <a:lnTo>
                  <a:pt x="4202628" y="0"/>
                </a:lnTo>
                <a:cubicBezTo>
                  <a:pt x="4364542" y="0"/>
                  <a:pt x="4495799" y="131257"/>
                  <a:pt x="4495799" y="293171"/>
                </a:cubicBezTo>
                <a:lnTo>
                  <a:pt x="4495799" y="5879029"/>
                </a:lnTo>
                <a:cubicBezTo>
                  <a:pt x="4495799" y="6040943"/>
                  <a:pt x="4364542" y="6172200"/>
                  <a:pt x="4202628" y="6172200"/>
                </a:cubicBezTo>
                <a:lnTo>
                  <a:pt x="293171" y="6172200"/>
                </a:lnTo>
                <a:cubicBezTo>
                  <a:pt x="131257" y="6172200"/>
                  <a:pt x="0" y="6040943"/>
                  <a:pt x="0" y="5879029"/>
                </a:cubicBezTo>
                <a:lnTo>
                  <a:pt x="0" y="293171"/>
                </a:lnTo>
                <a:cubicBezTo>
                  <a:pt x="0" y="131257"/>
                  <a:pt x="131257" y="0"/>
                  <a:pt x="293171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7898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076" y="320040"/>
            <a:ext cx="676656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39F8C7-DD74-7177-C2DA-02533B6576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9373" y="344424"/>
            <a:ext cx="3808553" cy="6172200"/>
          </a:xfrm>
          <a:custGeom>
            <a:avLst/>
            <a:gdLst>
              <a:gd name="connsiteX0" fmla="*/ 292116 w 3808553"/>
              <a:gd name="connsiteY0" fmla="*/ 0 h 6172200"/>
              <a:gd name="connsiteX1" fmla="*/ 3516437 w 3808553"/>
              <a:gd name="connsiteY1" fmla="*/ 0 h 6172200"/>
              <a:gd name="connsiteX2" fmla="*/ 3808553 w 3808553"/>
              <a:gd name="connsiteY2" fmla="*/ 292116 h 6172200"/>
              <a:gd name="connsiteX3" fmla="*/ 3808553 w 3808553"/>
              <a:gd name="connsiteY3" fmla="*/ 5880084 h 6172200"/>
              <a:gd name="connsiteX4" fmla="*/ 3516437 w 3808553"/>
              <a:gd name="connsiteY4" fmla="*/ 6172200 h 6172200"/>
              <a:gd name="connsiteX5" fmla="*/ 292116 w 3808553"/>
              <a:gd name="connsiteY5" fmla="*/ 6172200 h 6172200"/>
              <a:gd name="connsiteX6" fmla="*/ 0 w 3808553"/>
              <a:gd name="connsiteY6" fmla="*/ 5880084 h 6172200"/>
              <a:gd name="connsiteX7" fmla="*/ 0 w 3808553"/>
              <a:gd name="connsiteY7" fmla="*/ 292116 h 6172200"/>
              <a:gd name="connsiteX8" fmla="*/ 292116 w 3808553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8553" h="6172200">
                <a:moveTo>
                  <a:pt x="292116" y="0"/>
                </a:moveTo>
                <a:lnTo>
                  <a:pt x="3516437" y="0"/>
                </a:lnTo>
                <a:cubicBezTo>
                  <a:pt x="3677768" y="0"/>
                  <a:pt x="3808553" y="130785"/>
                  <a:pt x="3808553" y="292116"/>
                </a:cubicBezTo>
                <a:lnTo>
                  <a:pt x="3808553" y="5880084"/>
                </a:lnTo>
                <a:cubicBezTo>
                  <a:pt x="3808553" y="6041415"/>
                  <a:pt x="3677768" y="6172200"/>
                  <a:pt x="3516437" y="6172200"/>
                </a:cubicBezTo>
                <a:lnTo>
                  <a:pt x="292116" y="6172200"/>
                </a:lnTo>
                <a:cubicBezTo>
                  <a:pt x="130785" y="6172200"/>
                  <a:pt x="0" y="6041415"/>
                  <a:pt x="0" y="5880084"/>
                </a:cubicBezTo>
                <a:lnTo>
                  <a:pt x="0" y="292116"/>
                </a:lnTo>
                <a:cubicBezTo>
                  <a:pt x="0" y="130785"/>
                  <a:pt x="130785" y="0"/>
                  <a:pt x="29211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20076" y="1380744"/>
            <a:ext cx="676656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D561C12A-E1D5-4BE9-85D9-F221F70F4931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9162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BDBE6-5750-4902-BDAA-20F546DD8AD7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6FEEE5C-15B3-8386-23D3-B6B236C668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46768" y="344424"/>
            <a:ext cx="3808553" cy="6172200"/>
          </a:xfrm>
          <a:custGeom>
            <a:avLst/>
            <a:gdLst>
              <a:gd name="connsiteX0" fmla="*/ 292116 w 3808553"/>
              <a:gd name="connsiteY0" fmla="*/ 0 h 6172200"/>
              <a:gd name="connsiteX1" fmla="*/ 3516437 w 3808553"/>
              <a:gd name="connsiteY1" fmla="*/ 0 h 6172200"/>
              <a:gd name="connsiteX2" fmla="*/ 3808553 w 3808553"/>
              <a:gd name="connsiteY2" fmla="*/ 292116 h 6172200"/>
              <a:gd name="connsiteX3" fmla="*/ 3808553 w 3808553"/>
              <a:gd name="connsiteY3" fmla="*/ 5880084 h 6172200"/>
              <a:gd name="connsiteX4" fmla="*/ 3516437 w 3808553"/>
              <a:gd name="connsiteY4" fmla="*/ 6172200 h 6172200"/>
              <a:gd name="connsiteX5" fmla="*/ 292116 w 3808553"/>
              <a:gd name="connsiteY5" fmla="*/ 6172200 h 6172200"/>
              <a:gd name="connsiteX6" fmla="*/ 0 w 3808553"/>
              <a:gd name="connsiteY6" fmla="*/ 5880084 h 6172200"/>
              <a:gd name="connsiteX7" fmla="*/ 0 w 3808553"/>
              <a:gd name="connsiteY7" fmla="*/ 292116 h 6172200"/>
              <a:gd name="connsiteX8" fmla="*/ 292116 w 3808553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8553" h="6172200">
                <a:moveTo>
                  <a:pt x="292116" y="0"/>
                </a:moveTo>
                <a:lnTo>
                  <a:pt x="3516437" y="0"/>
                </a:lnTo>
                <a:cubicBezTo>
                  <a:pt x="3677768" y="0"/>
                  <a:pt x="3808553" y="130785"/>
                  <a:pt x="3808553" y="292116"/>
                </a:cubicBezTo>
                <a:lnTo>
                  <a:pt x="3808553" y="5880084"/>
                </a:lnTo>
                <a:cubicBezTo>
                  <a:pt x="3808553" y="6041415"/>
                  <a:pt x="3677768" y="6172200"/>
                  <a:pt x="3516437" y="6172200"/>
                </a:cubicBezTo>
                <a:lnTo>
                  <a:pt x="292116" y="6172200"/>
                </a:lnTo>
                <a:cubicBezTo>
                  <a:pt x="130785" y="6172200"/>
                  <a:pt x="0" y="6041415"/>
                  <a:pt x="0" y="5880084"/>
                </a:cubicBezTo>
                <a:lnTo>
                  <a:pt x="0" y="292116"/>
                </a:lnTo>
                <a:cubicBezTo>
                  <a:pt x="0" y="130785"/>
                  <a:pt x="130785" y="0"/>
                  <a:pt x="29211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6859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601755"/>
            <a:ext cx="4389120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281557-D8C5-3666-A17C-BD66A5F9C0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1522" y="342902"/>
            <a:ext cx="6249778" cy="6172343"/>
          </a:xfrm>
          <a:custGeom>
            <a:avLst/>
            <a:gdLst>
              <a:gd name="connsiteX0" fmla="*/ 258473 w 6249778"/>
              <a:gd name="connsiteY0" fmla="*/ 0 h 6172343"/>
              <a:gd name="connsiteX1" fmla="*/ 5991306 w 6249778"/>
              <a:gd name="connsiteY1" fmla="*/ 0 h 6172343"/>
              <a:gd name="connsiteX2" fmla="*/ 6249778 w 6249778"/>
              <a:gd name="connsiteY2" fmla="*/ 257942 h 6172343"/>
              <a:gd name="connsiteX3" fmla="*/ 6249778 w 6249778"/>
              <a:gd name="connsiteY3" fmla="*/ 5914401 h 6172343"/>
              <a:gd name="connsiteX4" fmla="*/ 5991306 w 6249778"/>
              <a:gd name="connsiteY4" fmla="*/ 6172343 h 6172343"/>
              <a:gd name="connsiteX5" fmla="*/ 258473 w 6249778"/>
              <a:gd name="connsiteY5" fmla="*/ 6172343 h 6172343"/>
              <a:gd name="connsiteX6" fmla="*/ 0 w 6249778"/>
              <a:gd name="connsiteY6" fmla="*/ 5914401 h 6172343"/>
              <a:gd name="connsiteX7" fmla="*/ 0 w 6249778"/>
              <a:gd name="connsiteY7" fmla="*/ 257942 h 6172343"/>
              <a:gd name="connsiteX8" fmla="*/ 258473 w 6249778"/>
              <a:gd name="connsiteY8" fmla="*/ 0 h 61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9778" h="6172343">
                <a:moveTo>
                  <a:pt x="258473" y="0"/>
                </a:moveTo>
                <a:lnTo>
                  <a:pt x="5991306" y="0"/>
                </a:lnTo>
                <a:cubicBezTo>
                  <a:pt x="6134057" y="0"/>
                  <a:pt x="6249778" y="115484"/>
                  <a:pt x="6249778" y="257942"/>
                </a:cubicBezTo>
                <a:lnTo>
                  <a:pt x="6249778" y="5914401"/>
                </a:lnTo>
                <a:cubicBezTo>
                  <a:pt x="6249778" y="6056859"/>
                  <a:pt x="6134057" y="6172343"/>
                  <a:pt x="5991306" y="6172343"/>
                </a:cubicBezTo>
                <a:lnTo>
                  <a:pt x="258473" y="6172343"/>
                </a:lnTo>
                <a:cubicBezTo>
                  <a:pt x="115722" y="6172343"/>
                  <a:pt x="0" y="6056859"/>
                  <a:pt x="0" y="5914401"/>
                </a:cubicBezTo>
                <a:lnTo>
                  <a:pt x="0" y="257942"/>
                </a:lnTo>
                <a:cubicBezTo>
                  <a:pt x="0" y="115484"/>
                  <a:pt x="115722" y="0"/>
                  <a:pt x="258473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2276856"/>
            <a:ext cx="4389120" cy="4041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701C4331-C33F-4DC1-AB74-C520A718CE2B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9753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7" y="2276856"/>
            <a:ext cx="4480560" cy="4041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A4764-83A9-4A81-9507-BED109D81520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0846273-A5CB-BDCB-C625-903F863EC3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594" y="342900"/>
            <a:ext cx="6111507" cy="6172338"/>
          </a:xfrm>
          <a:custGeom>
            <a:avLst/>
            <a:gdLst>
              <a:gd name="connsiteX0" fmla="*/ 269395 w 6111507"/>
              <a:gd name="connsiteY0" fmla="*/ 0 h 6172338"/>
              <a:gd name="connsiteX1" fmla="*/ 5842112 w 6111507"/>
              <a:gd name="connsiteY1" fmla="*/ 0 h 6172338"/>
              <a:gd name="connsiteX2" fmla="*/ 6111507 w 6111507"/>
              <a:gd name="connsiteY2" fmla="*/ 268145 h 6172338"/>
              <a:gd name="connsiteX3" fmla="*/ 6111507 w 6111507"/>
              <a:gd name="connsiteY3" fmla="*/ 5904194 h 6172338"/>
              <a:gd name="connsiteX4" fmla="*/ 5842112 w 6111507"/>
              <a:gd name="connsiteY4" fmla="*/ 6172338 h 6172338"/>
              <a:gd name="connsiteX5" fmla="*/ 269395 w 6111507"/>
              <a:gd name="connsiteY5" fmla="*/ 6172338 h 6172338"/>
              <a:gd name="connsiteX6" fmla="*/ 0 w 6111507"/>
              <a:gd name="connsiteY6" fmla="*/ 5904194 h 6172338"/>
              <a:gd name="connsiteX7" fmla="*/ 0 w 6111507"/>
              <a:gd name="connsiteY7" fmla="*/ 268145 h 6172338"/>
              <a:gd name="connsiteX8" fmla="*/ 269395 w 6111507"/>
              <a:gd name="connsiteY8" fmla="*/ 0 h 61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07" h="6172338">
                <a:moveTo>
                  <a:pt x="269395" y="0"/>
                </a:moveTo>
                <a:lnTo>
                  <a:pt x="5842112" y="0"/>
                </a:lnTo>
                <a:cubicBezTo>
                  <a:pt x="5990895" y="0"/>
                  <a:pt x="6111507" y="120052"/>
                  <a:pt x="6111507" y="268145"/>
                </a:cubicBezTo>
                <a:lnTo>
                  <a:pt x="6111507" y="5904194"/>
                </a:lnTo>
                <a:cubicBezTo>
                  <a:pt x="6111507" y="6052286"/>
                  <a:pt x="5990895" y="6172338"/>
                  <a:pt x="5842112" y="6172338"/>
                </a:cubicBezTo>
                <a:lnTo>
                  <a:pt x="269395" y="6172338"/>
                </a:lnTo>
                <a:cubicBezTo>
                  <a:pt x="120612" y="6172338"/>
                  <a:pt x="0" y="6052286"/>
                  <a:pt x="0" y="5904194"/>
                </a:cubicBezTo>
                <a:lnTo>
                  <a:pt x="0" y="268145"/>
                </a:lnTo>
                <a:cubicBezTo>
                  <a:pt x="0" y="120052"/>
                  <a:pt x="120612" y="0"/>
                  <a:pt x="26939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362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320040"/>
            <a:ext cx="438912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281557-D8C5-3666-A17C-BD66A5F9C0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1522" y="342902"/>
            <a:ext cx="6249778" cy="6172343"/>
          </a:xfrm>
          <a:custGeom>
            <a:avLst/>
            <a:gdLst>
              <a:gd name="connsiteX0" fmla="*/ 258473 w 6249778"/>
              <a:gd name="connsiteY0" fmla="*/ 0 h 6172343"/>
              <a:gd name="connsiteX1" fmla="*/ 5991306 w 6249778"/>
              <a:gd name="connsiteY1" fmla="*/ 0 h 6172343"/>
              <a:gd name="connsiteX2" fmla="*/ 6249778 w 6249778"/>
              <a:gd name="connsiteY2" fmla="*/ 257942 h 6172343"/>
              <a:gd name="connsiteX3" fmla="*/ 6249778 w 6249778"/>
              <a:gd name="connsiteY3" fmla="*/ 5914401 h 6172343"/>
              <a:gd name="connsiteX4" fmla="*/ 5991306 w 6249778"/>
              <a:gd name="connsiteY4" fmla="*/ 6172343 h 6172343"/>
              <a:gd name="connsiteX5" fmla="*/ 258473 w 6249778"/>
              <a:gd name="connsiteY5" fmla="*/ 6172343 h 6172343"/>
              <a:gd name="connsiteX6" fmla="*/ 0 w 6249778"/>
              <a:gd name="connsiteY6" fmla="*/ 5914401 h 6172343"/>
              <a:gd name="connsiteX7" fmla="*/ 0 w 6249778"/>
              <a:gd name="connsiteY7" fmla="*/ 257942 h 6172343"/>
              <a:gd name="connsiteX8" fmla="*/ 258473 w 6249778"/>
              <a:gd name="connsiteY8" fmla="*/ 0 h 61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9778" h="6172343">
                <a:moveTo>
                  <a:pt x="258473" y="0"/>
                </a:moveTo>
                <a:lnTo>
                  <a:pt x="5991306" y="0"/>
                </a:lnTo>
                <a:cubicBezTo>
                  <a:pt x="6134057" y="0"/>
                  <a:pt x="6249778" y="115484"/>
                  <a:pt x="6249778" y="257942"/>
                </a:cubicBezTo>
                <a:lnTo>
                  <a:pt x="6249778" y="5914401"/>
                </a:lnTo>
                <a:cubicBezTo>
                  <a:pt x="6249778" y="6056859"/>
                  <a:pt x="6134057" y="6172343"/>
                  <a:pt x="5991306" y="6172343"/>
                </a:cubicBezTo>
                <a:lnTo>
                  <a:pt x="258473" y="6172343"/>
                </a:lnTo>
                <a:cubicBezTo>
                  <a:pt x="115722" y="6172343"/>
                  <a:pt x="0" y="6056859"/>
                  <a:pt x="0" y="5914401"/>
                </a:cubicBezTo>
                <a:lnTo>
                  <a:pt x="0" y="257942"/>
                </a:lnTo>
                <a:cubicBezTo>
                  <a:pt x="0" y="115484"/>
                  <a:pt x="115722" y="0"/>
                  <a:pt x="258473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1380744"/>
            <a:ext cx="438912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9B2C6C9-D30C-4946-92A4-454A5FC69685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10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320040"/>
            <a:ext cx="4573413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6" y="1380744"/>
            <a:ext cx="4573413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9CC6-BB04-42D6-AB0C-BAA184663D94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0846273-A5CB-BDCB-C625-903F863EC3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594" y="342900"/>
            <a:ext cx="6111507" cy="6172338"/>
          </a:xfrm>
          <a:custGeom>
            <a:avLst/>
            <a:gdLst>
              <a:gd name="connsiteX0" fmla="*/ 269395 w 6111507"/>
              <a:gd name="connsiteY0" fmla="*/ 0 h 6172338"/>
              <a:gd name="connsiteX1" fmla="*/ 5842112 w 6111507"/>
              <a:gd name="connsiteY1" fmla="*/ 0 h 6172338"/>
              <a:gd name="connsiteX2" fmla="*/ 6111507 w 6111507"/>
              <a:gd name="connsiteY2" fmla="*/ 268145 h 6172338"/>
              <a:gd name="connsiteX3" fmla="*/ 6111507 w 6111507"/>
              <a:gd name="connsiteY3" fmla="*/ 5904194 h 6172338"/>
              <a:gd name="connsiteX4" fmla="*/ 5842112 w 6111507"/>
              <a:gd name="connsiteY4" fmla="*/ 6172338 h 6172338"/>
              <a:gd name="connsiteX5" fmla="*/ 269395 w 6111507"/>
              <a:gd name="connsiteY5" fmla="*/ 6172338 h 6172338"/>
              <a:gd name="connsiteX6" fmla="*/ 0 w 6111507"/>
              <a:gd name="connsiteY6" fmla="*/ 5904194 h 6172338"/>
              <a:gd name="connsiteX7" fmla="*/ 0 w 6111507"/>
              <a:gd name="connsiteY7" fmla="*/ 268145 h 6172338"/>
              <a:gd name="connsiteX8" fmla="*/ 269395 w 6111507"/>
              <a:gd name="connsiteY8" fmla="*/ 0 h 61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07" h="6172338">
                <a:moveTo>
                  <a:pt x="269395" y="0"/>
                </a:moveTo>
                <a:lnTo>
                  <a:pt x="5842112" y="0"/>
                </a:lnTo>
                <a:cubicBezTo>
                  <a:pt x="5990895" y="0"/>
                  <a:pt x="6111507" y="120052"/>
                  <a:pt x="6111507" y="268145"/>
                </a:cubicBezTo>
                <a:lnTo>
                  <a:pt x="6111507" y="5904194"/>
                </a:lnTo>
                <a:cubicBezTo>
                  <a:pt x="6111507" y="6052286"/>
                  <a:pt x="5990895" y="6172338"/>
                  <a:pt x="5842112" y="6172338"/>
                </a:cubicBezTo>
                <a:lnTo>
                  <a:pt x="269395" y="6172338"/>
                </a:lnTo>
                <a:cubicBezTo>
                  <a:pt x="120612" y="6172338"/>
                  <a:pt x="0" y="6052286"/>
                  <a:pt x="0" y="5904194"/>
                </a:cubicBezTo>
                <a:lnTo>
                  <a:pt x="0" y="268145"/>
                </a:lnTo>
                <a:cubicBezTo>
                  <a:pt x="0" y="120052"/>
                  <a:pt x="120612" y="0"/>
                  <a:pt x="26939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0181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0" y="603504"/>
            <a:ext cx="340156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0" y="342901"/>
            <a:ext cx="7391400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21040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7B3D66E4-8050-49E4-B8D2-06214BFB7C0A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110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340156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02843" y="342901"/>
            <a:ext cx="7346257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E7AEA2F-0823-4BD6-88F7-6D0D98F52C93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171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11494008" cy="4654296"/>
          </a:xfrm>
        </p:spPr>
        <p:txBody>
          <a:bodyPr anchor="t">
            <a:normAutofit/>
          </a:bodyPr>
          <a:lstStyle>
            <a:lvl1pPr algn="l">
              <a:defRPr sz="12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093208"/>
            <a:ext cx="5669280" cy="1161288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61AAA3-5155-4231-8EEA-4F6426D8887B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0134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1078992"/>
            <a:ext cx="3273552" cy="1947672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0" y="342901"/>
            <a:ext cx="7391400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11896" y="3099816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06092A99-204A-46CE-8F70-09D6B2D34877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298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2" y="5111854"/>
            <a:ext cx="3739279" cy="138988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D5837EDE-723C-6CF6-EB95-3AEDA1F07E9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9373" y="320043"/>
            <a:ext cx="11509730" cy="4404825"/>
          </a:xfrm>
          <a:custGeom>
            <a:avLst/>
            <a:gdLst>
              <a:gd name="connsiteX0" fmla="*/ 299132 w 11509730"/>
              <a:gd name="connsiteY0" fmla="*/ 0 h 4404825"/>
              <a:gd name="connsiteX1" fmla="*/ 11210598 w 11509730"/>
              <a:gd name="connsiteY1" fmla="*/ 0 h 4404825"/>
              <a:gd name="connsiteX2" fmla="*/ 11509730 w 11509730"/>
              <a:gd name="connsiteY2" fmla="*/ 299132 h 4404825"/>
              <a:gd name="connsiteX3" fmla="*/ 11509730 w 11509730"/>
              <a:gd name="connsiteY3" fmla="*/ 4105693 h 4404825"/>
              <a:gd name="connsiteX4" fmla="*/ 11210598 w 11509730"/>
              <a:gd name="connsiteY4" fmla="*/ 4404825 h 4404825"/>
              <a:gd name="connsiteX5" fmla="*/ 299132 w 11509730"/>
              <a:gd name="connsiteY5" fmla="*/ 4404825 h 4404825"/>
              <a:gd name="connsiteX6" fmla="*/ 0 w 11509730"/>
              <a:gd name="connsiteY6" fmla="*/ 4105693 h 4404825"/>
              <a:gd name="connsiteX7" fmla="*/ 0 w 11509730"/>
              <a:gd name="connsiteY7" fmla="*/ 299132 h 4404825"/>
              <a:gd name="connsiteX8" fmla="*/ 299132 w 11509730"/>
              <a:gd name="connsiteY8" fmla="*/ 0 h 44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4404825">
                <a:moveTo>
                  <a:pt x="299132" y="0"/>
                </a:moveTo>
                <a:lnTo>
                  <a:pt x="11210598" y="0"/>
                </a:lnTo>
                <a:cubicBezTo>
                  <a:pt x="11375804" y="0"/>
                  <a:pt x="11509730" y="133926"/>
                  <a:pt x="11509730" y="299132"/>
                </a:cubicBezTo>
                <a:lnTo>
                  <a:pt x="11509730" y="4105693"/>
                </a:lnTo>
                <a:cubicBezTo>
                  <a:pt x="11509730" y="4270899"/>
                  <a:pt x="11375804" y="4404825"/>
                  <a:pt x="11210598" y="4404825"/>
                </a:cubicBezTo>
                <a:lnTo>
                  <a:pt x="299132" y="4404825"/>
                </a:lnTo>
                <a:cubicBezTo>
                  <a:pt x="133926" y="4404825"/>
                  <a:pt x="0" y="4270899"/>
                  <a:pt x="0" y="4105693"/>
                </a:cubicBezTo>
                <a:lnTo>
                  <a:pt x="0" y="299132"/>
                </a:lnTo>
                <a:cubicBezTo>
                  <a:pt x="0" y="133926"/>
                  <a:pt x="133926" y="0"/>
                  <a:pt x="299132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49EA3-15DE-451B-A24B-ACC8EA0B6D09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51928" y="5111854"/>
            <a:ext cx="6400800" cy="138988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1760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BCE7E7D-ED4A-B625-6CB8-4D71682F6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9373" y="320042"/>
            <a:ext cx="11509730" cy="3458229"/>
          </a:xfrm>
          <a:custGeom>
            <a:avLst/>
            <a:gdLst>
              <a:gd name="connsiteX0" fmla="*/ 351529 w 11509730"/>
              <a:gd name="connsiteY0" fmla="*/ 0 h 3458229"/>
              <a:gd name="connsiteX1" fmla="*/ 11158201 w 11509730"/>
              <a:gd name="connsiteY1" fmla="*/ 0 h 3458229"/>
              <a:gd name="connsiteX2" fmla="*/ 11509730 w 11509730"/>
              <a:gd name="connsiteY2" fmla="*/ 351529 h 3458229"/>
              <a:gd name="connsiteX3" fmla="*/ 11509730 w 11509730"/>
              <a:gd name="connsiteY3" fmla="*/ 3106700 h 3458229"/>
              <a:gd name="connsiteX4" fmla="*/ 11158201 w 11509730"/>
              <a:gd name="connsiteY4" fmla="*/ 3458229 h 3458229"/>
              <a:gd name="connsiteX5" fmla="*/ 351529 w 11509730"/>
              <a:gd name="connsiteY5" fmla="*/ 3458229 h 3458229"/>
              <a:gd name="connsiteX6" fmla="*/ 0 w 11509730"/>
              <a:gd name="connsiteY6" fmla="*/ 3106700 h 3458229"/>
              <a:gd name="connsiteX7" fmla="*/ 0 w 11509730"/>
              <a:gd name="connsiteY7" fmla="*/ 351529 h 3458229"/>
              <a:gd name="connsiteX8" fmla="*/ 351529 w 11509730"/>
              <a:gd name="connsiteY8" fmla="*/ 0 h 34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3458229">
                <a:moveTo>
                  <a:pt x="351529" y="0"/>
                </a:moveTo>
                <a:lnTo>
                  <a:pt x="11158201" y="0"/>
                </a:lnTo>
                <a:cubicBezTo>
                  <a:pt x="11352345" y="0"/>
                  <a:pt x="11509730" y="157385"/>
                  <a:pt x="11509730" y="351529"/>
                </a:cubicBezTo>
                <a:lnTo>
                  <a:pt x="11509730" y="3106700"/>
                </a:lnTo>
                <a:cubicBezTo>
                  <a:pt x="11509730" y="3300844"/>
                  <a:pt x="11352345" y="3458229"/>
                  <a:pt x="11158201" y="3458229"/>
                </a:cubicBezTo>
                <a:lnTo>
                  <a:pt x="351529" y="3458229"/>
                </a:lnTo>
                <a:cubicBezTo>
                  <a:pt x="157385" y="3458229"/>
                  <a:pt x="0" y="3300844"/>
                  <a:pt x="0" y="3106700"/>
                </a:cubicBezTo>
                <a:lnTo>
                  <a:pt x="0" y="351529"/>
                </a:lnTo>
                <a:cubicBezTo>
                  <a:pt x="0" y="157385"/>
                  <a:pt x="157385" y="0"/>
                  <a:pt x="351529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343DB-FCC0-4D52-80F2-173D55390D61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368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A25225-80A2-7139-2A81-39CA926639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9373" y="3067414"/>
            <a:ext cx="11509730" cy="3458229"/>
          </a:xfrm>
          <a:custGeom>
            <a:avLst/>
            <a:gdLst>
              <a:gd name="connsiteX0" fmla="*/ 351529 w 11509730"/>
              <a:gd name="connsiteY0" fmla="*/ 0 h 3458229"/>
              <a:gd name="connsiteX1" fmla="*/ 11158201 w 11509730"/>
              <a:gd name="connsiteY1" fmla="*/ 0 h 3458229"/>
              <a:gd name="connsiteX2" fmla="*/ 11509730 w 11509730"/>
              <a:gd name="connsiteY2" fmla="*/ 351529 h 3458229"/>
              <a:gd name="connsiteX3" fmla="*/ 11509730 w 11509730"/>
              <a:gd name="connsiteY3" fmla="*/ 3106700 h 3458229"/>
              <a:gd name="connsiteX4" fmla="*/ 11158201 w 11509730"/>
              <a:gd name="connsiteY4" fmla="*/ 3458229 h 3458229"/>
              <a:gd name="connsiteX5" fmla="*/ 351529 w 11509730"/>
              <a:gd name="connsiteY5" fmla="*/ 3458229 h 3458229"/>
              <a:gd name="connsiteX6" fmla="*/ 0 w 11509730"/>
              <a:gd name="connsiteY6" fmla="*/ 3106700 h 3458229"/>
              <a:gd name="connsiteX7" fmla="*/ 0 w 11509730"/>
              <a:gd name="connsiteY7" fmla="*/ 351529 h 3458229"/>
              <a:gd name="connsiteX8" fmla="*/ 351529 w 11509730"/>
              <a:gd name="connsiteY8" fmla="*/ 0 h 34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3458229">
                <a:moveTo>
                  <a:pt x="351529" y="0"/>
                </a:moveTo>
                <a:lnTo>
                  <a:pt x="11158201" y="0"/>
                </a:lnTo>
                <a:cubicBezTo>
                  <a:pt x="11352345" y="0"/>
                  <a:pt x="11509730" y="157385"/>
                  <a:pt x="11509730" y="351529"/>
                </a:cubicBezTo>
                <a:lnTo>
                  <a:pt x="11509730" y="3106700"/>
                </a:lnTo>
                <a:cubicBezTo>
                  <a:pt x="11509730" y="3300844"/>
                  <a:pt x="11352345" y="3458229"/>
                  <a:pt x="11158201" y="3458229"/>
                </a:cubicBezTo>
                <a:lnTo>
                  <a:pt x="351529" y="3458229"/>
                </a:lnTo>
                <a:cubicBezTo>
                  <a:pt x="157385" y="3458229"/>
                  <a:pt x="0" y="3300844"/>
                  <a:pt x="0" y="3106700"/>
                </a:cubicBezTo>
                <a:lnTo>
                  <a:pt x="0" y="351529"/>
                </a:lnTo>
                <a:cubicBezTo>
                  <a:pt x="0" y="157385"/>
                  <a:pt x="157385" y="0"/>
                  <a:pt x="351529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38328"/>
          </a:xfrm>
        </p:spPr>
        <p:txBody>
          <a:bodyPr/>
          <a:lstStyle/>
          <a:p>
            <a:fld id="{457C7506-9AD1-49AD-BE44-C83E35401EAD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38328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6605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11155680" cy="97046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5F6FDB5-F783-3538-287C-754C11C309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9768" y="1828800"/>
            <a:ext cx="6176399" cy="4425696"/>
          </a:xfrm>
          <a:custGeom>
            <a:avLst/>
            <a:gdLst>
              <a:gd name="connsiteX0" fmla="*/ 325421 w 6450717"/>
              <a:gd name="connsiteY0" fmla="*/ 0 h 4425696"/>
              <a:gd name="connsiteX1" fmla="*/ 6125296 w 6450717"/>
              <a:gd name="connsiteY1" fmla="*/ 0 h 4425696"/>
              <a:gd name="connsiteX2" fmla="*/ 6450717 w 6450717"/>
              <a:gd name="connsiteY2" fmla="*/ 325421 h 4425696"/>
              <a:gd name="connsiteX3" fmla="*/ 6450717 w 6450717"/>
              <a:gd name="connsiteY3" fmla="*/ 4100275 h 4425696"/>
              <a:gd name="connsiteX4" fmla="*/ 6125296 w 6450717"/>
              <a:gd name="connsiteY4" fmla="*/ 4425696 h 4425696"/>
              <a:gd name="connsiteX5" fmla="*/ 325421 w 6450717"/>
              <a:gd name="connsiteY5" fmla="*/ 4425696 h 4425696"/>
              <a:gd name="connsiteX6" fmla="*/ 0 w 6450717"/>
              <a:gd name="connsiteY6" fmla="*/ 4100275 h 4425696"/>
              <a:gd name="connsiteX7" fmla="*/ 0 w 6450717"/>
              <a:gd name="connsiteY7" fmla="*/ 325421 h 4425696"/>
              <a:gd name="connsiteX8" fmla="*/ 325421 w 6450717"/>
              <a:gd name="connsiteY8" fmla="*/ 0 h 4425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50717" h="4425696">
                <a:moveTo>
                  <a:pt x="325421" y="0"/>
                </a:moveTo>
                <a:lnTo>
                  <a:pt x="6125296" y="0"/>
                </a:lnTo>
                <a:cubicBezTo>
                  <a:pt x="6305021" y="0"/>
                  <a:pt x="6450717" y="145696"/>
                  <a:pt x="6450717" y="325421"/>
                </a:cubicBezTo>
                <a:lnTo>
                  <a:pt x="6450717" y="4100275"/>
                </a:lnTo>
                <a:cubicBezTo>
                  <a:pt x="6450717" y="4280000"/>
                  <a:pt x="6305021" y="4425696"/>
                  <a:pt x="6125296" y="4425696"/>
                </a:cubicBezTo>
                <a:lnTo>
                  <a:pt x="325421" y="4425696"/>
                </a:lnTo>
                <a:cubicBezTo>
                  <a:pt x="145696" y="4425696"/>
                  <a:pt x="0" y="4280000"/>
                  <a:pt x="0" y="4100275"/>
                </a:cubicBezTo>
                <a:lnTo>
                  <a:pt x="0" y="325421"/>
                </a:lnTo>
                <a:cubicBezTo>
                  <a:pt x="0" y="145696"/>
                  <a:pt x="145696" y="0"/>
                  <a:pt x="325421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87768" y="1828800"/>
            <a:ext cx="4297680" cy="4428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BF2A-D949-4DFB-9912-9D6234B797F2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7945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39"/>
            <a:ext cx="4855464" cy="1453896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5F2F272-6D18-7E06-3E9A-D10C5C5021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075" y="2293496"/>
            <a:ext cx="4775158" cy="4039043"/>
          </a:xfrm>
          <a:custGeom>
            <a:avLst/>
            <a:gdLst>
              <a:gd name="connsiteX0" fmla="*/ 305917 w 4855463"/>
              <a:gd name="connsiteY0" fmla="*/ 0 h 4039043"/>
              <a:gd name="connsiteX1" fmla="*/ 4549547 w 4855463"/>
              <a:gd name="connsiteY1" fmla="*/ 0 h 4039043"/>
              <a:gd name="connsiteX2" fmla="*/ 4849249 w 4855463"/>
              <a:gd name="connsiteY2" fmla="*/ 244264 h 4039043"/>
              <a:gd name="connsiteX3" fmla="*/ 4855463 w 4855463"/>
              <a:gd name="connsiteY3" fmla="*/ 305907 h 4039043"/>
              <a:gd name="connsiteX4" fmla="*/ 4855463 w 4855463"/>
              <a:gd name="connsiteY4" fmla="*/ 3733136 h 4039043"/>
              <a:gd name="connsiteX5" fmla="*/ 4849249 w 4855463"/>
              <a:gd name="connsiteY5" fmla="*/ 3794779 h 4039043"/>
              <a:gd name="connsiteX6" fmla="*/ 4549547 w 4855463"/>
              <a:gd name="connsiteY6" fmla="*/ 4039043 h 4039043"/>
              <a:gd name="connsiteX7" fmla="*/ 305917 w 4855463"/>
              <a:gd name="connsiteY7" fmla="*/ 4039043 h 4039043"/>
              <a:gd name="connsiteX8" fmla="*/ 0 w 4855463"/>
              <a:gd name="connsiteY8" fmla="*/ 3733126 h 4039043"/>
              <a:gd name="connsiteX9" fmla="*/ 0 w 4855463"/>
              <a:gd name="connsiteY9" fmla="*/ 305917 h 4039043"/>
              <a:gd name="connsiteX10" fmla="*/ 305917 w 4855463"/>
              <a:gd name="connsiteY10" fmla="*/ 0 h 403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55463" h="4039043">
                <a:moveTo>
                  <a:pt x="305917" y="0"/>
                </a:moveTo>
                <a:lnTo>
                  <a:pt x="4549547" y="0"/>
                </a:lnTo>
                <a:cubicBezTo>
                  <a:pt x="4697381" y="0"/>
                  <a:pt x="4820723" y="104863"/>
                  <a:pt x="4849249" y="244264"/>
                </a:cubicBezTo>
                <a:lnTo>
                  <a:pt x="4855463" y="305907"/>
                </a:lnTo>
                <a:lnTo>
                  <a:pt x="4855463" y="3733136"/>
                </a:lnTo>
                <a:lnTo>
                  <a:pt x="4849249" y="3794779"/>
                </a:lnTo>
                <a:cubicBezTo>
                  <a:pt x="4820723" y="3934180"/>
                  <a:pt x="4697381" y="4039043"/>
                  <a:pt x="4549547" y="4039043"/>
                </a:cubicBezTo>
                <a:lnTo>
                  <a:pt x="305917" y="4039043"/>
                </a:lnTo>
                <a:cubicBezTo>
                  <a:pt x="136964" y="4039043"/>
                  <a:pt x="0" y="3902079"/>
                  <a:pt x="0" y="3733126"/>
                </a:cubicBezTo>
                <a:lnTo>
                  <a:pt x="0" y="305917"/>
                </a:lnTo>
                <a:cubicBezTo>
                  <a:pt x="0" y="136964"/>
                  <a:pt x="136964" y="0"/>
                  <a:pt x="305917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3594C-FF61-4FB6-A5E4-597CB7D69CB6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6753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0218"/>
            <a:ext cx="3827439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4639E5C-EF58-65A1-C364-F58DE76158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075" y="2293494"/>
            <a:ext cx="3666744" cy="4039044"/>
          </a:xfrm>
          <a:custGeom>
            <a:avLst/>
            <a:gdLst>
              <a:gd name="connsiteX0" fmla="*/ 292716 w 3666744"/>
              <a:gd name="connsiteY0" fmla="*/ 0 h 4039044"/>
              <a:gd name="connsiteX1" fmla="*/ 3374028 w 3666744"/>
              <a:gd name="connsiteY1" fmla="*/ 0 h 4039044"/>
              <a:gd name="connsiteX2" fmla="*/ 3666744 w 3666744"/>
              <a:gd name="connsiteY2" fmla="*/ 292716 h 4039044"/>
              <a:gd name="connsiteX3" fmla="*/ 3666744 w 3666744"/>
              <a:gd name="connsiteY3" fmla="*/ 3746328 h 4039044"/>
              <a:gd name="connsiteX4" fmla="*/ 3374028 w 3666744"/>
              <a:gd name="connsiteY4" fmla="*/ 4039044 h 4039044"/>
              <a:gd name="connsiteX5" fmla="*/ 292716 w 3666744"/>
              <a:gd name="connsiteY5" fmla="*/ 4039044 h 4039044"/>
              <a:gd name="connsiteX6" fmla="*/ 0 w 3666744"/>
              <a:gd name="connsiteY6" fmla="*/ 3746328 h 4039044"/>
              <a:gd name="connsiteX7" fmla="*/ 0 w 3666744"/>
              <a:gd name="connsiteY7" fmla="*/ 292716 h 4039044"/>
              <a:gd name="connsiteX8" fmla="*/ 292716 w 3666744"/>
              <a:gd name="connsiteY8" fmla="*/ 0 h 403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66744" h="4039044">
                <a:moveTo>
                  <a:pt x="292716" y="0"/>
                </a:moveTo>
                <a:lnTo>
                  <a:pt x="3374028" y="0"/>
                </a:lnTo>
                <a:cubicBezTo>
                  <a:pt x="3535691" y="0"/>
                  <a:pt x="3666744" y="131053"/>
                  <a:pt x="3666744" y="292716"/>
                </a:cubicBezTo>
                <a:lnTo>
                  <a:pt x="3666744" y="3746328"/>
                </a:lnTo>
                <a:cubicBezTo>
                  <a:pt x="3666744" y="3907991"/>
                  <a:pt x="3535691" y="4039044"/>
                  <a:pt x="3374028" y="4039044"/>
                </a:cubicBezTo>
                <a:lnTo>
                  <a:pt x="292716" y="4039044"/>
                </a:lnTo>
                <a:cubicBezTo>
                  <a:pt x="131053" y="4039044"/>
                  <a:pt x="0" y="3907991"/>
                  <a:pt x="0" y="3746328"/>
                </a:cubicBezTo>
                <a:lnTo>
                  <a:pt x="0" y="292716"/>
                </a:lnTo>
                <a:cubicBezTo>
                  <a:pt x="0" y="131053"/>
                  <a:pt x="131053" y="0"/>
                  <a:pt x="29271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20787" y="549275"/>
            <a:ext cx="6561138" cy="5788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05C6-AA77-4A66-BB27-EE68DDD0D193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3423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782804"/>
            <a:ext cx="11201400" cy="4206240"/>
          </a:xfrm>
        </p:spPr>
        <p:txBody>
          <a:bodyPr>
            <a:normAutofit/>
          </a:bodyPr>
          <a:lstStyle>
            <a:lvl1pPr algn="ctr">
              <a:defRPr sz="278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DF3EE-4BB8-4215-E053-BF3ED1BB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5DF3-EEC7-45DF-A943-3E12702079E5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3AE6E7-0083-439C-3FBC-ADE4BE86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27A3B-009A-1790-7D93-9A1F635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3775" y="4989044"/>
            <a:ext cx="11201399" cy="1225296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  <a:lvl2pPr marL="228600" indent="0" algn="ctr">
              <a:buNone/>
              <a:defRPr sz="2000">
                <a:solidFill>
                  <a:schemeClr val="tx2">
                    <a:lumMod val="90000"/>
                    <a:lumOff val="10000"/>
                  </a:schemeClr>
                </a:solidFill>
              </a:defRPr>
            </a:lvl2pPr>
            <a:lvl3pPr marL="457200" indent="0" algn="ctr">
              <a:buNone/>
              <a:defRPr sz="1800">
                <a:solidFill>
                  <a:schemeClr val="tx2">
                    <a:lumMod val="90000"/>
                    <a:lumOff val="10000"/>
                  </a:schemeClr>
                </a:solidFill>
              </a:defRPr>
            </a:lvl3pPr>
            <a:lvl4pPr marL="685800" indent="0" algn="ctr">
              <a:buNone/>
              <a:defRPr sz="1600">
                <a:solidFill>
                  <a:schemeClr val="tx2">
                    <a:lumMod val="90000"/>
                    <a:lumOff val="10000"/>
                  </a:schemeClr>
                </a:solidFill>
              </a:defRPr>
            </a:lvl4pPr>
            <a:lvl5pPr marL="914400" indent="0" algn="ctr">
              <a:buNone/>
              <a:defRPr sz="1400">
                <a:solidFill>
                  <a:schemeClr val="tx2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0861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782804"/>
            <a:ext cx="11201400" cy="4206240"/>
          </a:xfrm>
        </p:spPr>
        <p:txBody>
          <a:bodyPr>
            <a:normAutofit/>
          </a:bodyPr>
          <a:lstStyle>
            <a:lvl1pPr algn="ctr">
              <a:defRPr sz="27800"/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DF3EE-4BB8-4215-E053-BF3ED1BB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EAFF-A363-4554-A2A5-F61FABD0CE04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3AE6E7-0083-439C-3FBC-ADE4BE86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27A3B-009A-1790-7D93-9A1F635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3776" y="4989044"/>
            <a:ext cx="11201400" cy="1225296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228600" indent="0" algn="ctr">
              <a:buNone/>
              <a:defRPr sz="2400"/>
            </a:lvl2pPr>
            <a:lvl3pPr marL="457200" indent="0" algn="ctr">
              <a:buNone/>
              <a:defRPr sz="2000"/>
            </a:lvl3pPr>
            <a:lvl4pPr marL="685800" indent="0" algn="ctr">
              <a:buNone/>
              <a:defRPr sz="1800"/>
            </a:lvl4pPr>
            <a:lvl5pPr marL="9144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6165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768" y="603504"/>
            <a:ext cx="11201400" cy="4206240"/>
          </a:xfrm>
        </p:spPr>
        <p:txBody>
          <a:bodyPr>
            <a:normAutofit/>
          </a:bodyPr>
          <a:lstStyle>
            <a:lvl1pPr algn="l">
              <a:defRPr sz="278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DF3EE-4BB8-4215-E053-BF3ED1BB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47950-0717-4110-9557-F08D8A545BF8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3AE6E7-0083-439C-3FBC-ADE4BE86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27A3B-009A-1790-7D93-9A1F635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68" y="4809744"/>
            <a:ext cx="5897880" cy="135331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  <a:lvl2pPr marL="228600" indent="0" algn="l">
              <a:buNone/>
              <a:defRPr sz="2400">
                <a:solidFill>
                  <a:schemeClr val="tx2">
                    <a:lumMod val="90000"/>
                    <a:lumOff val="10000"/>
                  </a:schemeClr>
                </a:solidFill>
              </a:defRPr>
            </a:lvl2pPr>
            <a:lvl3pPr marL="457200" indent="0" algn="l">
              <a:buNone/>
              <a:defRPr sz="2000">
                <a:solidFill>
                  <a:schemeClr val="tx2">
                    <a:lumMod val="90000"/>
                    <a:lumOff val="10000"/>
                  </a:schemeClr>
                </a:solidFill>
              </a:defRPr>
            </a:lvl3pPr>
            <a:lvl4pPr marL="685800" indent="0" algn="l">
              <a:buNone/>
              <a:defRPr sz="1800">
                <a:solidFill>
                  <a:schemeClr val="tx2">
                    <a:lumMod val="90000"/>
                    <a:lumOff val="10000"/>
                  </a:schemeClr>
                </a:solidFill>
              </a:defRPr>
            </a:lvl4pPr>
            <a:lvl5pPr marL="914400" indent="0" algn="l">
              <a:buNone/>
              <a:defRPr sz="1600">
                <a:solidFill>
                  <a:schemeClr val="tx2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0883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5276088"/>
            <a:ext cx="11347704" cy="78638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980176"/>
            <a:ext cx="11347704" cy="530352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F9A648C8-0436-6FAF-8B52-BA15EFB5F9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1" y="343038"/>
            <a:ext cx="11506200" cy="4792766"/>
          </a:xfrm>
          <a:custGeom>
            <a:avLst/>
            <a:gdLst>
              <a:gd name="connsiteX0" fmla="*/ 292023 w 11506200"/>
              <a:gd name="connsiteY0" fmla="*/ 0 h 4792766"/>
              <a:gd name="connsiteX1" fmla="*/ 11214177 w 11506200"/>
              <a:gd name="connsiteY1" fmla="*/ 0 h 4792766"/>
              <a:gd name="connsiteX2" fmla="*/ 11506200 w 11506200"/>
              <a:gd name="connsiteY2" fmla="*/ 292023 h 4792766"/>
              <a:gd name="connsiteX3" fmla="*/ 11506200 w 11506200"/>
              <a:gd name="connsiteY3" fmla="*/ 4500743 h 4792766"/>
              <a:gd name="connsiteX4" fmla="*/ 11214177 w 11506200"/>
              <a:gd name="connsiteY4" fmla="*/ 4792766 h 4792766"/>
              <a:gd name="connsiteX5" fmla="*/ 292023 w 11506200"/>
              <a:gd name="connsiteY5" fmla="*/ 4792766 h 4792766"/>
              <a:gd name="connsiteX6" fmla="*/ 0 w 11506200"/>
              <a:gd name="connsiteY6" fmla="*/ 4500743 h 4792766"/>
              <a:gd name="connsiteX7" fmla="*/ 0 w 11506200"/>
              <a:gd name="connsiteY7" fmla="*/ 292023 h 4792766"/>
              <a:gd name="connsiteX8" fmla="*/ 292023 w 11506200"/>
              <a:gd name="connsiteY8" fmla="*/ 0 h 479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4792766">
                <a:moveTo>
                  <a:pt x="292023" y="0"/>
                </a:moveTo>
                <a:lnTo>
                  <a:pt x="11214177" y="0"/>
                </a:lnTo>
                <a:cubicBezTo>
                  <a:pt x="11375457" y="0"/>
                  <a:pt x="11506200" y="130743"/>
                  <a:pt x="11506200" y="292023"/>
                </a:cubicBezTo>
                <a:lnTo>
                  <a:pt x="11506200" y="4500743"/>
                </a:lnTo>
                <a:cubicBezTo>
                  <a:pt x="11506200" y="4662023"/>
                  <a:pt x="11375457" y="4792766"/>
                  <a:pt x="11214177" y="4792766"/>
                </a:cubicBezTo>
                <a:lnTo>
                  <a:pt x="292023" y="4792766"/>
                </a:lnTo>
                <a:cubicBezTo>
                  <a:pt x="130743" y="4792766"/>
                  <a:pt x="0" y="4662023"/>
                  <a:pt x="0" y="4500743"/>
                </a:cubicBezTo>
                <a:lnTo>
                  <a:pt x="0" y="292023"/>
                </a:lnTo>
                <a:cubicBezTo>
                  <a:pt x="0" y="130743"/>
                  <a:pt x="130743" y="0"/>
                  <a:pt x="292023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A94E042F-6826-4E41-A6B0-8BF606E4151E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182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1F94A-833D-4D19-8ACB-52DAEF08569A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8266176" cy="560527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34374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F0761-EA67-F7D1-62E4-095EADA26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9616" y="1823376"/>
            <a:ext cx="9198864" cy="2875175"/>
          </a:xfrm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A78CD0-57A9-DB86-E3A3-40628E6D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3A70-5484-4418-A739-7B973E09E7E8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C2DF4-76B6-1299-74E1-66F403C0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5CA15-3DFE-125B-C658-77179ED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FAB025-061F-4B04-451A-37E4275586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5276088"/>
            <a:ext cx="9198864" cy="466344"/>
          </a:xfr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228600" indent="0">
              <a:buNone/>
              <a:defRPr sz="20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 marL="457200" indent="0">
              <a:buNone/>
              <a:defRPr sz="18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3pPr>
            <a:lvl4pPr marL="685800" indent="0">
              <a:buNone/>
              <a:defRPr sz="16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4pPr>
            <a:lvl5pPr marL="914400" indent="0">
              <a:buNone/>
              <a:defRPr sz="14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Quote Author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74310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A9563B-AAD5-FEB6-A529-82D8BF95E524}"/>
              </a:ext>
            </a:extLst>
          </p:cNvPr>
          <p:cNvSpPr/>
          <p:nvPr userDrawn="1"/>
        </p:nvSpPr>
        <p:spPr>
          <a:xfrm>
            <a:off x="806386" y="760151"/>
            <a:ext cx="10579222" cy="5337698"/>
          </a:xfrm>
          <a:prstGeom prst="roundRect">
            <a:avLst>
              <a:gd name="adj" fmla="val 6093"/>
            </a:avLst>
          </a:pr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3F0761-EA67-F7D1-62E4-095EADA26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55064" y="2092751"/>
            <a:ext cx="8695944" cy="212810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A78CD0-57A9-DB86-E3A3-40628E6D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9960C-742D-4508-821A-E36FD033CDBF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C2DF4-76B6-1299-74E1-66F403C0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5CA15-3DFE-125B-C658-77179ED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FAB025-061F-4B04-451A-37E4275586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55064" y="5120640"/>
            <a:ext cx="8695944" cy="62179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b="1" dirty="0"/>
            </a:lvl1pPr>
            <a:lvl2pPr marL="228600" indent="0">
              <a:buNone/>
              <a:defRPr lang="en-US" b="1" dirty="0"/>
            </a:lvl2pPr>
            <a:lvl3pPr marL="457200" indent="0">
              <a:buNone/>
              <a:defRPr lang="en-US" b="1" dirty="0"/>
            </a:lvl3pPr>
            <a:lvl4pPr marL="685800" indent="0">
              <a:buNone/>
              <a:defRPr lang="en-US" b="1" dirty="0"/>
            </a:lvl4pPr>
            <a:lvl5pPr marL="914400" indent="0">
              <a:buNone/>
              <a:defRPr lang="en-US" b="1" dirty="0"/>
            </a:lvl5pPr>
          </a:lstStyle>
          <a:p>
            <a:pPr lvl="0"/>
            <a:r>
              <a:rPr lang="en-US"/>
              <a:t>Quote Author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20002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768" y="438912"/>
            <a:ext cx="9619488" cy="452628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965192"/>
            <a:ext cx="5431536" cy="128930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7E0D0A5-9A76-413F-B8E0-5A45841D7E46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695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768" y="1179576"/>
            <a:ext cx="9317736" cy="378561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965192"/>
            <a:ext cx="5431536" cy="128930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D0AF003-CBE1-47D7-BB91-14D8E3A57039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687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94248"/>
            <a:ext cx="11164825" cy="958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0825"/>
            <a:ext cx="5211762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24"/>
            <a:ext cx="521335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EEC48-96C8-40C8-BC32-68BFC261013A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483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6166"/>
            <a:ext cx="11164824" cy="976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7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0888"/>
            <a:ext cx="5211762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2512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88"/>
            <a:ext cx="521335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79F91-8FDB-4AB3-84FB-6B8E68AF702B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4171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1D436-D43A-4662-BADB-33E2F793B997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485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C9DBE-31FF-4D71-B719-92EBAC3193CE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8366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9" y="2311121"/>
            <a:ext cx="3309608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5" y="553616"/>
            <a:ext cx="6466741" cy="575256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F576B-5432-44C5-AE72-B8C78722FE99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318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4590288" cy="3739896"/>
          </a:xfrm>
        </p:spPr>
        <p:txBody>
          <a:bodyPr anchor="t">
            <a:normAutofit/>
          </a:bodyPr>
          <a:lstStyle>
            <a:lvl1pPr algn="l">
              <a:defRPr sz="5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5FC269D-AA10-2D35-8DD6-33E0E2CC40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1348" y="343038"/>
            <a:ext cx="6257031" cy="6172200"/>
          </a:xfrm>
          <a:custGeom>
            <a:avLst/>
            <a:gdLst>
              <a:gd name="connsiteX0" fmla="*/ 318609 w 6257031"/>
              <a:gd name="connsiteY0" fmla="*/ 0 h 6172200"/>
              <a:gd name="connsiteX1" fmla="*/ 5938422 w 6257031"/>
              <a:gd name="connsiteY1" fmla="*/ 0 h 6172200"/>
              <a:gd name="connsiteX2" fmla="*/ 6257031 w 6257031"/>
              <a:gd name="connsiteY2" fmla="*/ 318609 h 6172200"/>
              <a:gd name="connsiteX3" fmla="*/ 6257031 w 6257031"/>
              <a:gd name="connsiteY3" fmla="*/ 5853591 h 6172200"/>
              <a:gd name="connsiteX4" fmla="*/ 5938422 w 6257031"/>
              <a:gd name="connsiteY4" fmla="*/ 6172200 h 6172200"/>
              <a:gd name="connsiteX5" fmla="*/ 318609 w 6257031"/>
              <a:gd name="connsiteY5" fmla="*/ 6172200 h 6172200"/>
              <a:gd name="connsiteX6" fmla="*/ 0 w 6257031"/>
              <a:gd name="connsiteY6" fmla="*/ 5853591 h 6172200"/>
              <a:gd name="connsiteX7" fmla="*/ 0 w 6257031"/>
              <a:gd name="connsiteY7" fmla="*/ 318609 h 6172200"/>
              <a:gd name="connsiteX8" fmla="*/ 318609 w 6257031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7031" h="6172200">
                <a:moveTo>
                  <a:pt x="318609" y="0"/>
                </a:moveTo>
                <a:lnTo>
                  <a:pt x="5938422" y="0"/>
                </a:lnTo>
                <a:cubicBezTo>
                  <a:pt x="6114385" y="0"/>
                  <a:pt x="6257031" y="142646"/>
                  <a:pt x="6257031" y="318609"/>
                </a:cubicBezTo>
                <a:lnTo>
                  <a:pt x="6257031" y="5853591"/>
                </a:lnTo>
                <a:cubicBezTo>
                  <a:pt x="6257031" y="6029554"/>
                  <a:pt x="6114385" y="6172200"/>
                  <a:pt x="5938422" y="6172200"/>
                </a:cubicBezTo>
                <a:lnTo>
                  <a:pt x="318609" y="6172200"/>
                </a:lnTo>
                <a:cubicBezTo>
                  <a:pt x="142646" y="6172200"/>
                  <a:pt x="0" y="6029554"/>
                  <a:pt x="0" y="5853591"/>
                </a:cubicBezTo>
                <a:lnTo>
                  <a:pt x="0" y="318609"/>
                </a:lnTo>
                <a:cubicBezTo>
                  <a:pt x="0" y="142646"/>
                  <a:pt x="142646" y="0"/>
                  <a:pt x="318609" y="0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3E408205-B154-4943-AEBC-86E16421E5DB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4738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7784"/>
            <a:ext cx="3713996" cy="221231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7" y="2826137"/>
            <a:ext cx="3310128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DACA751-BBB2-3E33-EA6C-54B4A7F684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342901"/>
            <a:ext cx="6785782" cy="6172198"/>
          </a:xfrm>
          <a:custGeom>
            <a:avLst/>
            <a:gdLst>
              <a:gd name="connsiteX0" fmla="*/ 264355 w 6785782"/>
              <a:gd name="connsiteY0" fmla="*/ 0 h 6172198"/>
              <a:gd name="connsiteX1" fmla="*/ 6521427 w 6785782"/>
              <a:gd name="connsiteY1" fmla="*/ 0 h 6172198"/>
              <a:gd name="connsiteX2" fmla="*/ 6785782 w 6785782"/>
              <a:gd name="connsiteY2" fmla="*/ 264355 h 6172198"/>
              <a:gd name="connsiteX3" fmla="*/ 6785782 w 6785782"/>
              <a:gd name="connsiteY3" fmla="*/ 5907843 h 6172198"/>
              <a:gd name="connsiteX4" fmla="*/ 6521427 w 6785782"/>
              <a:gd name="connsiteY4" fmla="*/ 6172198 h 6172198"/>
              <a:gd name="connsiteX5" fmla="*/ 264355 w 6785782"/>
              <a:gd name="connsiteY5" fmla="*/ 6172198 h 6172198"/>
              <a:gd name="connsiteX6" fmla="*/ 0 w 6785782"/>
              <a:gd name="connsiteY6" fmla="*/ 5907843 h 6172198"/>
              <a:gd name="connsiteX7" fmla="*/ 0 w 6785782"/>
              <a:gd name="connsiteY7" fmla="*/ 264355 h 6172198"/>
              <a:gd name="connsiteX8" fmla="*/ 264355 w 6785782"/>
              <a:gd name="connsiteY8" fmla="*/ 0 h 617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85782" h="6172198">
                <a:moveTo>
                  <a:pt x="264355" y="0"/>
                </a:moveTo>
                <a:lnTo>
                  <a:pt x="6521427" y="0"/>
                </a:lnTo>
                <a:cubicBezTo>
                  <a:pt x="6667426" y="0"/>
                  <a:pt x="6785782" y="118356"/>
                  <a:pt x="6785782" y="264355"/>
                </a:cubicBezTo>
                <a:lnTo>
                  <a:pt x="6785782" y="5907843"/>
                </a:lnTo>
                <a:cubicBezTo>
                  <a:pt x="6785782" y="6053842"/>
                  <a:pt x="6667426" y="6172198"/>
                  <a:pt x="6521427" y="6172198"/>
                </a:cubicBezTo>
                <a:lnTo>
                  <a:pt x="264355" y="6172198"/>
                </a:lnTo>
                <a:cubicBezTo>
                  <a:pt x="118356" y="6172198"/>
                  <a:pt x="0" y="6053842"/>
                  <a:pt x="0" y="5907843"/>
                </a:cubicBezTo>
                <a:lnTo>
                  <a:pt x="0" y="264355"/>
                </a:lnTo>
                <a:cubicBezTo>
                  <a:pt x="0" y="118356"/>
                  <a:pt x="118356" y="0"/>
                  <a:pt x="26435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66CE1-0051-42BD-BBD3-CB4EC65FC51D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8150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29768"/>
            <a:ext cx="10890374" cy="1627632"/>
          </a:xfrm>
        </p:spPr>
        <p:txBody>
          <a:bodyPr anchor="t">
            <a:noAutofit/>
          </a:bodyPr>
          <a:lstStyle>
            <a:lvl1pPr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68" y="3264408"/>
            <a:ext cx="10890374" cy="2834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4B75-5BA7-423E-A6AE-B3781CB72AA9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30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27318"/>
            <a:ext cx="7370064" cy="184202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3622673"/>
            <a:ext cx="7370064" cy="22311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C1F7B-2472-4057-932A-A13696216B5F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701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5330952" cy="3739896"/>
          </a:xfrm>
        </p:spPr>
        <p:txBody>
          <a:bodyPr anchor="t">
            <a:normAutofit/>
          </a:bodyPr>
          <a:lstStyle>
            <a:lvl1pPr algn="l">
              <a:defRPr sz="6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517136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BD144122-2A67-493C-895E-2682608B0F6A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8F28510C-0939-D915-FCC8-7D8AD44757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7247" y="342900"/>
            <a:ext cx="5334000" cy="6172200"/>
          </a:xfrm>
          <a:custGeom>
            <a:avLst/>
            <a:gdLst>
              <a:gd name="connsiteX0" fmla="*/ 305905 w 5334000"/>
              <a:gd name="connsiteY0" fmla="*/ 0 h 6172200"/>
              <a:gd name="connsiteX1" fmla="*/ 5028095 w 5334000"/>
              <a:gd name="connsiteY1" fmla="*/ 0 h 6172200"/>
              <a:gd name="connsiteX2" fmla="*/ 5334000 w 5334000"/>
              <a:gd name="connsiteY2" fmla="*/ 305905 h 6172200"/>
              <a:gd name="connsiteX3" fmla="*/ 5334000 w 5334000"/>
              <a:gd name="connsiteY3" fmla="*/ 5866295 h 6172200"/>
              <a:gd name="connsiteX4" fmla="*/ 5028095 w 5334000"/>
              <a:gd name="connsiteY4" fmla="*/ 6172200 h 6172200"/>
              <a:gd name="connsiteX5" fmla="*/ 305905 w 5334000"/>
              <a:gd name="connsiteY5" fmla="*/ 6172200 h 6172200"/>
              <a:gd name="connsiteX6" fmla="*/ 0 w 5334000"/>
              <a:gd name="connsiteY6" fmla="*/ 5866295 h 6172200"/>
              <a:gd name="connsiteX7" fmla="*/ 0 w 5334000"/>
              <a:gd name="connsiteY7" fmla="*/ 305905 h 6172200"/>
              <a:gd name="connsiteX8" fmla="*/ 305905 w 53340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4000" h="6172200">
                <a:moveTo>
                  <a:pt x="305905" y="0"/>
                </a:moveTo>
                <a:lnTo>
                  <a:pt x="5028095" y="0"/>
                </a:lnTo>
                <a:cubicBezTo>
                  <a:pt x="5197042" y="0"/>
                  <a:pt x="5334000" y="136958"/>
                  <a:pt x="5334000" y="305905"/>
                </a:cubicBezTo>
                <a:lnTo>
                  <a:pt x="5334000" y="5866295"/>
                </a:lnTo>
                <a:cubicBezTo>
                  <a:pt x="5334000" y="6035242"/>
                  <a:pt x="5197042" y="6172200"/>
                  <a:pt x="5028095" y="6172200"/>
                </a:cubicBezTo>
                <a:lnTo>
                  <a:pt x="305905" y="6172200"/>
                </a:lnTo>
                <a:cubicBezTo>
                  <a:pt x="136958" y="6172200"/>
                  <a:pt x="0" y="6035242"/>
                  <a:pt x="0" y="5866295"/>
                </a:cubicBezTo>
                <a:lnTo>
                  <a:pt x="0" y="305905"/>
                </a:lnTo>
                <a:cubicBezTo>
                  <a:pt x="0" y="136958"/>
                  <a:pt x="136958" y="0"/>
                  <a:pt x="30590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29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9480" y="411480"/>
            <a:ext cx="4361688" cy="3968496"/>
          </a:xfrm>
        </p:spPr>
        <p:txBody>
          <a:bodyPr anchor="t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9480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5FC269D-AA10-2D35-8DD6-33E0E2CC40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7472" y="343038"/>
            <a:ext cx="6257031" cy="6172200"/>
          </a:xfrm>
          <a:custGeom>
            <a:avLst/>
            <a:gdLst>
              <a:gd name="connsiteX0" fmla="*/ 318609 w 6257031"/>
              <a:gd name="connsiteY0" fmla="*/ 0 h 6172200"/>
              <a:gd name="connsiteX1" fmla="*/ 5938422 w 6257031"/>
              <a:gd name="connsiteY1" fmla="*/ 0 h 6172200"/>
              <a:gd name="connsiteX2" fmla="*/ 6257031 w 6257031"/>
              <a:gd name="connsiteY2" fmla="*/ 318609 h 6172200"/>
              <a:gd name="connsiteX3" fmla="*/ 6257031 w 6257031"/>
              <a:gd name="connsiteY3" fmla="*/ 5853591 h 6172200"/>
              <a:gd name="connsiteX4" fmla="*/ 5938422 w 6257031"/>
              <a:gd name="connsiteY4" fmla="*/ 6172200 h 6172200"/>
              <a:gd name="connsiteX5" fmla="*/ 318609 w 6257031"/>
              <a:gd name="connsiteY5" fmla="*/ 6172200 h 6172200"/>
              <a:gd name="connsiteX6" fmla="*/ 0 w 6257031"/>
              <a:gd name="connsiteY6" fmla="*/ 5853591 h 6172200"/>
              <a:gd name="connsiteX7" fmla="*/ 0 w 6257031"/>
              <a:gd name="connsiteY7" fmla="*/ 318609 h 6172200"/>
              <a:gd name="connsiteX8" fmla="*/ 318609 w 6257031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7031" h="6172200">
                <a:moveTo>
                  <a:pt x="318609" y="0"/>
                </a:moveTo>
                <a:lnTo>
                  <a:pt x="5938422" y="0"/>
                </a:lnTo>
                <a:cubicBezTo>
                  <a:pt x="6114385" y="0"/>
                  <a:pt x="6257031" y="142646"/>
                  <a:pt x="6257031" y="318609"/>
                </a:cubicBezTo>
                <a:lnTo>
                  <a:pt x="6257031" y="5853591"/>
                </a:lnTo>
                <a:cubicBezTo>
                  <a:pt x="6257031" y="6029554"/>
                  <a:pt x="6114385" y="6172200"/>
                  <a:pt x="5938422" y="6172200"/>
                </a:cubicBezTo>
                <a:lnTo>
                  <a:pt x="318609" y="6172200"/>
                </a:lnTo>
                <a:cubicBezTo>
                  <a:pt x="142646" y="6172200"/>
                  <a:pt x="0" y="6029554"/>
                  <a:pt x="0" y="5853591"/>
                </a:cubicBezTo>
                <a:lnTo>
                  <a:pt x="0" y="318609"/>
                </a:lnTo>
                <a:cubicBezTo>
                  <a:pt x="0" y="142646"/>
                  <a:pt x="142646" y="0"/>
                  <a:pt x="318609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486A74E5-A9C0-4E5C-851E-13F6D920EA1A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003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27A12A6-507C-2714-2F24-09ADE11584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>
            <a:lvl1pPr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C7299-89AC-DB5B-B75E-E02A0040A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429768"/>
            <a:ext cx="7772400" cy="78638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88DBF3-F598-4A31-8E9B-511F7F0D5E47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4145AC3-CC88-4C8A-A6CE-8D44921B6A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6945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C7299-89AC-DB5B-B75E-E02A0040A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429768"/>
            <a:ext cx="7772400" cy="78638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88DBF3-F598-4A31-8E9B-511F7F0D5E47}" type="datetime1">
              <a:rPr lang="en-US" smtClean="0"/>
              <a:pPr/>
              <a:t>21-Nov-25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145AC3-CC88-4C8A-A6CE-8D44921B6A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671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83464"/>
            <a:ext cx="10652760" cy="969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1380744"/>
            <a:ext cx="10652760" cy="4901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9768" y="6519672"/>
            <a:ext cx="2843784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8A7B9ABC-2BDA-432C-8D53-84813DB6E36F}" type="datetime1">
              <a:rPr lang="en-US" smtClean="0"/>
              <a:t>21-Nov-25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60536" y="6519672"/>
            <a:ext cx="2642616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720" y="6519672"/>
            <a:ext cx="457200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186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15E6F4-0467-3A16-539E-190AF3EA60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682"/>
                    </a14:imgEffect>
                    <a14:imgEffect>
                      <a14:saturation sat="16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6447" y="445477"/>
            <a:ext cx="4809506" cy="31646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A29802-264F-8010-B2E3-630F5A52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65" y="1738821"/>
            <a:ext cx="7053306" cy="2661139"/>
          </a:xfrm>
        </p:spPr>
        <p:txBody>
          <a:bodyPr anchor="b">
            <a:normAutofit fontScale="90000"/>
          </a:bodyPr>
          <a:lstStyle/>
          <a:p>
            <a:r>
              <a:rPr lang="en-GB" sz="6200" b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The NHS Vision of Neighbourhood Health and Care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768A6FF-4DC5-8ACB-DF5A-B64679943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7664" y="428881"/>
            <a:ext cx="7772400" cy="78638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Friends of Chalfonts and GX Hospital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45E672-2405-94A4-38F8-2C26AA0FDFA6}"/>
              </a:ext>
            </a:extLst>
          </p:cNvPr>
          <p:cNvSpPr txBox="1"/>
          <p:nvPr/>
        </p:nvSpPr>
        <p:spPr>
          <a:xfrm>
            <a:off x="457200" y="5532120"/>
            <a:ext cx="8149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Applied to South Buckinghamshire</a:t>
            </a:r>
          </a:p>
        </p:txBody>
      </p:sp>
    </p:spTree>
    <p:extLst>
      <p:ext uri="{BB962C8B-B14F-4D97-AF65-F5344CB8AC3E}">
        <p14:creationId xmlns:p14="http://schemas.microsoft.com/office/powerpoint/2010/main" val="32616380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99627-76B6-B9C9-8E1A-E9B3B5596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0" y="210716"/>
            <a:ext cx="6705600" cy="145806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200" b="1" dirty="0"/>
              <a:t>Next Steps toward </a:t>
            </a:r>
            <a:r>
              <a:rPr lang="en-US" sz="3200" b="1" dirty="0" err="1"/>
              <a:t>Neighbourhood</a:t>
            </a:r>
            <a:r>
              <a:rPr lang="en-US" sz="3200" b="1" dirty="0"/>
              <a:t> Health and Care by the South Bucks Partnership for Health &amp; Wellbeing </a:t>
            </a:r>
            <a:endParaRPr lang="en-US" sz="3200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BA4399-B319-43A4-B5E7-DF14CCF5F30F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5634432" y="1674634"/>
            <a:ext cx="6229350" cy="6298488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en-GB" sz="2800" b="1" dirty="0"/>
              <a:t>We suggest thinking about: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b="1" dirty="0"/>
              <a:t>How the three elements work together as partners and how the partnership is led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b="1" dirty="0"/>
              <a:t>How teamwork and knowledge of roles of staff and community groups is developed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b="1" dirty="0"/>
              <a:t>How community groups are informed, engaged and supported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b="1" dirty="0"/>
              <a:t>How listening skills are developed and applied by lead patient/client contacts 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b="1" dirty="0"/>
              <a:t>How all local Health &amp; Care staff are engaged with neighbourhood services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b="1" dirty="0"/>
              <a:t>How Joy will be developed and used to include all our neighbourhood resources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b="1" dirty="0"/>
              <a:t>How we communicate health and wellbeing messages with local communities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b="1" dirty="0"/>
              <a:t>Priorities and costs/benefits of </a:t>
            </a:r>
            <a:r>
              <a:rPr lang="en-GB" sz="2800" b="1"/>
              <a:t>our next </a:t>
            </a:r>
            <a:r>
              <a:rPr lang="en-GB" sz="2800" b="1" dirty="0"/>
              <a:t>steps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2400" b="1" dirty="0"/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endParaRPr lang="en-GB" sz="2400" b="1" dirty="0"/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en-GB" sz="1300" dirty="0"/>
              <a:t>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EF7CF12-7C4A-4333-9014-C9939AF8EB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358490" cy="3456225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75726C-85B9-C281-E516-48E73991F560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0" y="3844290"/>
            <a:ext cx="5966460" cy="481202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en-GB" sz="2400" b="1" dirty="0"/>
              <a:t>We need to think through together</a:t>
            </a:r>
            <a:endParaRPr lang="en-GB" sz="1600" dirty="0"/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/>
              <a:t>What works and what doesn’t?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/>
              <a:t>What are the barriers &amp; obstacles?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/>
              <a:t>What should we try?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/>
              <a:t>How will we know if it works?</a:t>
            </a:r>
          </a:p>
        </p:txBody>
      </p:sp>
    </p:spTree>
    <p:extLst>
      <p:ext uri="{BB962C8B-B14F-4D97-AF65-F5344CB8AC3E}">
        <p14:creationId xmlns:p14="http://schemas.microsoft.com/office/powerpoint/2010/main" val="15149167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EB1A1-61A8-DC3F-DE95-A51F54F88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918" y="331470"/>
            <a:ext cx="5947336" cy="7055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kern="1200" dirty="0" err="1">
                <a:latin typeface="+mj-lt"/>
                <a:ea typeface="+mj-ea"/>
                <a:cs typeface="+mj-cs"/>
              </a:rPr>
              <a:t>Neighbourhood</a:t>
            </a:r>
            <a:r>
              <a:rPr lang="en-US" b="1" kern="1200" dirty="0">
                <a:latin typeface="+mj-lt"/>
                <a:ea typeface="+mj-ea"/>
                <a:cs typeface="+mj-cs"/>
              </a:rPr>
              <a:t> Health Policy</a:t>
            </a:r>
          </a:p>
        </p:txBody>
      </p:sp>
      <p:pic>
        <p:nvPicPr>
          <p:cNvPr id="4" name="Content Placeholder 3" descr="health care:doctor and nurse holding plant in hands">
            <a:extLst>
              <a:ext uri="{FF2B5EF4-FFF2-40B4-BE49-F238E27FC236}">
                <a16:creationId xmlns:a16="http://schemas.microsoft.com/office/drawing/2014/main" id="{BE2EAFB8-CB9A-4BD0-A162-7C76B3214C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1084" r="3" b="3"/>
          <a:stretch>
            <a:fillRect/>
          </a:stretch>
        </p:blipFill>
        <p:spPr>
          <a:xfrm>
            <a:off x="7002315" y="167516"/>
            <a:ext cx="4775158" cy="4039043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90CE31-E4DB-4F03-B4E2-D852020FAB7E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541949" y="1085929"/>
            <a:ext cx="5978355" cy="553789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sz="2200" b="1" dirty="0"/>
              <a:t>The Labour Party Manifesto and shortly to be published  NHS 10 Year Plan include Neighbourhood Health as a key objective</a:t>
            </a:r>
            <a:r>
              <a:rPr lang="en-GB" sz="2200" dirty="0"/>
              <a:t> 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sz="2200" b="1" dirty="0"/>
              <a:t>This reflects long term aims to empower people to manage their own health to achieve sustainable health and care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sz="2200" b="1" dirty="0"/>
              <a:t>The Buckinghamshire Oxfordshire and Berkshire West Integrated Care Strategy</a:t>
            </a:r>
            <a:r>
              <a:rPr lang="en-GB" sz="2200" dirty="0"/>
              <a:t> </a:t>
            </a:r>
            <a:r>
              <a:rPr lang="en-GB" sz="2200" b="1" dirty="0"/>
              <a:t>calls for Integrated Neighbourhood Teams working with Community Support Groups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sz="2200" b="1" dirty="0"/>
              <a:t>The Friends  have been suggesting steps towards this approach for 10 years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22AF07-4036-9E5A-75D5-8A97D788D165}"/>
              </a:ext>
            </a:extLst>
          </p:cNvPr>
          <p:cNvSpPr txBox="1"/>
          <p:nvPr/>
        </p:nvSpPr>
        <p:spPr>
          <a:xfrm>
            <a:off x="6949440" y="4263390"/>
            <a:ext cx="484632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Wanless review 2002 noted the NHS would only be sustainable with full community engagement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Darzi  review 2024 notes that 7% of patients with complex needs account for 46% of hospital costs</a:t>
            </a:r>
          </a:p>
        </p:txBody>
      </p:sp>
    </p:spTree>
    <p:extLst>
      <p:ext uri="{BB962C8B-B14F-4D97-AF65-F5344CB8AC3E}">
        <p14:creationId xmlns:p14="http://schemas.microsoft.com/office/powerpoint/2010/main" val="198877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37841-48C4-50E0-B5B5-7D3CED424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141" y="457200"/>
            <a:ext cx="5208094" cy="7438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kern="1200" dirty="0">
                <a:latin typeface="+mj-lt"/>
                <a:ea typeface="+mj-ea"/>
                <a:cs typeface="+mj-cs"/>
              </a:rPr>
              <a:t>Objectives</a:t>
            </a:r>
          </a:p>
        </p:txBody>
      </p:sp>
      <p:pic>
        <p:nvPicPr>
          <p:cNvPr id="4" name="Content Placeholder 3" descr="Female nurse smiling at outdoors health clinic">
            <a:extLst>
              <a:ext uri="{FF2B5EF4-FFF2-40B4-BE49-F238E27FC236}">
                <a16:creationId xmlns:a16="http://schemas.microsoft.com/office/drawing/2014/main" id="{CB7044BC-F1E7-40FD-8B4D-5241078DD14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r="7190" b="-2"/>
          <a:stretch>
            <a:fillRect/>
          </a:stretch>
        </p:blipFill>
        <p:spPr>
          <a:xfrm>
            <a:off x="7189470" y="102870"/>
            <a:ext cx="5518638" cy="4608347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F62178-52B1-4886-AEFD-5F75FCD10E97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73432" y="1346630"/>
            <a:ext cx="6401738" cy="5511370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</a:pPr>
            <a:r>
              <a:rPr lang="en-GB" sz="3100" b="1" dirty="0"/>
              <a:t>A place based approach to service delivery and leadership closer to people’s homes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en-GB" sz="3100" b="1" dirty="0"/>
              <a:t>Integrated  Physical/ Mental Health and Social Care with Local Community Support   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en-GB" sz="3100" b="1" dirty="0"/>
              <a:t>Greater focus on Prevention and Support for Wellbeing for those with complex needs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en-GB" sz="3100" b="1" dirty="0"/>
              <a:t>Personalised Coordinated Care that tailors  support to individual needs and preferences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en-GB" sz="3100" b="1" dirty="0"/>
              <a:t>Providing equitable services and community support for those in greatest need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en-GB" sz="3100" b="1" dirty="0"/>
              <a:t>Better communications using eHealth so that neighbourhoods know their care services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endParaRPr lang="en-GB" sz="2000" b="1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B8FADDC-5403-737E-CBE6-DD3A031B2CF6}"/>
              </a:ext>
            </a:extLst>
          </p:cNvPr>
          <p:cNvSpPr txBox="1">
            <a:spLocks/>
          </p:cNvSpPr>
          <p:nvPr/>
        </p:nvSpPr>
        <p:spPr>
          <a:xfrm>
            <a:off x="7096915" y="4884235"/>
            <a:ext cx="5554979" cy="18803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b="1" dirty="0"/>
              <a:t>Outcomes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8800" b="1" dirty="0">
                <a:solidFill>
                  <a:srgbClr val="131313"/>
                </a:solidFill>
                <a:latin typeface="Neue Haas Grotesk Text Pro"/>
                <a:ea typeface="+mn-ea"/>
                <a:cs typeface="+mn-cs"/>
              </a:rPr>
              <a:t>Better experience for patients &amp; staff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Less hospital </a:t>
            </a:r>
            <a:r>
              <a:rPr lang="en-GB" sz="8800" b="1" dirty="0">
                <a:solidFill>
                  <a:srgbClr val="131313"/>
                </a:solidFill>
                <a:latin typeface="Neue Haas Grotesk Text Pro"/>
                <a:ea typeface="+mn-ea"/>
                <a:cs typeface="+mn-cs"/>
              </a:rPr>
              <a:t>or</a:t>
            </a:r>
            <a:r>
              <a:rPr kumimoji="0" lang="en-GB" sz="8800" b="1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 care home stay n</a:t>
            </a:r>
            <a:r>
              <a:rPr lang="en-GB" sz="8800" b="1" dirty="0" err="1">
                <a:solidFill>
                  <a:srgbClr val="131313"/>
                </a:solidFill>
                <a:latin typeface="Neue Haas Grotesk Text Pro"/>
                <a:ea typeface="+mn-ea"/>
                <a:cs typeface="+mn-cs"/>
              </a:rPr>
              <a:t>eeded</a:t>
            </a:r>
            <a:endParaRPr kumimoji="0" lang="en-GB" sz="8800" b="1" i="0" u="none" strike="noStrike" kern="1200" cap="none" spc="0" normalizeH="0" baseline="0" noProof="0" dirty="0">
              <a:ln>
                <a:noFill/>
              </a:ln>
              <a:solidFill>
                <a:srgbClr val="131313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8800" b="1" i="0" u="none" strike="noStrike" kern="1200" cap="none" spc="0" normalizeH="0" baseline="0" noProof="0" dirty="0">
              <a:ln>
                <a:noFill/>
              </a:ln>
              <a:solidFill>
                <a:srgbClr val="131313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2204417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E964E-7EAC-2459-74CE-7AF52599B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366" y="141732"/>
            <a:ext cx="6158484" cy="13441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/>
              <a:t>The South Buckinghamshire</a:t>
            </a:r>
            <a:br>
              <a:rPr lang="en-US" b="1" dirty="0"/>
            </a:br>
            <a:r>
              <a:rPr lang="en-US" b="1" dirty="0" err="1"/>
              <a:t>Neighbourhood</a:t>
            </a:r>
            <a:endParaRPr lang="en-US" b="1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E1BC34B-B883-4C75-8718-6392130882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r="1510"/>
          <a:stretch/>
        </p:blipFill>
        <p:spPr>
          <a:xfrm>
            <a:off x="7178040" y="480061"/>
            <a:ext cx="4408170" cy="3108959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A25F2A-0234-4E12-8839-22C02F6F4B7D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505206" y="1613916"/>
            <a:ext cx="6464306" cy="499262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400" b="1" dirty="0"/>
              <a:t>A neighbourhood of a small Town and Villages     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/>
              <a:t>Served by 2 Primary Care Networks and the Chalfonts and GX Community Hospital </a:t>
            </a:r>
          </a:p>
          <a:p>
            <a:pPr marL="0" lvl="1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/>
              <a:t>Chalfonts PCN serves: Chalfont St Peter(13,000), Chalfont St Giles (6,700), Gerrards Cross (8,400), </a:t>
            </a:r>
            <a:r>
              <a:rPr lang="en-GB" sz="2000" b="1" dirty="0" err="1"/>
              <a:t>Hedgerly</a:t>
            </a:r>
            <a:r>
              <a:rPr lang="en-GB" sz="2000" b="1" dirty="0"/>
              <a:t> (800). </a:t>
            </a:r>
          </a:p>
          <a:p>
            <a:pPr marL="0" lvl="1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/>
              <a:t>South Bucks PCN serves: Denham, (8,000), Iver (7,500), Fulmer (500). Jordans and Seer Green (3,000), Richings Park (6,000) Wexham (4,000), Farnham (7,000) and Stoke </a:t>
            </a:r>
            <a:r>
              <a:rPr lang="en-GB" sz="2000" b="1" dirty="0" err="1"/>
              <a:t>Poges</a:t>
            </a:r>
            <a:r>
              <a:rPr lang="en-GB" sz="2000" b="1" dirty="0"/>
              <a:t> (4,000) </a:t>
            </a:r>
          </a:p>
          <a:p>
            <a:pPr marL="0" lvl="1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/>
              <a:t>The Community Hospital serves 80,000 people</a:t>
            </a:r>
          </a:p>
          <a:p>
            <a:pPr marL="0" lv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/>
              <a:t>Patient also use Wexham Park Secondary Hospital &amp; Amersham Community Diagnostic Centre</a:t>
            </a:r>
          </a:p>
          <a:p>
            <a:pPr marL="0" lvl="1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 dirty="0"/>
          </a:p>
          <a:p>
            <a:pPr marL="0" lvl="1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32E532-BF7D-DBA6-364E-394B7F2BBA6B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7001256" y="3800856"/>
            <a:ext cx="5084064" cy="279425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400" b="1" dirty="0"/>
              <a:t>Characteristics include:</a:t>
            </a:r>
          </a:p>
          <a:p>
            <a:pPr marL="0" lvl="1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/>
              <a:t>A somewhat older age profile . </a:t>
            </a:r>
          </a:p>
          <a:p>
            <a:pPr marL="0" lvl="1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/>
              <a:t>High incomes low relative deprivation </a:t>
            </a:r>
          </a:p>
          <a:p>
            <a:pPr marL="0" lvl="1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/>
              <a:t>About 400 community support groups</a:t>
            </a:r>
          </a:p>
          <a:p>
            <a:pPr marL="0" lvl="1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/>
              <a:t>Good access to green spaces</a:t>
            </a:r>
          </a:p>
          <a:p>
            <a:pPr marL="0" lvl="1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/>
              <a:t>Poor access to mental health services</a:t>
            </a:r>
          </a:p>
          <a:p>
            <a:pPr marL="0" lvl="1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dirty="0"/>
              <a:t> </a:t>
            </a:r>
          </a:p>
          <a:p>
            <a:pPr marL="0" lvl="1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dirty="0"/>
              <a:t> </a:t>
            </a:r>
          </a:p>
          <a:p>
            <a:pPr marL="0" lvl="1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45837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17DC1-B667-2ACB-51BA-53D4A9692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626" y="0"/>
            <a:ext cx="4455414" cy="74866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b="1" dirty="0"/>
              <a:t>Friends Suggestions</a:t>
            </a:r>
            <a:endParaRPr lang="en-US" sz="3600" b="1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FEC120-7C96-4ED2-BDF6-5F1D476C97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3" r="1919"/>
          <a:stretch>
            <a:fillRect/>
          </a:stretch>
        </p:blipFill>
        <p:spPr>
          <a:xfrm>
            <a:off x="6229350" y="0"/>
            <a:ext cx="5962650" cy="3530204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4B6863-CB26-411F-97DA-C2AF07B3CA5A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182880" y="731520"/>
            <a:ext cx="5943600" cy="612648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400" b="1" dirty="0"/>
              <a:t>For 10 years we have sought Partnership  </a:t>
            </a:r>
            <a:r>
              <a:rPr lang="en-GB" sz="2400" dirty="0"/>
              <a:t> 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400" dirty="0"/>
              <a:t>Suggestions and offers of support have included: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A Community Wellbeing Hub and Drop in Café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Frailty Support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Social Prescribing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Local Provision of Health checks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Community support for mental health wellbeing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A Start Well Hub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Support for disability access to arts, sports etc Breathe Easy Support Group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A Joint Pain self-help support group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Support for those at risk of post-natal depression.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Self-care support for people with diabetes.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Integrated care for carers network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Support for hospice at home services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An eHealth and Wellbeing Centre.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Support for people discharged from hospital 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Facilities for staff such as a common room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Support to improve access to Amersham CDC 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8232DC-59FC-BF79-60B0-178E01803562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153150" y="3623310"/>
            <a:ext cx="6038850" cy="61264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400" b="1" dirty="0"/>
              <a:t>We are delighted to work in partnership   </a:t>
            </a:r>
            <a:r>
              <a:rPr lang="en-GB" sz="2400" dirty="0"/>
              <a:t> 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200" dirty="0"/>
              <a:t>With BHT, BCC, PCNs &amp; Community orgs for: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200" dirty="0"/>
              <a:t>A Community Wellbeing Hub led by the Bucks Health &amp; Social Care Academy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200" dirty="0"/>
              <a:t>Integrated Neighbourhood Team for people with Frailty Led by our PCNs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400" dirty="0"/>
              <a:t>Social Prescribing link workers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205309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FFEE5-AA65-991D-F3A5-1D94DF605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D1384-B94C-2658-2EC0-090C07801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09" y="110059"/>
            <a:ext cx="6705600" cy="9824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 dirty="0"/>
              <a:t>The Community Wellbeing Hub could provide space for: </a:t>
            </a:r>
            <a:endParaRPr lang="en-US" sz="3200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5139B0-F910-41E8-DEDB-304C9CBEF577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139706" y="1053437"/>
            <a:ext cx="6229350" cy="6777989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900" b="1" dirty="0"/>
              <a:t>Multi agency early intervention, prevention and support from co located health, social care and VCSE partners 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900" b="1" dirty="0"/>
              <a:t>Possible partners identified </a:t>
            </a:r>
            <a:r>
              <a:rPr lang="en-GB" sz="3500" b="1" dirty="0"/>
              <a:t>by </a:t>
            </a:r>
            <a:r>
              <a:rPr lang="en-GB" sz="3100" b="1" dirty="0"/>
              <a:t>Claire Tilson at the Friends AGM</a:t>
            </a:r>
          </a:p>
          <a:p>
            <a:pPr marL="342900" indent="-34290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3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Carers Bucks</a:t>
            </a:r>
          </a:p>
          <a:p>
            <a:pPr marL="342900" indent="-34290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3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Alzheimer’s Society </a:t>
            </a:r>
            <a:endParaRPr lang="en-GB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3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Adult Social Care </a:t>
            </a:r>
          </a:p>
          <a:p>
            <a:pPr marL="342900" indent="-34290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3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Integrated Neighbourhood Teams </a:t>
            </a:r>
            <a:endParaRPr lang="en-GB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3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 Dieticians</a:t>
            </a:r>
            <a:endParaRPr lang="en-GB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3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Oxford Health Mental Health Services</a:t>
            </a:r>
            <a:endParaRPr lang="en-GB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3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Prescribed Activity Groups</a:t>
            </a:r>
            <a:endParaRPr lang="en-GB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3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BHT Health Coaching Team</a:t>
            </a:r>
          </a:p>
          <a:p>
            <a:pPr marL="342900" indent="-34290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3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 Concern GX Plus </a:t>
            </a:r>
            <a:endParaRPr lang="en-GB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3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 Blood Pressure Checks</a:t>
            </a:r>
            <a:endParaRPr lang="en-GB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3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 &amp; Wellbeing Events</a:t>
            </a:r>
          </a:p>
          <a:p>
            <a:pPr marL="342900" indent="-34290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3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Signposting &amp; Support</a:t>
            </a:r>
            <a:endParaRPr lang="en-GB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3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&amp; Education for students</a:t>
            </a:r>
            <a:endParaRPr lang="en-GB" sz="2900" b="1" dirty="0"/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endParaRPr lang="en-GB" sz="2400" b="1" dirty="0"/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en-GB" sz="1300" dirty="0"/>
              <a:t>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9476586-639A-4DE4-9266-125E2EEBF8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7278" y="189571"/>
            <a:ext cx="5358490" cy="4705814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E038E0-A8B0-FCE8-DCDC-23C268F110FE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533575" y="4990487"/>
            <a:ext cx="5374887" cy="481202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en-GB" sz="2400" b="1" dirty="0"/>
              <a:t>The Community Hub works with health and social care providers and community support groups for wellbeing and health of all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221997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8B054-46CF-FF3A-936D-F40960269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77149-C20D-D4A9-743A-F764BDEAB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030"/>
            <a:ext cx="6657278" cy="98246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200" b="1" dirty="0"/>
              <a:t>Integrated </a:t>
            </a:r>
            <a:r>
              <a:rPr lang="en-US" sz="3200" b="1" dirty="0" err="1"/>
              <a:t>Neighbourhood</a:t>
            </a:r>
            <a:r>
              <a:rPr lang="en-US" sz="3200" b="1" dirty="0"/>
              <a:t> Teams  deliver integrated personal care closer to home for Fragile people (usually 85+ with complex needs) </a:t>
            </a:r>
            <a:endParaRPr lang="en-US" sz="3200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C4FBE3-DBBA-ED2D-B40A-4C51A6E7B3B8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0" y="1723997"/>
            <a:ext cx="6229350" cy="6078883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3800" b="1" dirty="0"/>
              <a:t>Multi agency early intervention, prevention and support from health, social care and VCSE 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3800" b="1" dirty="0"/>
              <a:t>Possible partners identified by Natalie Judson at the Friends AGM</a:t>
            </a:r>
          </a:p>
          <a:p>
            <a:pPr marL="342900" indent="-34290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Voluntary, Community and Social Enterprises</a:t>
            </a:r>
          </a:p>
          <a:p>
            <a:pPr marL="342900" indent="-34290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Authority Service  </a:t>
            </a:r>
            <a:endParaRPr lang="en-GB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Adult Social Care </a:t>
            </a:r>
          </a:p>
          <a:p>
            <a:pPr marL="800100" lvl="1" indent="-34290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Housing</a:t>
            </a:r>
          </a:p>
          <a:p>
            <a:pPr marL="800100" lvl="1" indent="-34290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</a:p>
          <a:p>
            <a:pPr marL="800100" lvl="1" indent="-34290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 Health</a:t>
            </a:r>
          </a:p>
          <a:p>
            <a:pPr marL="800100" lvl="1" indent="-34290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Transport</a:t>
            </a:r>
          </a:p>
          <a:p>
            <a:pPr marL="800100" lvl="1" indent="-34290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Welfare</a:t>
            </a:r>
          </a:p>
          <a:p>
            <a:pPr marL="342900" indent="-34290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NHS</a:t>
            </a:r>
          </a:p>
          <a:p>
            <a:pPr marL="800100" lvl="1" indent="-34290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Primary Care</a:t>
            </a:r>
          </a:p>
          <a:p>
            <a:pPr marL="800100" lvl="1" indent="-34290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Hospital Care</a:t>
            </a:r>
          </a:p>
          <a:p>
            <a:pPr marL="800100" lvl="1" indent="-34290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 Services</a:t>
            </a:r>
          </a:p>
          <a:p>
            <a:pPr marL="800100" lvl="1" indent="-34290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Mental Health</a:t>
            </a:r>
          </a:p>
          <a:p>
            <a:pPr marL="800100" lvl="1" indent="-34290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Urgent Care</a:t>
            </a:r>
          </a:p>
          <a:p>
            <a:pPr marL="800100" lvl="1" indent="-34290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Emergency Care</a:t>
            </a:r>
          </a:p>
          <a:p>
            <a:pPr marL="800100" lvl="1" indent="-34290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endParaRPr lang="en-GB" sz="34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endParaRPr lang="en-GB" sz="2400" b="1" dirty="0"/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en-GB" sz="1300" dirty="0"/>
              <a:t>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7BB49FA-54D9-80DD-751C-65E8BA98A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7278" y="189571"/>
            <a:ext cx="5358490" cy="4455581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55E928-0366-0681-2B2C-41AFE7E7E79A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364225" y="4685687"/>
            <a:ext cx="5580814" cy="481202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en-GB" sz="2400" b="1" dirty="0"/>
              <a:t>Integrated Neighbourhood Team works in partnership with health and social care providers and community support groups for the wellbeing and health of frail patients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347132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199A2-D89C-4768-9AAB-6871F99FB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0510D-1F53-7E83-C9AF-F90EFD317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030"/>
            <a:ext cx="6657278" cy="35433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3200" b="1" kern="1200" dirty="0">
                <a:latin typeface="+mj-lt"/>
                <a:ea typeface="+mj-ea"/>
                <a:cs typeface="+mj-cs"/>
              </a:rPr>
              <a:t>Social Prescribing guides people to community support groups to help them manage their mental physical and social wellbeing </a:t>
            </a:r>
            <a:br>
              <a:rPr lang="en-GB" sz="3200" b="1" kern="1200" dirty="0">
                <a:latin typeface="+mj-lt"/>
                <a:ea typeface="+mj-ea"/>
                <a:cs typeface="+mj-cs"/>
              </a:rPr>
            </a:br>
            <a:r>
              <a:rPr lang="en-GB" sz="3200" b="1" kern="1200" dirty="0">
                <a:latin typeface="+mj-lt"/>
                <a:ea typeface="+mj-ea"/>
                <a:cs typeface="+mj-cs"/>
              </a:rPr>
              <a:t> </a:t>
            </a:r>
            <a:r>
              <a:rPr lang="en-GB" sz="2400" b="1" dirty="0"/>
              <a:t>T</a:t>
            </a:r>
            <a:r>
              <a:rPr lang="en-GB" sz="2400" b="1" kern="1200" dirty="0">
                <a:latin typeface="+mj-lt"/>
                <a:ea typeface="+mj-ea"/>
                <a:cs typeface="+mj-cs"/>
              </a:rPr>
              <a:t>his may include:                                                                                            </a:t>
            </a:r>
            <a:br>
              <a:rPr lang="en-GB" sz="3200" b="1" kern="1200" dirty="0">
                <a:latin typeface="+mj-lt"/>
                <a:ea typeface="+mj-ea"/>
                <a:cs typeface="+mj-cs"/>
              </a:rPr>
            </a:br>
            <a:endParaRPr lang="en-US" sz="3200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12BC4A-F02A-AF05-E485-5C22718F31A2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256032" y="2450592"/>
            <a:ext cx="6583680" cy="523036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CD997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Voluntary, Community &amp; Social Enterprises offering:</a:t>
            </a:r>
          </a:p>
          <a:p>
            <a:pPr marL="800100" lvl="1" indent="-34290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3400" b="1" dirty="0">
                <a:solidFill>
                  <a:srgbClr val="CD997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Befriending and understanding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CD997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endParaRPr kumimoji="0" lang="en-GB" sz="3400" b="1" i="0" u="none" strike="noStrike" kern="1200" cap="none" spc="0" normalizeH="0" baseline="0" noProof="0" dirty="0">
              <a:ln>
                <a:noFill/>
              </a:ln>
              <a:solidFill>
                <a:srgbClr val="13131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CD997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Activity</a:t>
            </a:r>
            <a:r>
              <a:rPr kumimoji="0" lang="en-GB" sz="3400" b="1" i="0" u="none" strike="noStrike" kern="1200" cap="none" spc="0" normalizeH="0" noProof="0" dirty="0">
                <a:ln>
                  <a:noFill/>
                </a:ln>
                <a:solidFill>
                  <a:srgbClr val="CD997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like walking football or bowls</a:t>
            </a:r>
            <a:endParaRPr kumimoji="0" lang="en-GB" sz="3400" b="1" i="0" u="none" strike="noStrike" kern="1200" cap="none" spc="0" normalizeH="0" baseline="0" noProof="0" dirty="0">
              <a:ln>
                <a:noFill/>
              </a:ln>
              <a:solidFill>
                <a:srgbClr val="CD997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3400" b="1" dirty="0">
                <a:solidFill>
                  <a:srgbClr val="CD997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Shared experience perhaps of illness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CD997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Memory Cafe 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3400" b="1" dirty="0">
                <a:solidFill>
                  <a:srgbClr val="CD997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 for shopping or transport</a:t>
            </a:r>
            <a:endParaRPr kumimoji="0" lang="en-GB" sz="3400" b="1" i="0" u="none" strike="noStrike" kern="1200" cap="none" spc="0" normalizeH="0" baseline="0" noProof="0" dirty="0">
              <a:ln>
                <a:noFill/>
              </a:ln>
              <a:solidFill>
                <a:srgbClr val="CD997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3400" b="1" dirty="0">
                <a:solidFill>
                  <a:srgbClr val="CD997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Sometimes financial help</a:t>
            </a:r>
          </a:p>
          <a:p>
            <a:pPr marL="342900" indent="-34290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GB" sz="3400" b="1" dirty="0">
                <a:solidFill>
                  <a:srgbClr val="CD997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 to health and Social Care Services</a:t>
            </a:r>
          </a:p>
          <a:p>
            <a:pPr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</a:pPr>
            <a:endParaRPr kumimoji="0" lang="en-GB" sz="3400" b="1" i="0" u="none" strike="noStrike" kern="1200" cap="none" spc="0" normalizeH="0" baseline="0" noProof="0" dirty="0">
              <a:ln>
                <a:noFill/>
              </a:ln>
              <a:solidFill>
                <a:srgbClr val="CD997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GB" sz="3400" b="1" dirty="0">
                <a:solidFill>
                  <a:srgbClr val="CD997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is a computer system/ app that helps health and social prescribers to link patients to local community groups and services.</a:t>
            </a:r>
            <a:endParaRPr kumimoji="0" lang="en-GB" sz="3400" b="1" i="0" u="none" strike="noStrike" kern="1200" cap="none" spc="0" normalizeH="0" baseline="0" noProof="0" dirty="0">
              <a:ln>
                <a:noFill/>
              </a:ln>
              <a:solidFill>
                <a:srgbClr val="CD997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131313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9CB7F2-4F84-234D-AFB3-EAB96F453E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7278" y="189571"/>
            <a:ext cx="5358490" cy="4455581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FC2009-0184-D43F-7D59-439CBF373B52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681215" y="4685687"/>
            <a:ext cx="5263823" cy="481202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</a:pPr>
            <a:r>
              <a:rPr lang="en-GB" sz="2400" b="1" dirty="0">
                <a:solidFill>
                  <a:srgbClr val="131313"/>
                </a:solidFill>
              </a:rPr>
              <a:t>Social prescribing is a  partnership between the primary care team community support groups and other care providers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131313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A52F36-7C10-407A-A806-049B90869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1" y="5090082"/>
            <a:ext cx="1048512" cy="7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50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FAE9B-A916-EB13-0721-BC6A3CE93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9B110-6DB8-4B6D-A58E-F8AFDB3BD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030"/>
            <a:ext cx="6657278" cy="35433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3200" b="1" kern="1200" dirty="0">
                <a:latin typeface="+mj-lt"/>
                <a:ea typeface="+mj-ea"/>
                <a:cs typeface="+mj-cs"/>
              </a:rPr>
              <a:t>Community Wellbeing Hub Integrated Neighbourhood Teams and Social Prescribing</a:t>
            </a:r>
            <a:br>
              <a:rPr lang="en-GB" sz="3200" b="1" kern="1200" dirty="0">
                <a:latin typeface="+mj-lt"/>
                <a:ea typeface="+mj-ea"/>
                <a:cs typeface="+mj-cs"/>
              </a:rPr>
            </a:br>
            <a:r>
              <a:rPr lang="en-GB" sz="3200" b="1" kern="1200" dirty="0">
                <a:latin typeface="+mj-lt"/>
                <a:ea typeface="+mj-ea"/>
                <a:cs typeface="+mj-cs"/>
              </a:rPr>
              <a:t>all require a partnership culture</a:t>
            </a:r>
            <a:br>
              <a:rPr lang="en-GB" sz="3200" b="1" kern="1200" dirty="0">
                <a:latin typeface="+mj-lt"/>
                <a:ea typeface="+mj-ea"/>
                <a:cs typeface="+mj-cs"/>
              </a:rPr>
            </a:br>
            <a:r>
              <a:rPr lang="en-GB" sz="3200" b="1" kern="1200" dirty="0">
                <a:latin typeface="+mj-lt"/>
                <a:ea typeface="+mj-ea"/>
                <a:cs typeface="+mj-cs"/>
              </a:rPr>
              <a:t> </a:t>
            </a:r>
            <a:r>
              <a:rPr lang="en-GB" sz="2400" b="1" dirty="0"/>
              <a:t>T</a:t>
            </a:r>
            <a:r>
              <a:rPr lang="en-GB" sz="2400" b="1" kern="1200" dirty="0">
                <a:latin typeface="+mj-lt"/>
                <a:ea typeface="+mj-ea"/>
                <a:cs typeface="+mj-cs"/>
              </a:rPr>
              <a:t>hey all engage with:                                                                                            </a:t>
            </a:r>
            <a:br>
              <a:rPr lang="en-GB" sz="3200" b="1" kern="1200" dirty="0">
                <a:latin typeface="+mj-lt"/>
                <a:ea typeface="+mj-ea"/>
                <a:cs typeface="+mj-cs"/>
              </a:rPr>
            </a:br>
            <a:endParaRPr lang="en-US" sz="3200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3452A3-0538-9944-8A0A-3B5E2FCACB98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146304" y="2438400"/>
            <a:ext cx="6583680" cy="52303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CD997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Voluntary, Community &amp; Social Enterprises</a:t>
            </a:r>
            <a:r>
              <a:rPr kumimoji="0" lang="en-GB" sz="3400" b="1" i="0" u="none" strike="noStrike" kern="1200" cap="none" spc="0" normalizeH="0" noProof="0" dirty="0">
                <a:ln>
                  <a:noFill/>
                </a:ln>
                <a:solidFill>
                  <a:srgbClr val="CD997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(VSCE) and groups</a:t>
            </a:r>
            <a:endParaRPr kumimoji="0" lang="en-GB" sz="3400" b="1" i="0" u="none" strike="noStrike" kern="1200" cap="none" spc="0" normalizeH="0" baseline="0" noProof="0" dirty="0">
              <a:ln>
                <a:noFill/>
              </a:ln>
              <a:solidFill>
                <a:srgbClr val="CD997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3400" b="1" dirty="0">
                <a:solidFill>
                  <a:srgbClr val="CD997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&amp; Mental Health Services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CD997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Social Care Services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CD997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 others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endParaRPr kumimoji="0" lang="en-GB" sz="3400" b="1" i="0" u="none" strike="noStrike" kern="1200" cap="none" spc="0" normalizeH="0" baseline="0" noProof="0" dirty="0">
              <a:ln>
                <a:noFill/>
              </a:ln>
              <a:solidFill>
                <a:srgbClr val="CD997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CD997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</a:t>
            </a:r>
            <a:r>
              <a:rPr lang="en-GB" sz="3400" b="1" noProof="0" dirty="0">
                <a:solidFill>
                  <a:srgbClr val="CD997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be useful to all three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CD997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131313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A620DA-86E3-B552-44B9-BF81BFA0D8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1088" y="-90845"/>
            <a:ext cx="4834680" cy="3199805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7D84ED-8408-C30C-C082-5E3AA353C8BB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659953" y="2880528"/>
            <a:ext cx="5532047" cy="481202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131313"/>
                </a:solidFill>
                <a:latin typeface="Neue Haas Grotesk Text Pro"/>
              </a:rPr>
              <a:t>This needs Teamwork and: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 dirty="0">
                <a:solidFill>
                  <a:srgbClr val="131313"/>
                </a:solidFill>
                <a:latin typeface="Neue Haas Grotesk Text Pro"/>
              </a:rPr>
              <a:t>Empathy and listening skills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 dirty="0">
                <a:solidFill>
                  <a:srgbClr val="131313"/>
                </a:solidFill>
                <a:latin typeface="Neue Haas Grotesk Text Pro"/>
              </a:rPr>
              <a:t>A shared understanding of patient/ client needs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 dirty="0">
                <a:solidFill>
                  <a:srgbClr val="131313"/>
                </a:solidFill>
                <a:latin typeface="Neue Haas Grotesk Text Pro"/>
              </a:rPr>
              <a:t>Knowledge of available resources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 dirty="0">
                <a:solidFill>
                  <a:srgbClr val="131313"/>
                </a:solidFill>
                <a:latin typeface="Neue Haas Grotesk Text Pro"/>
              </a:rPr>
              <a:t>Trust in one another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 dirty="0">
                <a:solidFill>
                  <a:srgbClr val="131313"/>
                </a:solidFill>
                <a:latin typeface="Neue Haas Grotesk Text Pro"/>
              </a:rPr>
              <a:t>Clarity as to client facing roles and team leadership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b="1" dirty="0">
              <a:solidFill>
                <a:srgbClr val="131313"/>
              </a:solidFill>
              <a:latin typeface="Neue Haas Grotesk Text Pro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131313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5DB8E2-4075-EC1D-C560-660236672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57" y="5528994"/>
            <a:ext cx="1048512" cy="7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982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heme/theme1.xml><?xml version="1.0" encoding="utf-8"?>
<a:theme xmlns:a="http://schemas.openxmlformats.org/drawingml/2006/main" name="DuneVTI">
  <a:themeElements>
    <a:clrScheme name="Dune Palette">
      <a:dk1>
        <a:srgbClr val="131313"/>
      </a:dk1>
      <a:lt1>
        <a:sysClr val="window" lastClr="FFFFFF"/>
      </a:lt1>
      <a:dk2>
        <a:srgbClr val="203430"/>
      </a:dk2>
      <a:lt2>
        <a:srgbClr val="F0EDE6"/>
      </a:lt2>
      <a:accent1>
        <a:srgbClr val="A57361"/>
      </a:accent1>
      <a:accent2>
        <a:srgbClr val="CD9979"/>
      </a:accent2>
      <a:accent3>
        <a:srgbClr val="4E6C67"/>
      </a:accent3>
      <a:accent4>
        <a:srgbClr val="BA958C"/>
      </a:accent4>
      <a:accent5>
        <a:srgbClr val="A08C60"/>
      </a:accent5>
      <a:accent6>
        <a:srgbClr val="956969"/>
      </a:accent6>
      <a:hlink>
        <a:srgbClr val="B0685E"/>
      </a:hlink>
      <a:folHlink>
        <a:srgbClr val="5E827E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une_win32_DN_v2" id="{97A7A9A4-5677-45E2-BAC9-3A76DA18A86D}" vid="{E1353FFA-7ECE-4894-957E-EAB589AB12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1471</Words>
  <Application>Microsoft Office PowerPoint</Application>
  <PresentationFormat>Widescreen</PresentationFormat>
  <Paragraphs>167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Arial</vt:lpstr>
      <vt:lpstr>Calibri</vt:lpstr>
      <vt:lpstr>Neue Haas Grotesk Text Pro</vt:lpstr>
      <vt:lpstr>DuneVTI</vt:lpstr>
      <vt:lpstr>The NHS Vision of Neighbourhood Health and Care</vt:lpstr>
      <vt:lpstr>Neighbourhood Health Policy</vt:lpstr>
      <vt:lpstr>Objectives</vt:lpstr>
      <vt:lpstr>The South Buckinghamshire Neighbourhood</vt:lpstr>
      <vt:lpstr>Friends Suggestions</vt:lpstr>
      <vt:lpstr>The Community Wellbeing Hub could provide space for: </vt:lpstr>
      <vt:lpstr>Integrated Neighbourhood Teams  deliver integrated personal care closer to home for Fragile people (usually 85+ with complex needs) </vt:lpstr>
      <vt:lpstr>Social Prescribing guides people to community support groups to help them manage their mental physical and social wellbeing   This may include:                                                                                             </vt:lpstr>
      <vt:lpstr>Community Wellbeing Hub Integrated Neighbourhood Teams and Social Prescribing all require a partnership culture  They all engage with:                                                                                             </vt:lpstr>
      <vt:lpstr>Next Steps toward Neighbourhood Health and Care by the South Bucks Partnership for Health &amp; Wellbeing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Graham Lister</dc:creator>
  <cp:lastModifiedBy>Graham Lister</cp:lastModifiedBy>
  <cp:revision>1</cp:revision>
  <dcterms:created xsi:type="dcterms:W3CDTF">2025-11-20T09:07:19Z</dcterms:created>
  <dcterms:modified xsi:type="dcterms:W3CDTF">2025-11-21T08:23:13Z</dcterms:modified>
</cp:coreProperties>
</file>