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8" r:id="rId2"/>
    <p:sldId id="315" r:id="rId3"/>
    <p:sldId id="289" r:id="rId4"/>
    <p:sldId id="468" r:id="rId5"/>
    <p:sldId id="500" r:id="rId6"/>
    <p:sldId id="296" r:id="rId7"/>
    <p:sldId id="312" r:id="rId8"/>
    <p:sldId id="507" r:id="rId9"/>
    <p:sldId id="508" r:id="rId10"/>
    <p:sldId id="317" r:id="rId11"/>
    <p:sldId id="502" r:id="rId12"/>
    <p:sldId id="297" r:id="rId13"/>
    <p:sldId id="291" r:id="rId14"/>
    <p:sldId id="293" r:id="rId15"/>
    <p:sldId id="319" r:id="rId16"/>
    <p:sldId id="294" r:id="rId17"/>
    <p:sldId id="295" r:id="rId18"/>
    <p:sldId id="470" r:id="rId19"/>
    <p:sldId id="463" r:id="rId20"/>
    <p:sldId id="469" r:id="rId21"/>
    <p:sldId id="503" r:id="rId22"/>
    <p:sldId id="504" r:id="rId23"/>
    <p:sldId id="505" r:id="rId24"/>
    <p:sldId id="481" r:id="rId25"/>
    <p:sldId id="498" r:id="rId26"/>
    <p:sldId id="474" r:id="rId27"/>
    <p:sldId id="499" r:id="rId28"/>
    <p:sldId id="501" r:id="rId29"/>
    <p:sldId id="487" r:id="rId30"/>
    <p:sldId id="471" r:id="rId31"/>
    <p:sldId id="472" r:id="rId32"/>
    <p:sldId id="492" r:id="rId33"/>
    <p:sldId id="480" r:id="rId34"/>
    <p:sldId id="506" r:id="rId35"/>
    <p:sldId id="477" r:id="rId36"/>
    <p:sldId id="479" r:id="rId37"/>
    <p:sldId id="484" r:id="rId38"/>
    <p:sldId id="483" r:id="rId39"/>
    <p:sldId id="490" r:id="rId40"/>
    <p:sldId id="482" r:id="rId41"/>
    <p:sldId id="316" r:id="rId42"/>
    <p:sldId id="478" r:id="rId43"/>
    <p:sldId id="485" r:id="rId44"/>
    <p:sldId id="476" r:id="rId45"/>
    <p:sldId id="489" r:id="rId46"/>
    <p:sldId id="496" r:id="rId47"/>
    <p:sldId id="497" r:id="rId48"/>
  </p:sldIdLst>
  <p:sldSz cx="12192000" cy="6858000"/>
  <p:notesSz cx="6889750"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25335-D6FF-4DF5-B59D-296FA6787D8D}" v="3" dt="2026-02-12T10:15:57.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9" autoAdjust="0"/>
    <p:restoredTop sz="86895" autoAdjust="0"/>
  </p:normalViewPr>
  <p:slideViewPr>
    <p:cSldViewPr snapToGrid="0">
      <p:cViewPr varScale="1">
        <p:scale>
          <a:sx n="44" d="100"/>
          <a:sy n="44" d="100"/>
        </p:scale>
        <p:origin x="837" y="2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ham Lister" userId="0307d502141c868e" providerId="LiveId" clId="{28905C50-D77E-4CDD-B5B3-4E5A840204AA}"/>
    <pc:docChg chg="custSel addSld modSld sldOrd">
      <pc:chgData name="Graham Lister" userId="0307d502141c868e" providerId="LiveId" clId="{28905C50-D77E-4CDD-B5B3-4E5A840204AA}" dt="2026-02-12T10:56:54.935" v="2510" actId="20577"/>
      <pc:docMkLst>
        <pc:docMk/>
      </pc:docMkLst>
      <pc:sldChg chg="ord">
        <pc:chgData name="Graham Lister" userId="0307d502141c868e" providerId="LiveId" clId="{28905C50-D77E-4CDD-B5B3-4E5A840204AA}" dt="2026-02-12T10:13:52.878" v="888"/>
        <pc:sldMkLst>
          <pc:docMk/>
          <pc:sldMk cId="883118446" sldId="297"/>
        </pc:sldMkLst>
      </pc:sldChg>
      <pc:sldChg chg="modSp mod">
        <pc:chgData name="Graham Lister" userId="0307d502141c868e" providerId="LiveId" clId="{28905C50-D77E-4CDD-B5B3-4E5A840204AA}" dt="2026-02-12T10:46:15.385" v="2481" actId="20577"/>
        <pc:sldMkLst>
          <pc:docMk/>
          <pc:sldMk cId="1027560160" sldId="481"/>
        </pc:sldMkLst>
        <pc:spChg chg="mod">
          <ac:chgData name="Graham Lister" userId="0307d502141c868e" providerId="LiveId" clId="{28905C50-D77E-4CDD-B5B3-4E5A840204AA}" dt="2026-02-12T10:46:15.385" v="2481" actId="20577"/>
          <ac:spMkLst>
            <pc:docMk/>
            <pc:sldMk cId="1027560160" sldId="481"/>
            <ac:spMk id="2" creationId="{BB710393-78EB-468B-B78C-0274CE60798D}"/>
          </ac:spMkLst>
        </pc:spChg>
        <pc:spChg chg="mod">
          <ac:chgData name="Graham Lister" userId="0307d502141c868e" providerId="LiveId" clId="{28905C50-D77E-4CDD-B5B3-4E5A840204AA}" dt="2026-02-12T07:32:59.367" v="318" actId="20577"/>
          <ac:spMkLst>
            <pc:docMk/>
            <pc:sldMk cId="1027560160" sldId="481"/>
            <ac:spMk id="3" creationId="{B1377826-83D1-4502-9DF4-4EB1853E4AB8}"/>
          </ac:spMkLst>
        </pc:spChg>
      </pc:sldChg>
      <pc:sldChg chg="modSp mod">
        <pc:chgData name="Graham Lister" userId="0307d502141c868e" providerId="LiveId" clId="{28905C50-D77E-4CDD-B5B3-4E5A840204AA}" dt="2026-02-12T10:56:54.935" v="2510" actId="20577"/>
        <pc:sldMkLst>
          <pc:docMk/>
          <pc:sldMk cId="1757370556" sldId="484"/>
        </pc:sldMkLst>
        <pc:spChg chg="mod">
          <ac:chgData name="Graham Lister" userId="0307d502141c868e" providerId="LiveId" clId="{28905C50-D77E-4CDD-B5B3-4E5A840204AA}" dt="2026-02-12T10:56:54.935" v="2510" actId="20577"/>
          <ac:spMkLst>
            <pc:docMk/>
            <pc:sldMk cId="1757370556" sldId="484"/>
            <ac:spMk id="3" creationId="{B1377826-83D1-4502-9DF4-4EB1853E4AB8}"/>
          </ac:spMkLst>
        </pc:spChg>
      </pc:sldChg>
      <pc:sldChg chg="modSp mod">
        <pc:chgData name="Graham Lister" userId="0307d502141c868e" providerId="LiveId" clId="{28905C50-D77E-4CDD-B5B3-4E5A840204AA}" dt="2026-02-12T10:42:19.699" v="2448" actId="20577"/>
        <pc:sldMkLst>
          <pc:docMk/>
          <pc:sldMk cId="2187646674" sldId="497"/>
        </pc:sldMkLst>
        <pc:spChg chg="mod">
          <ac:chgData name="Graham Lister" userId="0307d502141c868e" providerId="LiveId" clId="{28905C50-D77E-4CDD-B5B3-4E5A840204AA}" dt="2026-02-12T10:42:19.699" v="2448" actId="20577"/>
          <ac:spMkLst>
            <pc:docMk/>
            <pc:sldMk cId="2187646674" sldId="497"/>
            <ac:spMk id="7" creationId="{0CB2E88F-6579-4E96-9458-CEC6008078FB}"/>
          </ac:spMkLst>
        </pc:spChg>
        <pc:picChg chg="mod modCrop">
          <ac:chgData name="Graham Lister" userId="0307d502141c868e" providerId="LiveId" clId="{28905C50-D77E-4CDD-B5B3-4E5A840204AA}" dt="2026-02-12T08:01:17.355" v="885" actId="14100"/>
          <ac:picMkLst>
            <pc:docMk/>
            <pc:sldMk cId="2187646674" sldId="497"/>
            <ac:picMk id="6" creationId="{8B048BD1-80B1-4A6E-8EF7-96892DABD1AD}"/>
          </ac:picMkLst>
        </pc:picChg>
      </pc:sldChg>
      <pc:sldChg chg="modSp mod">
        <pc:chgData name="Graham Lister" userId="0307d502141c868e" providerId="LiveId" clId="{28905C50-D77E-4CDD-B5B3-4E5A840204AA}" dt="2026-02-12T07:37:01.718" v="320" actId="20577"/>
        <pc:sldMkLst>
          <pc:docMk/>
          <pc:sldMk cId="32641207" sldId="498"/>
        </pc:sldMkLst>
        <pc:spChg chg="mod">
          <ac:chgData name="Graham Lister" userId="0307d502141c868e" providerId="LiveId" clId="{28905C50-D77E-4CDD-B5B3-4E5A840204AA}" dt="2026-02-12T07:37:01.718" v="320" actId="20577"/>
          <ac:spMkLst>
            <pc:docMk/>
            <pc:sldMk cId="32641207" sldId="498"/>
            <ac:spMk id="3" creationId="{B1377826-83D1-4502-9DF4-4EB1853E4AB8}"/>
          </ac:spMkLst>
        </pc:spChg>
      </pc:sldChg>
      <pc:sldChg chg="modSp mod">
        <pc:chgData name="Graham Lister" userId="0307d502141c868e" providerId="LiveId" clId="{28905C50-D77E-4CDD-B5B3-4E5A840204AA}" dt="2026-02-12T07:30:50.160" v="286" actId="20577"/>
        <pc:sldMkLst>
          <pc:docMk/>
          <pc:sldMk cId="3963553454" sldId="503"/>
        </pc:sldMkLst>
        <pc:spChg chg="mod">
          <ac:chgData name="Graham Lister" userId="0307d502141c868e" providerId="LiveId" clId="{28905C50-D77E-4CDD-B5B3-4E5A840204AA}" dt="2026-02-12T07:30:50.160" v="286" actId="20577"/>
          <ac:spMkLst>
            <pc:docMk/>
            <pc:sldMk cId="3963553454" sldId="503"/>
            <ac:spMk id="5" creationId="{4224E11E-3BE5-2100-03E0-47EC16E41914}"/>
          </ac:spMkLst>
        </pc:spChg>
      </pc:sldChg>
      <pc:sldChg chg="modSp mod">
        <pc:chgData name="Graham Lister" userId="0307d502141c868e" providerId="LiveId" clId="{28905C50-D77E-4CDD-B5B3-4E5A840204AA}" dt="2026-02-12T07:43:28.866" v="619" actId="1076"/>
        <pc:sldMkLst>
          <pc:docMk/>
          <pc:sldMk cId="1095638867" sldId="506"/>
        </pc:sldMkLst>
        <pc:spChg chg="mod">
          <ac:chgData name="Graham Lister" userId="0307d502141c868e" providerId="LiveId" clId="{28905C50-D77E-4CDD-B5B3-4E5A840204AA}" dt="2026-02-12T07:43:28.866" v="619" actId="1076"/>
          <ac:spMkLst>
            <pc:docMk/>
            <pc:sldMk cId="1095638867" sldId="506"/>
            <ac:spMk id="3" creationId="{CC2E8D25-B4BF-0BA2-ABD5-D23F64C8FD5A}"/>
          </ac:spMkLst>
        </pc:spChg>
      </pc:sldChg>
      <pc:sldChg chg="addSp delSp modSp add mod">
        <pc:chgData name="Graham Lister" userId="0307d502141c868e" providerId="LiveId" clId="{28905C50-D77E-4CDD-B5B3-4E5A840204AA}" dt="2026-02-12T10:40:16.561" v="2414" actId="20577"/>
        <pc:sldMkLst>
          <pc:docMk/>
          <pc:sldMk cId="501964277" sldId="507"/>
        </pc:sldMkLst>
        <pc:spChg chg="add del mod">
          <ac:chgData name="Graham Lister" userId="0307d502141c868e" providerId="LiveId" clId="{28905C50-D77E-4CDD-B5B3-4E5A840204AA}" dt="2026-02-12T10:16:08.702" v="920" actId="478"/>
          <ac:spMkLst>
            <pc:docMk/>
            <pc:sldMk cId="501964277" sldId="507"/>
            <ac:spMk id="5" creationId="{FA1C94E4-4474-1C5F-448B-D4FD2A9C458B}"/>
          </ac:spMkLst>
        </pc:spChg>
        <pc:spChg chg="mod">
          <ac:chgData name="Graham Lister" userId="0307d502141c868e" providerId="LiveId" clId="{28905C50-D77E-4CDD-B5B3-4E5A840204AA}" dt="2026-02-12T10:40:16.561" v="2414" actId="20577"/>
          <ac:spMkLst>
            <pc:docMk/>
            <pc:sldMk cId="501964277" sldId="507"/>
            <ac:spMk id="6" creationId="{8C72EEB2-C921-43D6-0D8F-32AAE6FB4762}"/>
          </ac:spMkLst>
        </pc:spChg>
        <pc:spChg chg="mod">
          <ac:chgData name="Graham Lister" userId="0307d502141c868e" providerId="LiveId" clId="{28905C50-D77E-4CDD-B5B3-4E5A840204AA}" dt="2026-02-12T10:16:28.049" v="922" actId="20577"/>
          <ac:spMkLst>
            <pc:docMk/>
            <pc:sldMk cId="501964277" sldId="507"/>
            <ac:spMk id="48130" creationId="{7D03604B-F233-3D0D-D515-06E9B250FAA3}"/>
          </ac:spMkLst>
        </pc:spChg>
        <pc:picChg chg="mod">
          <ac:chgData name="Graham Lister" userId="0307d502141c868e" providerId="LiveId" clId="{28905C50-D77E-4CDD-B5B3-4E5A840204AA}" dt="2026-02-12T10:16:16.550" v="921" actId="14826"/>
          <ac:picMkLst>
            <pc:docMk/>
            <pc:sldMk cId="501964277" sldId="507"/>
            <ac:picMk id="3" creationId="{FEF52EF5-F1FF-9D1F-08BF-B115252E8AC3}"/>
          </ac:picMkLst>
        </pc:picChg>
        <pc:picChg chg="add del mod">
          <ac:chgData name="Graham Lister" userId="0307d502141c868e" providerId="LiveId" clId="{28905C50-D77E-4CDD-B5B3-4E5A840204AA}" dt="2026-02-12T10:16:08.702" v="920" actId="478"/>
          <ac:picMkLst>
            <pc:docMk/>
            <pc:sldMk cId="501964277" sldId="507"/>
            <ac:picMk id="4" creationId="{A410F50A-C535-38D1-9D3F-B3ED04C601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5558" cy="502676"/>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2597" y="1"/>
            <a:ext cx="2985558" cy="502676"/>
          </a:xfrm>
          <a:prstGeom prst="rect">
            <a:avLst/>
          </a:prstGeom>
        </p:spPr>
        <p:txBody>
          <a:bodyPr vert="horz" lIns="96616" tIns="48308" rIns="96616" bIns="48308" rtlCol="0"/>
          <a:lstStyle>
            <a:lvl1pPr algn="r">
              <a:defRPr sz="1300"/>
            </a:lvl1pPr>
          </a:lstStyle>
          <a:p>
            <a:fld id="{E1AEEF04-5E80-48E4-AB4C-30DEFBC2F363}" type="datetimeFigureOut">
              <a:rPr lang="en-US" smtClean="0"/>
              <a:t>17-Feb-26</a:t>
            </a:fld>
            <a:endParaRPr lang="en-US"/>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975" y="4821505"/>
            <a:ext cx="5511800" cy="3944869"/>
          </a:xfrm>
          <a:prstGeom prst="rect">
            <a:avLst/>
          </a:prstGeom>
        </p:spPr>
        <p:txBody>
          <a:bodyPr vert="horz" lIns="96616" tIns="48308" rIns="96616" bIns="483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E4851945-414A-476C-B8DD-24F8112E779A}" type="slidenum">
              <a:rPr lang="en-US" smtClean="0"/>
              <a:t>‹#›</a:t>
            </a:fld>
            <a:endParaRPr lang="en-US"/>
          </a:p>
        </p:txBody>
      </p:sp>
    </p:spTree>
    <p:extLst>
      <p:ext uri="{BB962C8B-B14F-4D97-AF65-F5344CB8AC3E}">
        <p14:creationId xmlns:p14="http://schemas.microsoft.com/office/powerpoint/2010/main" val="38722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51945-414A-476C-B8DD-24F8112E779A}" type="slidenum">
              <a:rPr lang="en-US" smtClean="0"/>
              <a:t>4</a:t>
            </a:fld>
            <a:endParaRPr lang="en-US" dirty="0"/>
          </a:p>
        </p:txBody>
      </p:sp>
    </p:spTree>
    <p:extLst>
      <p:ext uri="{BB962C8B-B14F-4D97-AF65-F5344CB8AC3E}">
        <p14:creationId xmlns:p14="http://schemas.microsoft.com/office/powerpoint/2010/main" val="373322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851945-414A-476C-B8DD-24F8112E779A}" type="slidenum">
              <a:rPr lang="en-US" smtClean="0"/>
              <a:t>22</a:t>
            </a:fld>
            <a:endParaRPr lang="en-US"/>
          </a:p>
        </p:txBody>
      </p:sp>
    </p:spTree>
    <p:extLst>
      <p:ext uri="{BB962C8B-B14F-4D97-AF65-F5344CB8AC3E}">
        <p14:creationId xmlns:p14="http://schemas.microsoft.com/office/powerpoint/2010/main" val="2617800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3840F-2061-B699-E49A-A9D7BA211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D4F20-AF20-B26E-6142-5C533A95F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F4DF3-7D7C-2865-5201-384183578D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75F524B-B06F-DBE2-F048-A0AB0A2B94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51945-414A-476C-B8DD-24F8112E779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733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851945-414A-476C-B8DD-24F8112E779A}" type="slidenum">
              <a:rPr lang="en-US" smtClean="0"/>
              <a:t>27</a:t>
            </a:fld>
            <a:endParaRPr lang="en-US"/>
          </a:p>
        </p:txBody>
      </p:sp>
    </p:spTree>
    <p:extLst>
      <p:ext uri="{BB962C8B-B14F-4D97-AF65-F5344CB8AC3E}">
        <p14:creationId xmlns:p14="http://schemas.microsoft.com/office/powerpoint/2010/main" val="1098500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49945-3AAA-ED6E-55FC-48191B7AA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5A40F-A478-3CAD-77D0-CADE84CA0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6A6FDD-1283-6E8D-70C2-931534148D3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E08814-693B-518D-92DE-0755B2EC81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51945-414A-476C-B8DD-24F8112E779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59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51945-414A-476C-B8DD-24F8112E779A}" type="slidenum">
              <a:rPr lang="en-US" smtClean="0"/>
              <a:t>29</a:t>
            </a:fld>
            <a:endParaRPr lang="en-US" dirty="0"/>
          </a:p>
        </p:txBody>
      </p:sp>
    </p:spTree>
    <p:extLst>
      <p:ext uri="{BB962C8B-B14F-4D97-AF65-F5344CB8AC3E}">
        <p14:creationId xmlns:p14="http://schemas.microsoft.com/office/powerpoint/2010/main" val="3215368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51945-414A-476C-B8DD-24F8112E779A}" type="slidenum">
              <a:rPr lang="en-US" smtClean="0"/>
              <a:t>32</a:t>
            </a:fld>
            <a:endParaRPr lang="en-US" dirty="0"/>
          </a:p>
        </p:txBody>
      </p:sp>
    </p:spTree>
    <p:extLst>
      <p:ext uri="{BB962C8B-B14F-4D97-AF65-F5344CB8AC3E}">
        <p14:creationId xmlns:p14="http://schemas.microsoft.com/office/powerpoint/2010/main" val="1296083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51945-414A-476C-B8DD-24F8112E779A}" type="slidenum">
              <a:rPr lang="en-US" smtClean="0"/>
              <a:t>40</a:t>
            </a:fld>
            <a:endParaRPr lang="en-US"/>
          </a:p>
        </p:txBody>
      </p:sp>
    </p:spTree>
    <p:extLst>
      <p:ext uri="{BB962C8B-B14F-4D97-AF65-F5344CB8AC3E}">
        <p14:creationId xmlns:p14="http://schemas.microsoft.com/office/powerpoint/2010/main" val="610270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51945-414A-476C-B8DD-24F8112E779A}" type="slidenum">
              <a:rPr lang="en-US" smtClean="0"/>
              <a:t>42</a:t>
            </a:fld>
            <a:endParaRPr lang="en-US"/>
          </a:p>
        </p:txBody>
      </p:sp>
    </p:spTree>
    <p:extLst>
      <p:ext uri="{BB962C8B-B14F-4D97-AF65-F5344CB8AC3E}">
        <p14:creationId xmlns:p14="http://schemas.microsoft.com/office/powerpoint/2010/main" val="1086041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851945-414A-476C-B8DD-24F8112E779A}" type="slidenum">
              <a:rPr lang="en-US" smtClean="0"/>
              <a:t>8</a:t>
            </a:fld>
            <a:endParaRPr lang="en-US"/>
          </a:p>
        </p:txBody>
      </p:sp>
    </p:spTree>
    <p:extLst>
      <p:ext uri="{BB962C8B-B14F-4D97-AF65-F5344CB8AC3E}">
        <p14:creationId xmlns:p14="http://schemas.microsoft.com/office/powerpoint/2010/main" val="2876006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8C18E-F6F3-09E6-7FEF-27BECA065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96AF7-8EBE-D045-1530-8946A9DE0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EAF854-A974-67BB-61FF-D4FE1C78AD5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64F5A62-793B-7C93-7900-F7A400908D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51945-414A-476C-B8DD-24F8112E779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70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851945-414A-476C-B8DD-24F8112E779A}" type="slidenum">
              <a:rPr lang="en-US" smtClean="0"/>
              <a:t>10</a:t>
            </a:fld>
            <a:endParaRPr lang="en-US" dirty="0"/>
          </a:p>
        </p:txBody>
      </p:sp>
    </p:spTree>
    <p:extLst>
      <p:ext uri="{BB962C8B-B14F-4D97-AF65-F5344CB8AC3E}">
        <p14:creationId xmlns:p14="http://schemas.microsoft.com/office/powerpoint/2010/main" val="4173321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3E9A3-F44D-0081-ADFF-D142BF94F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C412D-BEAF-C225-9A6A-F1B6838AC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A6E94-02EF-9C89-B365-FCDF3EDFA3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94A0AD7-29FF-AB33-9163-F30EED74B7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51945-414A-476C-B8DD-24F8112E779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41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51945-414A-476C-B8DD-24F8112E779A}" type="slidenum">
              <a:rPr lang="en-US" smtClean="0"/>
              <a:t>12</a:t>
            </a:fld>
            <a:endParaRPr lang="en-US" dirty="0"/>
          </a:p>
        </p:txBody>
      </p:sp>
    </p:spTree>
    <p:extLst>
      <p:ext uri="{BB962C8B-B14F-4D97-AF65-F5344CB8AC3E}">
        <p14:creationId xmlns:p14="http://schemas.microsoft.com/office/powerpoint/2010/main" val="404894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851945-414A-476C-B8DD-24F8112E779A}" type="slidenum">
              <a:rPr lang="en-US" smtClean="0"/>
              <a:t>19</a:t>
            </a:fld>
            <a:endParaRPr lang="en-US"/>
          </a:p>
        </p:txBody>
      </p:sp>
    </p:spTree>
    <p:extLst>
      <p:ext uri="{BB962C8B-B14F-4D97-AF65-F5344CB8AC3E}">
        <p14:creationId xmlns:p14="http://schemas.microsoft.com/office/powerpoint/2010/main" val="215139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51945-414A-476C-B8DD-24F8112E779A}" type="slidenum">
              <a:rPr lang="en-US" smtClean="0"/>
              <a:t>20</a:t>
            </a:fld>
            <a:endParaRPr lang="en-US" dirty="0"/>
          </a:p>
        </p:txBody>
      </p:sp>
    </p:spTree>
    <p:extLst>
      <p:ext uri="{BB962C8B-B14F-4D97-AF65-F5344CB8AC3E}">
        <p14:creationId xmlns:p14="http://schemas.microsoft.com/office/powerpoint/2010/main" val="1793141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851945-414A-476C-B8DD-24F8112E779A}" type="slidenum">
              <a:rPr lang="en-US" smtClean="0"/>
              <a:t>21</a:t>
            </a:fld>
            <a:endParaRPr lang="en-US"/>
          </a:p>
        </p:txBody>
      </p:sp>
    </p:spTree>
    <p:extLst>
      <p:ext uri="{BB962C8B-B14F-4D97-AF65-F5344CB8AC3E}">
        <p14:creationId xmlns:p14="http://schemas.microsoft.com/office/powerpoint/2010/main" val="3182788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7EBF-3553-4DE7-9E89-5F5DD36C90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534AC2-31B1-493B-B5B7-FA26A58C46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9E5F59-F70D-4B04-916C-6AFE0F1A83A8}"/>
              </a:ext>
            </a:extLst>
          </p:cNvPr>
          <p:cNvSpPr>
            <a:spLocks noGrp="1"/>
          </p:cNvSpPr>
          <p:nvPr>
            <p:ph type="dt" sz="half" idx="10"/>
          </p:nvPr>
        </p:nvSpPr>
        <p:spPr/>
        <p:txBody>
          <a:bodyPr/>
          <a:lstStyle/>
          <a:p>
            <a:fld id="{BA9299CF-C508-4F94-83D1-2D51DBDB61B9}" type="datetimeFigureOut">
              <a:rPr lang="en-US" smtClean="0"/>
              <a:t>17-Feb-26</a:t>
            </a:fld>
            <a:endParaRPr lang="en-US"/>
          </a:p>
        </p:txBody>
      </p:sp>
      <p:sp>
        <p:nvSpPr>
          <p:cNvPr id="5" name="Footer Placeholder 4">
            <a:extLst>
              <a:ext uri="{FF2B5EF4-FFF2-40B4-BE49-F238E27FC236}">
                <a16:creationId xmlns:a16="http://schemas.microsoft.com/office/drawing/2014/main" id="{7E6BAD2E-0969-46B6-9BBF-572116226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17424-0328-4FF8-9A5C-06649F2C35CF}"/>
              </a:ext>
            </a:extLst>
          </p:cNvPr>
          <p:cNvSpPr>
            <a:spLocks noGrp="1"/>
          </p:cNvSpPr>
          <p:nvPr>
            <p:ph type="sldNum" sz="quarter" idx="12"/>
          </p:nvPr>
        </p:nvSpPr>
        <p:spPr/>
        <p:txBody>
          <a:bodyPr/>
          <a:lstStyle/>
          <a:p>
            <a:fld id="{94B49659-C4E7-4DDE-AE03-79EE6E550D8E}" type="slidenum">
              <a:rPr lang="en-US" smtClean="0"/>
              <a:t>‹#›</a:t>
            </a:fld>
            <a:endParaRPr lang="en-US"/>
          </a:p>
        </p:txBody>
      </p:sp>
    </p:spTree>
    <p:extLst>
      <p:ext uri="{BB962C8B-B14F-4D97-AF65-F5344CB8AC3E}">
        <p14:creationId xmlns:p14="http://schemas.microsoft.com/office/powerpoint/2010/main" val="333345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5F797-D795-41E7-8441-72FDD3E365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0D4E95-01EE-43E0-86B2-906F7BEB72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DE33E-F384-4A73-95C2-CCDDB1CA17E9}"/>
              </a:ext>
            </a:extLst>
          </p:cNvPr>
          <p:cNvSpPr>
            <a:spLocks noGrp="1"/>
          </p:cNvSpPr>
          <p:nvPr>
            <p:ph type="dt" sz="half" idx="10"/>
          </p:nvPr>
        </p:nvSpPr>
        <p:spPr/>
        <p:txBody>
          <a:bodyPr/>
          <a:lstStyle/>
          <a:p>
            <a:fld id="{BA9299CF-C508-4F94-83D1-2D51DBDB61B9}" type="datetimeFigureOut">
              <a:rPr lang="en-US" smtClean="0"/>
              <a:t>17-Feb-26</a:t>
            </a:fld>
            <a:endParaRPr lang="en-US"/>
          </a:p>
        </p:txBody>
      </p:sp>
      <p:sp>
        <p:nvSpPr>
          <p:cNvPr id="5" name="Footer Placeholder 4">
            <a:extLst>
              <a:ext uri="{FF2B5EF4-FFF2-40B4-BE49-F238E27FC236}">
                <a16:creationId xmlns:a16="http://schemas.microsoft.com/office/drawing/2014/main" id="{9186E7AE-BA4E-4E46-BD61-47E2AEE5E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E3A60-6C27-46AA-93CE-C0F2E06E0585}"/>
              </a:ext>
            </a:extLst>
          </p:cNvPr>
          <p:cNvSpPr>
            <a:spLocks noGrp="1"/>
          </p:cNvSpPr>
          <p:nvPr>
            <p:ph type="sldNum" sz="quarter" idx="12"/>
          </p:nvPr>
        </p:nvSpPr>
        <p:spPr/>
        <p:txBody>
          <a:bodyPr/>
          <a:lstStyle/>
          <a:p>
            <a:fld id="{94B49659-C4E7-4DDE-AE03-79EE6E550D8E}" type="slidenum">
              <a:rPr lang="en-US" smtClean="0"/>
              <a:t>‹#›</a:t>
            </a:fld>
            <a:endParaRPr lang="en-US"/>
          </a:p>
        </p:txBody>
      </p:sp>
    </p:spTree>
    <p:extLst>
      <p:ext uri="{BB962C8B-B14F-4D97-AF65-F5344CB8AC3E}">
        <p14:creationId xmlns:p14="http://schemas.microsoft.com/office/powerpoint/2010/main" val="351379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B0BAFE-989E-4297-953E-D3702BF0BB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42656C-513F-4FF3-ABBB-65E227423E5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42AC6-71F6-4E4C-9373-E597A662DB53}"/>
              </a:ext>
            </a:extLst>
          </p:cNvPr>
          <p:cNvSpPr>
            <a:spLocks noGrp="1"/>
          </p:cNvSpPr>
          <p:nvPr>
            <p:ph type="dt" sz="half" idx="10"/>
          </p:nvPr>
        </p:nvSpPr>
        <p:spPr/>
        <p:txBody>
          <a:bodyPr/>
          <a:lstStyle/>
          <a:p>
            <a:fld id="{BA9299CF-C508-4F94-83D1-2D51DBDB61B9}" type="datetimeFigureOut">
              <a:rPr lang="en-US" smtClean="0"/>
              <a:t>17-Feb-26</a:t>
            </a:fld>
            <a:endParaRPr lang="en-US"/>
          </a:p>
        </p:txBody>
      </p:sp>
      <p:sp>
        <p:nvSpPr>
          <p:cNvPr id="5" name="Footer Placeholder 4">
            <a:extLst>
              <a:ext uri="{FF2B5EF4-FFF2-40B4-BE49-F238E27FC236}">
                <a16:creationId xmlns:a16="http://schemas.microsoft.com/office/drawing/2014/main" id="{DC33D9F3-3536-48FF-9A8A-67D16ECE3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EF70F-1D2D-44BA-AD1E-4C29AA74B80B}"/>
              </a:ext>
            </a:extLst>
          </p:cNvPr>
          <p:cNvSpPr>
            <a:spLocks noGrp="1"/>
          </p:cNvSpPr>
          <p:nvPr>
            <p:ph type="sldNum" sz="quarter" idx="12"/>
          </p:nvPr>
        </p:nvSpPr>
        <p:spPr/>
        <p:txBody>
          <a:bodyPr/>
          <a:lstStyle/>
          <a:p>
            <a:fld id="{94B49659-C4E7-4DDE-AE03-79EE6E550D8E}" type="slidenum">
              <a:rPr lang="en-US" smtClean="0"/>
              <a:t>‹#›</a:t>
            </a:fld>
            <a:endParaRPr lang="en-US"/>
          </a:p>
        </p:txBody>
      </p:sp>
    </p:spTree>
    <p:extLst>
      <p:ext uri="{BB962C8B-B14F-4D97-AF65-F5344CB8AC3E}">
        <p14:creationId xmlns:p14="http://schemas.microsoft.com/office/powerpoint/2010/main" val="322785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8DC5-4B91-4F39-8D9F-AF187EE0F0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3BC44-CE1A-4957-9537-980A29A0E10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A198B-47A8-4286-8086-DFEF147692FC}"/>
              </a:ext>
            </a:extLst>
          </p:cNvPr>
          <p:cNvSpPr>
            <a:spLocks noGrp="1"/>
          </p:cNvSpPr>
          <p:nvPr>
            <p:ph type="dt" sz="half" idx="10"/>
          </p:nvPr>
        </p:nvSpPr>
        <p:spPr/>
        <p:txBody>
          <a:bodyPr/>
          <a:lstStyle/>
          <a:p>
            <a:fld id="{BA9299CF-C508-4F94-83D1-2D51DBDB61B9}" type="datetimeFigureOut">
              <a:rPr lang="en-US" smtClean="0"/>
              <a:t>17-Feb-26</a:t>
            </a:fld>
            <a:endParaRPr lang="en-US"/>
          </a:p>
        </p:txBody>
      </p:sp>
      <p:sp>
        <p:nvSpPr>
          <p:cNvPr id="5" name="Footer Placeholder 4">
            <a:extLst>
              <a:ext uri="{FF2B5EF4-FFF2-40B4-BE49-F238E27FC236}">
                <a16:creationId xmlns:a16="http://schemas.microsoft.com/office/drawing/2014/main" id="{278A00D3-875A-4C2D-AF86-A884EC2E8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CE386-96E6-4D36-9EE4-A31A4477FFA1}"/>
              </a:ext>
            </a:extLst>
          </p:cNvPr>
          <p:cNvSpPr>
            <a:spLocks noGrp="1"/>
          </p:cNvSpPr>
          <p:nvPr>
            <p:ph type="sldNum" sz="quarter" idx="12"/>
          </p:nvPr>
        </p:nvSpPr>
        <p:spPr/>
        <p:txBody>
          <a:bodyPr/>
          <a:lstStyle/>
          <a:p>
            <a:fld id="{94B49659-C4E7-4DDE-AE03-79EE6E550D8E}" type="slidenum">
              <a:rPr lang="en-US" smtClean="0"/>
              <a:t>‹#›</a:t>
            </a:fld>
            <a:endParaRPr lang="en-US"/>
          </a:p>
        </p:txBody>
      </p:sp>
    </p:spTree>
    <p:extLst>
      <p:ext uri="{BB962C8B-B14F-4D97-AF65-F5344CB8AC3E}">
        <p14:creationId xmlns:p14="http://schemas.microsoft.com/office/powerpoint/2010/main" val="3394903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DA2EF-4648-408B-98C8-D8D161F0C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26B2C-5203-42BE-BAEE-38B962BE41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EC5233-B6C2-4C94-B5A2-67CF3C64E6E6}"/>
              </a:ext>
            </a:extLst>
          </p:cNvPr>
          <p:cNvSpPr>
            <a:spLocks noGrp="1"/>
          </p:cNvSpPr>
          <p:nvPr>
            <p:ph type="dt" sz="half" idx="10"/>
          </p:nvPr>
        </p:nvSpPr>
        <p:spPr/>
        <p:txBody>
          <a:bodyPr/>
          <a:lstStyle/>
          <a:p>
            <a:fld id="{BA9299CF-C508-4F94-83D1-2D51DBDB61B9}" type="datetimeFigureOut">
              <a:rPr lang="en-US" smtClean="0"/>
              <a:t>17-Feb-26</a:t>
            </a:fld>
            <a:endParaRPr lang="en-US"/>
          </a:p>
        </p:txBody>
      </p:sp>
      <p:sp>
        <p:nvSpPr>
          <p:cNvPr id="5" name="Footer Placeholder 4">
            <a:extLst>
              <a:ext uri="{FF2B5EF4-FFF2-40B4-BE49-F238E27FC236}">
                <a16:creationId xmlns:a16="http://schemas.microsoft.com/office/drawing/2014/main" id="{0A75E9B1-7758-4C00-B2AC-B1A18B6F3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ABC46-39A5-4596-89C6-95BDEB04483E}"/>
              </a:ext>
            </a:extLst>
          </p:cNvPr>
          <p:cNvSpPr>
            <a:spLocks noGrp="1"/>
          </p:cNvSpPr>
          <p:nvPr>
            <p:ph type="sldNum" sz="quarter" idx="12"/>
          </p:nvPr>
        </p:nvSpPr>
        <p:spPr/>
        <p:txBody>
          <a:bodyPr/>
          <a:lstStyle/>
          <a:p>
            <a:fld id="{94B49659-C4E7-4DDE-AE03-79EE6E550D8E}" type="slidenum">
              <a:rPr lang="en-US" smtClean="0"/>
              <a:t>‹#›</a:t>
            </a:fld>
            <a:endParaRPr lang="en-US"/>
          </a:p>
        </p:txBody>
      </p:sp>
    </p:spTree>
    <p:extLst>
      <p:ext uri="{BB962C8B-B14F-4D97-AF65-F5344CB8AC3E}">
        <p14:creationId xmlns:p14="http://schemas.microsoft.com/office/powerpoint/2010/main" val="2963726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6407-F7AD-4CFF-A8D6-D91B96A9F5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B930D-FF9B-4EED-B5C8-12CAD26226A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2C96F0-929C-455C-AA9C-CA0413D5D8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958D59-11BD-4C09-AC17-F44B9E758A8A}"/>
              </a:ext>
            </a:extLst>
          </p:cNvPr>
          <p:cNvSpPr>
            <a:spLocks noGrp="1"/>
          </p:cNvSpPr>
          <p:nvPr>
            <p:ph type="dt" sz="half" idx="10"/>
          </p:nvPr>
        </p:nvSpPr>
        <p:spPr/>
        <p:txBody>
          <a:bodyPr/>
          <a:lstStyle/>
          <a:p>
            <a:fld id="{BA9299CF-C508-4F94-83D1-2D51DBDB61B9}" type="datetimeFigureOut">
              <a:rPr lang="en-US" smtClean="0"/>
              <a:t>17-Feb-26</a:t>
            </a:fld>
            <a:endParaRPr lang="en-US"/>
          </a:p>
        </p:txBody>
      </p:sp>
      <p:sp>
        <p:nvSpPr>
          <p:cNvPr id="6" name="Footer Placeholder 5">
            <a:extLst>
              <a:ext uri="{FF2B5EF4-FFF2-40B4-BE49-F238E27FC236}">
                <a16:creationId xmlns:a16="http://schemas.microsoft.com/office/drawing/2014/main" id="{F6C8CE0F-30E2-4570-8911-FAF4262DEE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95237-2BC6-42DF-8FD3-A04AF319CE9D}"/>
              </a:ext>
            </a:extLst>
          </p:cNvPr>
          <p:cNvSpPr>
            <a:spLocks noGrp="1"/>
          </p:cNvSpPr>
          <p:nvPr>
            <p:ph type="sldNum" sz="quarter" idx="12"/>
          </p:nvPr>
        </p:nvSpPr>
        <p:spPr/>
        <p:txBody>
          <a:bodyPr/>
          <a:lstStyle/>
          <a:p>
            <a:fld id="{94B49659-C4E7-4DDE-AE03-79EE6E550D8E}" type="slidenum">
              <a:rPr lang="en-US" smtClean="0"/>
              <a:t>‹#›</a:t>
            </a:fld>
            <a:endParaRPr lang="en-US"/>
          </a:p>
        </p:txBody>
      </p:sp>
    </p:spTree>
    <p:extLst>
      <p:ext uri="{BB962C8B-B14F-4D97-AF65-F5344CB8AC3E}">
        <p14:creationId xmlns:p14="http://schemas.microsoft.com/office/powerpoint/2010/main" val="2604553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EC84-2347-40AF-A127-CAE7088D23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28923-1472-4822-855A-A59CBD51B1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E56F300-DD97-42BC-8A34-E28B4724FE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535A79-B1EE-4703-975F-FE57045FB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C8F6CE-514E-4FE5-A6F5-D4D82076808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A1E615-ED71-471E-9E5E-9002D0F83FED}"/>
              </a:ext>
            </a:extLst>
          </p:cNvPr>
          <p:cNvSpPr>
            <a:spLocks noGrp="1"/>
          </p:cNvSpPr>
          <p:nvPr>
            <p:ph type="dt" sz="half" idx="10"/>
          </p:nvPr>
        </p:nvSpPr>
        <p:spPr/>
        <p:txBody>
          <a:bodyPr/>
          <a:lstStyle/>
          <a:p>
            <a:fld id="{BA9299CF-C508-4F94-83D1-2D51DBDB61B9}" type="datetimeFigureOut">
              <a:rPr lang="en-US" smtClean="0"/>
              <a:t>17-Feb-26</a:t>
            </a:fld>
            <a:endParaRPr lang="en-US"/>
          </a:p>
        </p:txBody>
      </p:sp>
      <p:sp>
        <p:nvSpPr>
          <p:cNvPr id="8" name="Footer Placeholder 7">
            <a:extLst>
              <a:ext uri="{FF2B5EF4-FFF2-40B4-BE49-F238E27FC236}">
                <a16:creationId xmlns:a16="http://schemas.microsoft.com/office/drawing/2014/main" id="{1E79F8A4-5F03-46B6-B5F8-B1E3E44A81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60962F-E3B0-4B36-B572-198126349403}"/>
              </a:ext>
            </a:extLst>
          </p:cNvPr>
          <p:cNvSpPr>
            <a:spLocks noGrp="1"/>
          </p:cNvSpPr>
          <p:nvPr>
            <p:ph type="sldNum" sz="quarter" idx="12"/>
          </p:nvPr>
        </p:nvSpPr>
        <p:spPr/>
        <p:txBody>
          <a:bodyPr/>
          <a:lstStyle/>
          <a:p>
            <a:fld id="{94B49659-C4E7-4DDE-AE03-79EE6E550D8E}" type="slidenum">
              <a:rPr lang="en-US" smtClean="0"/>
              <a:t>‹#›</a:t>
            </a:fld>
            <a:endParaRPr lang="en-US"/>
          </a:p>
        </p:txBody>
      </p:sp>
    </p:spTree>
    <p:extLst>
      <p:ext uri="{BB962C8B-B14F-4D97-AF65-F5344CB8AC3E}">
        <p14:creationId xmlns:p14="http://schemas.microsoft.com/office/powerpoint/2010/main" val="4049403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DD93-4E52-4EF9-9A0A-E4F00A33FD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C9264D-43D9-4A5C-848A-00F59C8C98E6}"/>
              </a:ext>
            </a:extLst>
          </p:cNvPr>
          <p:cNvSpPr>
            <a:spLocks noGrp="1"/>
          </p:cNvSpPr>
          <p:nvPr>
            <p:ph type="dt" sz="half" idx="10"/>
          </p:nvPr>
        </p:nvSpPr>
        <p:spPr/>
        <p:txBody>
          <a:bodyPr/>
          <a:lstStyle/>
          <a:p>
            <a:fld id="{BA9299CF-C508-4F94-83D1-2D51DBDB61B9}" type="datetimeFigureOut">
              <a:rPr lang="en-US" smtClean="0"/>
              <a:t>17-Feb-26</a:t>
            </a:fld>
            <a:endParaRPr lang="en-US"/>
          </a:p>
        </p:txBody>
      </p:sp>
      <p:sp>
        <p:nvSpPr>
          <p:cNvPr id="4" name="Footer Placeholder 3">
            <a:extLst>
              <a:ext uri="{FF2B5EF4-FFF2-40B4-BE49-F238E27FC236}">
                <a16:creationId xmlns:a16="http://schemas.microsoft.com/office/drawing/2014/main" id="{B6398F6A-0EC8-41D7-AFA9-E00EAD6CEA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A8FF56-C3B6-49BF-9EEA-6F3DDD729B5D}"/>
              </a:ext>
            </a:extLst>
          </p:cNvPr>
          <p:cNvSpPr>
            <a:spLocks noGrp="1"/>
          </p:cNvSpPr>
          <p:nvPr>
            <p:ph type="sldNum" sz="quarter" idx="12"/>
          </p:nvPr>
        </p:nvSpPr>
        <p:spPr/>
        <p:txBody>
          <a:bodyPr/>
          <a:lstStyle/>
          <a:p>
            <a:fld id="{94B49659-C4E7-4DDE-AE03-79EE6E550D8E}" type="slidenum">
              <a:rPr lang="en-US" smtClean="0"/>
              <a:t>‹#›</a:t>
            </a:fld>
            <a:endParaRPr lang="en-US"/>
          </a:p>
        </p:txBody>
      </p:sp>
    </p:spTree>
    <p:extLst>
      <p:ext uri="{BB962C8B-B14F-4D97-AF65-F5344CB8AC3E}">
        <p14:creationId xmlns:p14="http://schemas.microsoft.com/office/powerpoint/2010/main" val="2161695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82CF6D-C0C5-41B2-AC2D-5F56B360548C}"/>
              </a:ext>
            </a:extLst>
          </p:cNvPr>
          <p:cNvSpPr>
            <a:spLocks noGrp="1"/>
          </p:cNvSpPr>
          <p:nvPr>
            <p:ph type="dt" sz="half" idx="10"/>
          </p:nvPr>
        </p:nvSpPr>
        <p:spPr/>
        <p:txBody>
          <a:bodyPr/>
          <a:lstStyle/>
          <a:p>
            <a:fld id="{BA9299CF-C508-4F94-83D1-2D51DBDB61B9}" type="datetimeFigureOut">
              <a:rPr lang="en-US" smtClean="0"/>
              <a:t>17-Feb-26</a:t>
            </a:fld>
            <a:endParaRPr lang="en-US"/>
          </a:p>
        </p:txBody>
      </p:sp>
      <p:sp>
        <p:nvSpPr>
          <p:cNvPr id="3" name="Footer Placeholder 2">
            <a:extLst>
              <a:ext uri="{FF2B5EF4-FFF2-40B4-BE49-F238E27FC236}">
                <a16:creationId xmlns:a16="http://schemas.microsoft.com/office/drawing/2014/main" id="{CE2EDFDF-5B24-42BF-9001-F5C0CD317C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307281-6E10-41FC-A22E-BF97BAB63D39}"/>
              </a:ext>
            </a:extLst>
          </p:cNvPr>
          <p:cNvSpPr>
            <a:spLocks noGrp="1"/>
          </p:cNvSpPr>
          <p:nvPr>
            <p:ph type="sldNum" sz="quarter" idx="12"/>
          </p:nvPr>
        </p:nvSpPr>
        <p:spPr/>
        <p:txBody>
          <a:bodyPr/>
          <a:lstStyle/>
          <a:p>
            <a:fld id="{94B49659-C4E7-4DDE-AE03-79EE6E550D8E}" type="slidenum">
              <a:rPr lang="en-US" smtClean="0"/>
              <a:t>‹#›</a:t>
            </a:fld>
            <a:endParaRPr lang="en-US"/>
          </a:p>
        </p:txBody>
      </p:sp>
    </p:spTree>
    <p:extLst>
      <p:ext uri="{BB962C8B-B14F-4D97-AF65-F5344CB8AC3E}">
        <p14:creationId xmlns:p14="http://schemas.microsoft.com/office/powerpoint/2010/main" val="3273084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3D1F-A060-45BB-AC1B-CA67C57164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650427-B647-416A-AC8B-44EFD44CBD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01C845-63FD-4F03-B2EC-354BE0C19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6B3944-51CE-4075-915C-FB9701D05E1D}"/>
              </a:ext>
            </a:extLst>
          </p:cNvPr>
          <p:cNvSpPr>
            <a:spLocks noGrp="1"/>
          </p:cNvSpPr>
          <p:nvPr>
            <p:ph type="dt" sz="half" idx="10"/>
          </p:nvPr>
        </p:nvSpPr>
        <p:spPr/>
        <p:txBody>
          <a:bodyPr/>
          <a:lstStyle/>
          <a:p>
            <a:fld id="{BA9299CF-C508-4F94-83D1-2D51DBDB61B9}" type="datetimeFigureOut">
              <a:rPr lang="en-US" smtClean="0"/>
              <a:t>17-Feb-26</a:t>
            </a:fld>
            <a:endParaRPr lang="en-US"/>
          </a:p>
        </p:txBody>
      </p:sp>
      <p:sp>
        <p:nvSpPr>
          <p:cNvPr id="6" name="Footer Placeholder 5">
            <a:extLst>
              <a:ext uri="{FF2B5EF4-FFF2-40B4-BE49-F238E27FC236}">
                <a16:creationId xmlns:a16="http://schemas.microsoft.com/office/drawing/2014/main" id="{66201E1B-92E8-4050-A3AA-AD1C3AA72A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BBDED-7322-4C14-A634-8368349580AC}"/>
              </a:ext>
            </a:extLst>
          </p:cNvPr>
          <p:cNvSpPr>
            <a:spLocks noGrp="1"/>
          </p:cNvSpPr>
          <p:nvPr>
            <p:ph type="sldNum" sz="quarter" idx="12"/>
          </p:nvPr>
        </p:nvSpPr>
        <p:spPr/>
        <p:txBody>
          <a:bodyPr/>
          <a:lstStyle/>
          <a:p>
            <a:fld id="{94B49659-C4E7-4DDE-AE03-79EE6E550D8E}" type="slidenum">
              <a:rPr lang="en-US" smtClean="0"/>
              <a:t>‹#›</a:t>
            </a:fld>
            <a:endParaRPr lang="en-US"/>
          </a:p>
        </p:txBody>
      </p:sp>
    </p:spTree>
    <p:extLst>
      <p:ext uri="{BB962C8B-B14F-4D97-AF65-F5344CB8AC3E}">
        <p14:creationId xmlns:p14="http://schemas.microsoft.com/office/powerpoint/2010/main" val="314663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5015A-6633-4C68-885A-BF8CDEE555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67F994-2F8C-4E59-B403-8D29990CEB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F82C4F-B02D-4FFE-8E55-5F71B6422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07B8C5-C25F-4E9B-9ACE-D51F7A8910F6}"/>
              </a:ext>
            </a:extLst>
          </p:cNvPr>
          <p:cNvSpPr>
            <a:spLocks noGrp="1"/>
          </p:cNvSpPr>
          <p:nvPr>
            <p:ph type="dt" sz="half" idx="10"/>
          </p:nvPr>
        </p:nvSpPr>
        <p:spPr/>
        <p:txBody>
          <a:bodyPr/>
          <a:lstStyle/>
          <a:p>
            <a:fld id="{BA9299CF-C508-4F94-83D1-2D51DBDB61B9}" type="datetimeFigureOut">
              <a:rPr lang="en-US" smtClean="0"/>
              <a:t>17-Feb-26</a:t>
            </a:fld>
            <a:endParaRPr lang="en-US"/>
          </a:p>
        </p:txBody>
      </p:sp>
      <p:sp>
        <p:nvSpPr>
          <p:cNvPr id="6" name="Footer Placeholder 5">
            <a:extLst>
              <a:ext uri="{FF2B5EF4-FFF2-40B4-BE49-F238E27FC236}">
                <a16:creationId xmlns:a16="http://schemas.microsoft.com/office/drawing/2014/main" id="{060FE8F5-F19E-478E-97B2-F26AB1CFB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BD0C8C-7809-4297-9A09-65CB1B8050C1}"/>
              </a:ext>
            </a:extLst>
          </p:cNvPr>
          <p:cNvSpPr>
            <a:spLocks noGrp="1"/>
          </p:cNvSpPr>
          <p:nvPr>
            <p:ph type="sldNum" sz="quarter" idx="12"/>
          </p:nvPr>
        </p:nvSpPr>
        <p:spPr/>
        <p:txBody>
          <a:bodyPr/>
          <a:lstStyle/>
          <a:p>
            <a:fld id="{94B49659-C4E7-4DDE-AE03-79EE6E550D8E}" type="slidenum">
              <a:rPr lang="en-US" smtClean="0"/>
              <a:t>‹#›</a:t>
            </a:fld>
            <a:endParaRPr lang="en-US"/>
          </a:p>
        </p:txBody>
      </p:sp>
    </p:spTree>
    <p:extLst>
      <p:ext uri="{BB962C8B-B14F-4D97-AF65-F5344CB8AC3E}">
        <p14:creationId xmlns:p14="http://schemas.microsoft.com/office/powerpoint/2010/main" val="4166160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053538-8D1F-4974-940A-A0A309F5A7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C5452A-8DCB-423B-B0C6-182A3591F0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F9B86-3C46-4BE2-91F3-F4807EDD96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9299CF-C508-4F94-83D1-2D51DBDB61B9}" type="datetimeFigureOut">
              <a:rPr lang="en-US" smtClean="0"/>
              <a:t>17-Feb-26</a:t>
            </a:fld>
            <a:endParaRPr lang="en-US"/>
          </a:p>
        </p:txBody>
      </p:sp>
      <p:sp>
        <p:nvSpPr>
          <p:cNvPr id="5" name="Footer Placeholder 4">
            <a:extLst>
              <a:ext uri="{FF2B5EF4-FFF2-40B4-BE49-F238E27FC236}">
                <a16:creationId xmlns:a16="http://schemas.microsoft.com/office/drawing/2014/main" id="{F863E1B5-C23C-45E7-9909-A80D96283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0A8A35-26CD-49EB-955E-6EC602D3F7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49659-C4E7-4DDE-AE03-79EE6E550D8E}" type="slidenum">
              <a:rPr lang="en-US" smtClean="0"/>
              <a:t>‹#›</a:t>
            </a:fld>
            <a:endParaRPr lang="en-US"/>
          </a:p>
        </p:txBody>
      </p:sp>
    </p:spTree>
    <p:extLst>
      <p:ext uri="{BB962C8B-B14F-4D97-AF65-F5344CB8AC3E}">
        <p14:creationId xmlns:p14="http://schemas.microsoft.com/office/powerpoint/2010/main" val="590602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ons.gov.uk/peoplepopulationandcommunity/wellbeing/bulletins/measuringnationalwellbeing/april2020tomarch202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hatworkswellbeing.org/resources/life-satisfaction-what-works/" TargetMode="External"/><Relationship Id="rId4" Type="http://schemas.openxmlformats.org/officeDocument/2006/relationships/hyperlink" Target="https://assets.publishing.service.gov.uk/media/60fa9169d3bf7f0448719daf/Wellbeing_guidance_for_appraisal_-_supplementary_Green_Book_guidance.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artshealthandwellbeing.org.uk/" TargetMode="External"/><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research.publichealthnetwork.cymru/files/5115/5378/2052/003_Daisy_Fancourt.pdf" TargetMode="External"/><Relationship Id="rId5" Type="http://schemas.openxmlformats.org/officeDocument/2006/relationships/hyperlink" Target="https://www.england.nhs.uk/ourwork/innovation/healthy-new-towns/" TargetMode="External"/><Relationship Id="rId4" Type="http://schemas.openxmlformats.org/officeDocument/2006/relationships/hyperlink" Target="https://www.sportengland.org/research/benefits-of-sport/the-value-of-sport-monitor/psychological-health/" TargetMode="External"/><Relationship Id="rId9"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hyperlink" Target="https://whatworkswellbeing.or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file:///C:\Users\dell\AppData\Local\Packages\Microsoft.MicrosoftEdge_8wekyb3d8bbwe\TempState\Downloads\MeasuringSocialCapitalJuly2014%20(1).pdf"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www.nhsconfed.org/~/media/Confederation/Files/Publications/Documents/building-social-value.pdf" TargetMode="External"/><Relationship Id="rId5" Type="http://schemas.openxmlformats.org/officeDocument/2006/relationships/hyperlink" Target="https://www.campaigntoendloneliness.org/wp-content/uploads/Promising-approaches-to-reducing-loneliness-and-isolation-in-later-life.pdf" TargetMode="External"/><Relationship Id="rId4" Type="http://schemas.openxmlformats.org/officeDocument/2006/relationships/hyperlink" Target="https://www.building-leadership-for-health.org.uk/co-producing-community-integratio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ons.gov.uk/peoplepopulationandcommunity/wellbeing/bulletins/socialcapitalintheuk/2020"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ov.uk/government/publications/liberating-the-nhs-white-paper"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v.uk/government/statistics/rural-deprivation-statistics" TargetMode="External"/><Relationship Id="rId2" Type="http://schemas.openxmlformats.org/officeDocument/2006/relationships/hyperlink" Target="https://www.gov.uk/government/statistics/english-indices-of-deprivation-2015"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whatworksscotland.ac.uk/events/hard-to-reach-or-easy-to-ignore-a-review-of-evidence-about-equality-in-community-engagemen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buckinghamshireccg.nhs.uk/integrated-care-systems/" TargetMode="External"/><Relationship Id="rId2" Type="http://schemas.openxmlformats.org/officeDocument/2006/relationships/hyperlink" Target="https://www.longtermplan.nhs.uk/online-version/overview-and-summary/"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socialprescribingnetwork.com/" TargetMode="External"/><Relationship Id="rId4" Type="http://schemas.openxmlformats.org/officeDocument/2006/relationships/hyperlink" Target="https://www.buckshealthcare.nhs.uk/Downloads/COMMUNITY%20HUBS/Community%20hubs%202018/Community%20hubs%20HASC%20April%202018/Developing%20out%20of%20hospital%20care%20FINAL%20for%20HASC%20110418.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gov.uk/government/publications/10-year-health-plan-for-england-fit-for-the-future"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ocialprescribingacademy.org.uk/"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healthandwellbeingbucks.org/s4s/WhereILive/Council?pageId=2098"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www.building-leadership-for-health.org.uk/community-hub-social-prescribing/" TargetMode="External"/><Relationship Id="rId4" Type="http://schemas.openxmlformats.org/officeDocument/2006/relationships/hyperlink" Target="https://www.nhs.uk/service-searc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flickr.com/photos/lumaxart/213773724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building-leadership-for-health.org.uk/community-hub-ints-and-social-prescribing/"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rcn.org.uk/clinical-topics/ehealth" TargetMode="External"/><Relationship Id="rId3" Type="http://schemas.openxmlformats.org/officeDocument/2006/relationships/hyperlink" Target="https://www.careadvicebuckinghamshire.org/s4s/WhereILive/Council?pageId=1143" TargetMode="External"/><Relationship Id="rId7" Type="http://schemas.openxmlformats.org/officeDocument/2006/relationships/hyperlink" Target="https://www.health.org.uk/improvement-projects/home-monitoring-to-support-patients-during-chemotherapy" TargetMode="Externa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www.mind.org.uk/information-support/a-z-mental-health/" TargetMode="External"/><Relationship Id="rId5" Type="http://schemas.openxmlformats.org/officeDocument/2006/relationships/hyperlink" Target="https://www.thejoyapp.com/products/marketplace" TargetMode="External"/><Relationship Id="rId4" Type="http://schemas.openxmlformats.org/officeDocument/2006/relationships/hyperlink" Target="https://www.nhs.uk/apps-librar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ra-resources.s3.amazonaws.com/uploads/entries/document/4984/Social_Prescribing_Toolkit.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estminsterresearch.westminster.ac.uk/download/f3cf4b949511304f762bdec137844251031072697ae511a462eac9150d6ba8e0/1340196/Making-sense-of-social-prescribing%202017.pdf"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hyperlink" Target="https://www.ageuk.org.uk/our-impact/policy-research/frailty-in-older-people/understanding-frailty/" TargetMode="External"/><Relationship Id="rId7" Type="http://schemas.openxmlformats.org/officeDocument/2006/relationships/hyperlink" Target="https://medium.com/lifeomic/dont-be-a-zombie-senolytics-exercise-and-fasting-fight-off-senescent-cells-cc720d8824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hyperlink" Target="https://www.england.nhs.uk/ourwork/clinical-policy/older-people/frailty/frailty-resources/" TargetMode="External"/><Relationship Id="rId4" Type="http://schemas.openxmlformats.org/officeDocument/2006/relationships/hyperlink" Target="https://www.bgs.org.uk/frailty-in-older-peopl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kingsfund.org.uk/publications/social-prescribing#what-is-it" TargetMode="External"/><Relationship Id="rId7" Type="http://schemas.openxmlformats.org/officeDocument/2006/relationships/hyperlink" Target="https://www.england.nhs.uk/five-year-forward-view/next-steps-on-the-nhs-five-year-forward-view/integrating-care-locall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england.nhs.uk/personal-health-budgets/what-are-personal-health-budgets-phbs/" TargetMode="External"/><Relationship Id="rId5" Type="http://schemas.openxmlformats.org/officeDocument/2006/relationships/hyperlink" Target="https://www.england.nhs.uk/urgent-emergency-care/hospital-to-home/quick-guides/" TargetMode="External"/><Relationship Id="rId4" Type="http://schemas.openxmlformats.org/officeDocument/2006/relationships/hyperlink" Target="https://www.ukactive.com/reports/leading-the-chang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england.nhs.uk/wp-content/uploads/2017/10/west-wakefield-general-practice-case-study.pdf" TargetMode="External"/><Relationship Id="rId2" Type="http://schemas.openxmlformats.org/officeDocument/2006/relationships/hyperlink" Target="https://reading-well.org.uk/" TargetMode="Externa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www.rsph.org.uk/our-work/resources/ahp-social-prescribing-frameworks.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bmj.com/content/364/bmj.l1285.full" TargetMode="External"/><Relationship Id="rId7" Type="http://schemas.openxmlformats.org/officeDocument/2006/relationships/hyperlink" Target="https://portal.e-lfh.org.uk/Component/Details/571333"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www.england.nhs.uk/personalisedcare/social-prescribing/faqs/" TargetMode="External"/><Relationship Id="rId5" Type="http://schemas.openxmlformats.org/officeDocument/2006/relationships/hyperlink" Target="https://www.hee.nhs.uk/sites/default/files/documents/Care%20Navigation%20Competency%20Framework_Final.pdf" TargetMode="External"/><Relationship Id="rId4" Type="http://schemas.openxmlformats.org/officeDocument/2006/relationships/hyperlink" Target="https://www.gov.uk/government/case-studies/asset-based-community-development-in-northumberlan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buckscc.gov.uk/services/care-for-adults/help-at-home/reablement-servic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england.nhs.uk/gp/gpfv/redesign/gpdp/reception-clerical/" TargetMode="External"/><Relationship Id="rId2" Type="http://schemas.openxmlformats.org/officeDocument/2006/relationships/hyperlink" Target="https://dnainsight.co.uk/active-signposting/"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hyperlink" Target="https://cabinet.leicester.gov.uk/documents/s165854/Joy%20HWB.pdf"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bing.com/videos/search?q=social+work+interview+skills+youtube&amp;&amp;view=detail&amp;mid=E79E1E58685011E90D32E79E1E58685011E90D32&amp;&amp;FORM=VDRVRV" TargetMode="Externa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hyperlink" Target="https://www.samaritans.org/how-we-can-help/schools/deal/deal-resources/connecting-others/listening-skills/" TargetMode="External"/><Relationship Id="rId5" Type="http://schemas.openxmlformats.org/officeDocument/2006/relationships/hyperlink" Target="https://www.youtube.com/watch?v=0-n0y5Tp5FM" TargetMode="External"/><Relationship Id="rId4" Type="http://schemas.openxmlformats.org/officeDocument/2006/relationships/hyperlink" Target="https://www.youtube.com/watch?v=41X9OBurFM8"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nuffieldtrust.org.uk/files/2019-01/continuing-care-summary-final-.pdf"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s://www.nhs.uk/live-well/healthy-weight/start-the-nhs-weight-loss-pla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nhs.uk/live-well/alcohol-support/" TargetMode="Externa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hyperlink" Target="https://www.nhs.uk/conditions/stress-anxiety-depression/raising-low-self-esteem/" TargetMode="External"/><Relationship Id="rId5" Type="http://schemas.openxmlformats.org/officeDocument/2006/relationships/hyperlink" Target="https://www.nhs.uk/smokefree/help-and-advice/local-support-services-helplines" TargetMode="External"/><Relationship Id="rId4" Type="http://schemas.openxmlformats.org/officeDocument/2006/relationships/hyperlink" Target="https://www.talktofrank.com/get-help/find-support-near-you"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adultlearningbcc.ac.uk/" TargetMode="External"/><Relationship Id="rId3" Type="http://schemas.microsoft.com/office/2007/relationships/hdphoto" Target="../media/hdphoto1.wdp"/><Relationship Id="rId7" Type="http://schemas.openxmlformats.org/officeDocument/2006/relationships/hyperlink" Target="https://www.nhs.uk/conditions/stress-anxiety-depression/loneliness-in-older-people/" TargetMode="Externa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https://www.nhs.uk/conditions/clinical-depression/" TargetMode="External"/><Relationship Id="rId5" Type="http://schemas.openxmlformats.org/officeDocument/2006/relationships/hyperlink" Target="https://www.nhs.uk/conditions/stress-anxiety-depression/coping-with-bereavement/" TargetMode="External"/><Relationship Id="rId4" Type="http://schemas.openxmlformats.org/officeDocument/2006/relationships/hyperlink" Target="https://chilterncompass.org.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www.england.nhs.uk/engage-2/" TargetMode="External"/></Relationships>
</file>

<file path=ppt/slides/_rels/slide40.xml.rels><?xml version="1.0" encoding="UTF-8" standalone="yes"?>
<Relationships xmlns="http://schemas.openxmlformats.org/package/2006/relationships"><Relationship Id="rId8" Type="http://schemas.openxmlformats.org/officeDocument/2006/relationships/hyperlink" Target="https://crediblemind.com/" TargetMode="External"/><Relationship Id="rId3" Type="http://schemas.openxmlformats.org/officeDocument/2006/relationships/image" Target="../media/image47.png"/><Relationship Id="rId7" Type="http://schemas.openxmlformats.org/officeDocument/2006/relationships/hyperlink" Target="https://www.nes.scot.nhs.uk/media/3723/spiritualcaremattersfinal.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england.nhs.uk/wp-content/uploads/2015/03/nhs-chaplaincy-guidelines-2015.pdf" TargetMode="External"/><Relationship Id="rId5" Type="http://schemas.openxmlformats.org/officeDocument/2006/relationships/hyperlink" Target="https://www.nhs.uk/conditions/nhs-fitness-studio/yoga-with-lj/" TargetMode="External"/><Relationship Id="rId4" Type="http://schemas.openxmlformats.org/officeDocument/2006/relationships/hyperlink" Target="https://www.nhs.uk/conditions/stress-anxiety-depression/mindfulnes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nhs.uk/conditions/stress-anxiety-depression/mood-self-assessment/" TargetMode="External"/><Relationship Id="rId2" Type="http://schemas.openxmlformats.org/officeDocument/2006/relationships/hyperlink" Target="https://www.samh.org.uk/about-mental-health/mental-health-problems"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s://www.nhs.uk/oneyou/every-mind-matters/your-mind-plan-quiz/?WT.tsrc=Search&amp;WT.mc_id=Brand&amp;msclkid=daa75574319712f344b808c2cb533d27&amp;utm_source=bing&amp;utm_medium=cpc&amp;utm_campaign=G_S_PHE_MentalHealth_Paid%20Search_Bing_Keyword%20-%20Brand%20-%20EM&amp;utm_term=every%20mind%20matters%20nhs&amp;utm_content=Every%20Mind%20Matters&amp;gclid=CIqJuZKVv-UCFU_EGwodWy0OTQ" TargetMode="External"/><Relationship Id="rId4" Type="http://schemas.openxmlformats.org/officeDocument/2006/relationships/hyperlink" Target="https://www.livewellstaywellbucks.co.uk/Service/30/stressed-worried-or-low"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building-leadership-for-health.org.uk/co-producing-community-integration/" TargetMode="External"/><Relationship Id="rId7" Type="http://schemas.openxmlformats.org/officeDocument/2006/relationships/hyperlink" Target="https://communityimpactbucks.org.uk/communit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urturedevelopment.org/" TargetMode="External"/><Relationship Id="rId5" Type="http://schemas.openxmlformats.org/officeDocument/2006/relationships/hyperlink" Target="https://www.gov.uk/government/case-studies/asset-based-community-development-in-northumberland" TargetMode="External"/><Relationship Id="rId4" Type="http://schemas.openxmlformats.org/officeDocument/2006/relationships/hyperlink" Target="https://www.nhs.uk/service-search"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england.nhs.uk/primary-care/pharmacy/stay-well-pharmacy-campaign/" TargetMode="External"/><Relationship Id="rId13" Type="http://schemas.openxmlformats.org/officeDocument/2006/relationships/image" Target="../media/image50.png"/><Relationship Id="rId3" Type="http://schemas.openxmlformats.org/officeDocument/2006/relationships/hyperlink" Target="https://www.england.nhs.uk/wp-content/uploads/2016/04/making-every-contact-count.pdf" TargetMode="External"/><Relationship Id="rId7" Type="http://schemas.openxmlformats.org/officeDocument/2006/relationships/hyperlink" Target="https://www.alzheimers.org.uk/get-involved/dementia-friendly-communities" TargetMode="External"/><Relationship Id="rId12" Type="http://schemas.openxmlformats.org/officeDocument/2006/relationships/hyperlink" Target="https://www.england.nhs.uk/publication/putting-health-into-place/" TargetMode="External"/><Relationship Id="rId2" Type="http://schemas.openxmlformats.org/officeDocument/2006/relationships/hyperlink" Target="https://www.nhs.uk/conditions/stress-anxiety-depression/loneliness-in-the-elderly-how-to-help/" TargetMode="External"/><Relationship Id="rId1" Type="http://schemas.openxmlformats.org/officeDocument/2006/relationships/slideLayout" Target="../slideLayouts/slideLayout2.xml"/><Relationship Id="rId6" Type="http://schemas.openxmlformats.org/officeDocument/2006/relationships/hyperlink" Target="https://www.nhs.uk/live-well/eat-well/the-eatwell-guide/" TargetMode="External"/><Relationship Id="rId11" Type="http://schemas.openxmlformats.org/officeDocument/2006/relationships/hyperlink" Target="https://communityimpactbucks.org.uk/" TargetMode="External"/><Relationship Id="rId5" Type="http://schemas.openxmlformats.org/officeDocument/2006/relationships/hyperlink" Target="https://healthcheck.nhs.uk/" TargetMode="External"/><Relationship Id="rId10" Type="http://schemas.openxmlformats.org/officeDocument/2006/relationships/hyperlink" Target="https://www.england.nhs.uk/new-care-models/about/care-homes-sites/" TargetMode="External"/><Relationship Id="rId4" Type="http://schemas.openxmlformats.org/officeDocument/2006/relationships/hyperlink" Target="https://www.building-leadership-for-health.org.uk/evaluating-behaviour-change/mecc-evaluation-and-training/" TargetMode="External"/><Relationship Id="rId9" Type="http://schemas.openxmlformats.org/officeDocument/2006/relationships/hyperlink" Target="http://dudleyloc.co.uk/hlo/"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estminsterresearch.westminster.ac.uk/download/e18716e6c96cc93153baa8e757f8feb602fe99539fa281433535f89af85fb550/297582/review-of-evidence-assessing-impact-of-social-prescribing.pdf" TargetMode="External"/><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hyperlink" Target="https://www.england.nhs.uk/personalisedcare/social-prescribing/" TargetMode="External"/><Relationship Id="rId4" Type="http://schemas.openxmlformats.org/officeDocument/2006/relationships/hyperlink" Target="https://www.building-leadership-for-health.org.uk/socio-economic-evaluation/" TargetMode="Externa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www.outcomesstar.org.uk/about-the-star/evidence-and-research/research-library/#all" TargetMode="External"/><Relationship Id="rId4" Type="http://schemas.openxmlformats.org/officeDocument/2006/relationships/hyperlink" Target="https://www.mertonccg.nhs.uk/News-Publications/PublishingImages/Pages/Publications/Social%20Prescribing%20Report.pdf#search=social%20prescribing%20star"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chiltern.gov.uk/social-prescribing" TargetMode="External"/><Relationship Id="rId2" Type="http://schemas.openxmlformats.org/officeDocument/2006/relationships/hyperlink" Target="http://www.connectionsupport.org.uk/buckinghamshire/projects/prevention-matters/" TargetMode="Externa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communityimpactbucks.org.uk/"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penclipart.org/detail/294815/our-body-%3D-our-choice"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england.nhs.uk/personalisedcar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local.gov.uk/our-support/our-improvement-offer/care-and-health-improvement" TargetMode="External"/><Relationship Id="rId2" Type="http://schemas.openxmlformats.org/officeDocument/2006/relationships/hyperlink" Target="https://www.gov.uk/government/publications/health-and-social-care-integration-joining-up-care-for-people-places-and-populations"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england.nhs.uk/ourwork/part-rel/transformation-fund/"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croydon.gov.uk/sites/default/files/articles/downloads/socialvalue.pdf"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www.liverpoolccg.nhs.uk/media/1078/social-value-strategy-and-action-plan-2014.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6479" y="2084026"/>
            <a:ext cx="9144000" cy="2588181"/>
          </a:xfrm>
        </p:spPr>
        <p:txBody>
          <a:bodyPr>
            <a:normAutofit fontScale="90000"/>
          </a:bodyPr>
          <a:lstStyle/>
          <a:p>
            <a:r>
              <a:rPr lang="en-GB" b="1" dirty="0">
                <a:solidFill>
                  <a:schemeClr val="accent2">
                    <a:lumMod val="50000"/>
                  </a:schemeClr>
                </a:solidFill>
              </a:rPr>
              <a:t>An Introduction to Community Health and Wellbeing, Hubs Integrated Neighbourhood Teams  and Social Prescribing</a:t>
            </a:r>
          </a:p>
        </p:txBody>
      </p:sp>
      <p:sp>
        <p:nvSpPr>
          <p:cNvPr id="3" name="Subtitle 2"/>
          <p:cNvSpPr>
            <a:spLocks noGrp="1"/>
          </p:cNvSpPr>
          <p:nvPr>
            <p:ph type="subTitle" idx="1"/>
          </p:nvPr>
        </p:nvSpPr>
        <p:spPr>
          <a:xfrm>
            <a:off x="2004164" y="4737286"/>
            <a:ext cx="7352777" cy="1947333"/>
          </a:xfrm>
        </p:spPr>
        <p:txBody>
          <a:bodyPr>
            <a:normAutofit lnSpcReduction="10000"/>
          </a:bodyPr>
          <a:lstStyle/>
          <a:p>
            <a:r>
              <a:rPr lang="en-GB" dirty="0">
                <a:solidFill>
                  <a:schemeClr val="tx1"/>
                </a:solidFill>
              </a:rPr>
              <a:t>This presentation provides a background to help us consider together with our Primary Care Networks, Buckinghamshire NHS Healthcare Trust, </a:t>
            </a:r>
            <a:r>
              <a:rPr lang="en-GB" dirty="0"/>
              <a:t>Buckinghamshire County Council</a:t>
            </a:r>
            <a:r>
              <a:rPr lang="en-GB" dirty="0">
                <a:solidFill>
                  <a:schemeClr val="tx1"/>
                </a:solidFill>
              </a:rPr>
              <a:t> and our Community </a:t>
            </a:r>
            <a:r>
              <a:rPr lang="en-GB" dirty="0"/>
              <a:t>Organisations </a:t>
            </a:r>
            <a:r>
              <a:rPr lang="en-GB" dirty="0">
                <a:solidFill>
                  <a:schemeClr val="tx1"/>
                </a:solidFill>
              </a:rPr>
              <a:t>how we might develop as a </a:t>
            </a:r>
            <a:r>
              <a:rPr lang="en-GB" dirty="0"/>
              <a:t>Community</a:t>
            </a:r>
            <a:r>
              <a:rPr lang="en-GB" dirty="0">
                <a:solidFill>
                  <a:schemeClr val="tx1"/>
                </a:solidFill>
              </a:rPr>
              <a:t> Hub for Health and Wellbeing  </a:t>
            </a:r>
          </a:p>
        </p:txBody>
      </p:sp>
      <p:pic>
        <p:nvPicPr>
          <p:cNvPr id="4" name="Picture 3">
            <a:extLst>
              <a:ext uri="{FF2B5EF4-FFF2-40B4-BE49-F238E27FC236}">
                <a16:creationId xmlns:a16="http://schemas.microsoft.com/office/drawing/2014/main" id="{26AB6B23-AF12-48C8-9460-21A1A70FB8F8}"/>
              </a:ext>
            </a:extLst>
          </p:cNvPr>
          <p:cNvPicPr>
            <a:picLocks noChangeAspect="1"/>
          </p:cNvPicPr>
          <p:nvPr/>
        </p:nvPicPr>
        <p:blipFill>
          <a:blip r:embed="rId2"/>
          <a:stretch>
            <a:fillRect/>
          </a:stretch>
        </p:blipFill>
        <p:spPr>
          <a:xfrm>
            <a:off x="1" y="-34290"/>
            <a:ext cx="3602736" cy="1634728"/>
          </a:xfrm>
          <a:prstGeom prst="rect">
            <a:avLst/>
          </a:prstGeom>
        </p:spPr>
      </p:pic>
      <p:sp>
        <p:nvSpPr>
          <p:cNvPr id="7" name="Rectangle 6">
            <a:extLst>
              <a:ext uri="{FF2B5EF4-FFF2-40B4-BE49-F238E27FC236}">
                <a16:creationId xmlns:a16="http://schemas.microsoft.com/office/drawing/2014/main" id="{63B063D1-C870-490B-936B-FF0A1F8D2BF8}"/>
              </a:ext>
            </a:extLst>
          </p:cNvPr>
          <p:cNvSpPr/>
          <p:nvPr/>
        </p:nvSpPr>
        <p:spPr>
          <a:xfrm>
            <a:off x="3602736" y="0"/>
            <a:ext cx="8589264" cy="1600438"/>
          </a:xfrm>
          <a:prstGeom prst="rect">
            <a:avLst/>
          </a:prstGeom>
          <a:solidFill>
            <a:schemeClr val="accent1">
              <a:lumMod val="40000"/>
              <a:lumOff val="60000"/>
              <a:alpha val="46000"/>
            </a:schemeClr>
          </a:solidFill>
        </p:spPr>
        <p:txBody>
          <a:bodyPr wrap="square">
            <a:spAutoFit/>
          </a:bodyPr>
          <a:lstStyle/>
          <a:p>
            <a:endParaRPr lang="en-GB" sz="1400" b="1" dirty="0">
              <a:solidFill>
                <a:srgbClr val="008078"/>
              </a:solidFill>
              <a:latin typeface="Arial" panose="020B0604020202020204" pitchFamily="34" charset="0"/>
            </a:endParaRPr>
          </a:p>
          <a:p>
            <a:r>
              <a:rPr lang="en-GB" sz="3200" b="1" dirty="0">
                <a:solidFill>
                  <a:srgbClr val="008078"/>
                </a:solidFill>
                <a:latin typeface="Arial" panose="020B0604020202020204" pitchFamily="34" charset="0"/>
              </a:rPr>
              <a:t>The Friends of The Chalfonts and Gerrards Cross Community Hospital</a:t>
            </a:r>
          </a:p>
          <a:p>
            <a:endParaRPr lang="en-US" sz="2000" b="1" dirty="0"/>
          </a:p>
        </p:txBody>
      </p:sp>
    </p:spTree>
    <p:extLst>
      <p:ext uri="{BB962C8B-B14F-4D97-AF65-F5344CB8AC3E}">
        <p14:creationId xmlns:p14="http://schemas.microsoft.com/office/powerpoint/2010/main" val="84115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p:cNvSpPr>
            <a:spLocks noGrp="1"/>
          </p:cNvSpPr>
          <p:nvPr>
            <p:ph type="title"/>
          </p:nvPr>
        </p:nvSpPr>
        <p:spPr>
          <a:xfrm>
            <a:off x="607422" y="152560"/>
            <a:ext cx="10543182" cy="1406274"/>
          </a:xfrm>
        </p:spPr>
        <p:txBody>
          <a:bodyPr>
            <a:normAutofit/>
          </a:bodyPr>
          <a:lstStyle/>
          <a:p>
            <a:r>
              <a:rPr lang="en-GB" altLang="en-US" sz="4000" b="1" dirty="0">
                <a:solidFill>
                  <a:srgbClr val="800000"/>
                </a:solidFill>
              </a:rPr>
              <a:t>Measuring Wellbeing At National and Local Levels</a:t>
            </a:r>
            <a:br>
              <a:rPr lang="en-GB" altLang="en-US" sz="3600" dirty="0">
                <a:solidFill>
                  <a:srgbClr val="800000"/>
                </a:solidFill>
              </a:rPr>
            </a:br>
            <a:endParaRPr lang="en-GB" altLang="en-US" sz="3600" dirty="0">
              <a:solidFill>
                <a:srgbClr val="800000"/>
              </a:solidFill>
            </a:endParaRPr>
          </a:p>
        </p:txBody>
      </p:sp>
      <p:sp>
        <p:nvSpPr>
          <p:cNvPr id="6" name="Content Placeholder 5"/>
          <p:cNvSpPr>
            <a:spLocks noGrp="1"/>
          </p:cNvSpPr>
          <p:nvPr>
            <p:ph idx="1"/>
          </p:nvPr>
        </p:nvSpPr>
        <p:spPr>
          <a:xfrm>
            <a:off x="703966" y="1062446"/>
            <a:ext cx="10704630" cy="5222746"/>
          </a:xfrm>
        </p:spPr>
        <p:txBody>
          <a:bodyPr>
            <a:normAutofit/>
          </a:bodyPr>
          <a:lstStyle/>
          <a:p>
            <a:pPr>
              <a:defRPr/>
            </a:pPr>
            <a:r>
              <a:rPr lang="en-GB" sz="2400" dirty="0"/>
              <a:t>The Office of National Statistics measure their interpretation of wellbeing using 4 questions from the Annual Population Survey (APS) - sample size 320,000.</a:t>
            </a:r>
          </a:p>
          <a:p>
            <a:pPr>
              <a:defRPr/>
            </a:pPr>
            <a:r>
              <a:rPr lang="en-GB" sz="2400" dirty="0"/>
              <a:t>You can find the 2019 -2021 National result and by Local Authority Area </a:t>
            </a:r>
            <a:r>
              <a:rPr lang="en-GB" sz="2400" dirty="0">
                <a:hlinkClick r:id="rId3"/>
              </a:rPr>
              <a:t>here</a:t>
            </a:r>
            <a:endParaRPr lang="en-GB" sz="2400" dirty="0"/>
          </a:p>
          <a:p>
            <a:pPr lvl="1">
              <a:defRPr/>
            </a:pPr>
            <a:r>
              <a:rPr lang="en-GB" sz="2000" dirty="0"/>
              <a:t>This shows a sharp decline in wellbeing due to Covid</a:t>
            </a:r>
          </a:p>
          <a:p>
            <a:pPr>
              <a:defRPr/>
            </a:pPr>
            <a:r>
              <a:rPr lang="en-GB" sz="2400" dirty="0"/>
              <a:t>Review the scores for your area of the country using this resource.</a:t>
            </a:r>
          </a:p>
        </p:txBody>
      </p:sp>
      <p:pic>
        <p:nvPicPr>
          <p:cNvPr id="4" name="Picture 3">
            <a:extLst>
              <a:ext uri="{FF2B5EF4-FFF2-40B4-BE49-F238E27FC236}">
                <a16:creationId xmlns:a16="http://schemas.microsoft.com/office/drawing/2014/main" id="{7CBEAB23-9C30-4B48-AC86-38974C65041F}"/>
              </a:ext>
            </a:extLst>
          </p:cNvPr>
          <p:cNvPicPr>
            <a:picLocks noChangeAspect="1"/>
          </p:cNvPicPr>
          <p:nvPr/>
        </p:nvPicPr>
        <p:blipFill>
          <a:blip r:embed="rId4"/>
          <a:stretch>
            <a:fillRect/>
          </a:stretch>
        </p:blipFill>
        <p:spPr>
          <a:xfrm>
            <a:off x="703966" y="3196105"/>
            <a:ext cx="11150576" cy="3509335"/>
          </a:xfrm>
          <a:prstGeom prst="rect">
            <a:avLst/>
          </a:prstGeom>
        </p:spPr>
      </p:pic>
    </p:spTree>
    <p:extLst>
      <p:ext uri="{BB962C8B-B14F-4D97-AF65-F5344CB8AC3E}">
        <p14:creationId xmlns:p14="http://schemas.microsoft.com/office/powerpoint/2010/main" val="1289708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B211B-C439-7F6F-9D45-FD1EBBF95A7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B974808-9CAE-B06C-A0CA-6FB15B5C3213}"/>
              </a:ext>
            </a:extLst>
          </p:cNvPr>
          <p:cNvPicPr>
            <a:picLocks noChangeAspect="1"/>
          </p:cNvPicPr>
          <p:nvPr/>
        </p:nvPicPr>
        <p:blipFill>
          <a:blip r:embed="rId3">
            <a:extLst>
              <a:ext uri="{28A0092B-C50C-407E-A947-70E740481C1C}">
                <a14:useLocalDpi xmlns:a14="http://schemas.microsoft.com/office/drawing/2010/main" val="0"/>
              </a:ext>
            </a:extLst>
          </a:blip>
          <a:srcRect r="4108"/>
          <a:stretch>
            <a:fillRect/>
          </a:stretch>
        </p:blipFill>
        <p:spPr>
          <a:xfrm>
            <a:off x="5273459" y="198700"/>
            <a:ext cx="6918542" cy="6101892"/>
          </a:xfrm>
          <a:prstGeom prst="rect">
            <a:avLst/>
          </a:prstGeom>
        </p:spPr>
      </p:pic>
      <p:sp>
        <p:nvSpPr>
          <p:cNvPr id="48130" name="Title 4">
            <a:extLst>
              <a:ext uri="{FF2B5EF4-FFF2-40B4-BE49-F238E27FC236}">
                <a16:creationId xmlns:a16="http://schemas.microsoft.com/office/drawing/2014/main" id="{51CA673E-6182-A028-4634-DCDB4CCC390A}"/>
              </a:ext>
            </a:extLst>
          </p:cNvPr>
          <p:cNvSpPr>
            <a:spLocks noGrp="1"/>
          </p:cNvSpPr>
          <p:nvPr>
            <p:ph type="title"/>
          </p:nvPr>
        </p:nvSpPr>
        <p:spPr>
          <a:xfrm>
            <a:off x="607422" y="152560"/>
            <a:ext cx="10543182" cy="1406274"/>
          </a:xfrm>
        </p:spPr>
        <p:txBody>
          <a:bodyPr>
            <a:normAutofit/>
          </a:bodyPr>
          <a:lstStyle/>
          <a:p>
            <a:r>
              <a:rPr lang="en-GB" altLang="en-US" sz="4000" b="1" dirty="0">
                <a:solidFill>
                  <a:srgbClr val="800000"/>
                </a:solidFill>
              </a:rPr>
              <a:t>Measures of Wellbeing</a:t>
            </a:r>
            <a:br>
              <a:rPr lang="en-GB" altLang="en-US" sz="3600" dirty="0">
                <a:solidFill>
                  <a:srgbClr val="800000"/>
                </a:solidFill>
              </a:rPr>
            </a:br>
            <a:endParaRPr lang="en-GB" altLang="en-US" sz="3600" dirty="0">
              <a:solidFill>
                <a:srgbClr val="800000"/>
              </a:solidFill>
            </a:endParaRPr>
          </a:p>
        </p:txBody>
      </p:sp>
      <p:sp>
        <p:nvSpPr>
          <p:cNvPr id="6" name="Content Placeholder 5">
            <a:extLst>
              <a:ext uri="{FF2B5EF4-FFF2-40B4-BE49-F238E27FC236}">
                <a16:creationId xmlns:a16="http://schemas.microsoft.com/office/drawing/2014/main" id="{2A9A82C9-15E8-8BF5-5F86-AED55A3D0CA8}"/>
              </a:ext>
            </a:extLst>
          </p:cNvPr>
          <p:cNvSpPr>
            <a:spLocks noGrp="1"/>
          </p:cNvSpPr>
          <p:nvPr>
            <p:ph idx="1"/>
          </p:nvPr>
        </p:nvSpPr>
        <p:spPr>
          <a:xfrm>
            <a:off x="100208" y="1162654"/>
            <a:ext cx="10895029" cy="5222746"/>
          </a:xfrm>
        </p:spPr>
        <p:txBody>
          <a:bodyPr>
            <a:normAutofit lnSpcReduction="10000"/>
          </a:bodyPr>
          <a:lstStyle/>
          <a:p>
            <a:pPr>
              <a:defRPr/>
            </a:pPr>
            <a:r>
              <a:rPr lang="en-GB" dirty="0"/>
              <a:t>The UK Treasury Guidance of 2022 </a:t>
            </a:r>
            <a:r>
              <a:rPr lang="en-GB" b="1" dirty="0">
                <a:hlinkClick r:id="rId4"/>
              </a:rPr>
              <a:t>here</a:t>
            </a:r>
            <a:endParaRPr lang="en-GB" b="1" dirty="0"/>
          </a:p>
          <a:p>
            <a:pPr>
              <a:defRPr/>
            </a:pPr>
            <a:r>
              <a:rPr lang="en-GB" dirty="0"/>
              <a:t>Suggests 10 determinants of wellbeing</a:t>
            </a:r>
          </a:p>
          <a:p>
            <a:pPr>
              <a:defRPr/>
            </a:pPr>
            <a:r>
              <a:rPr lang="en-GB" dirty="0"/>
              <a:t>Can be measured as WELLBYs</a:t>
            </a:r>
          </a:p>
          <a:p>
            <a:pPr lvl="1">
              <a:defRPr/>
            </a:pPr>
            <a:r>
              <a:rPr lang="en-GB" dirty="0"/>
              <a:t>A </a:t>
            </a:r>
            <a:r>
              <a:rPr lang="en-GB" dirty="0" err="1"/>
              <a:t>Wellby</a:t>
            </a:r>
            <a:r>
              <a:rPr lang="en-GB" dirty="0"/>
              <a:t> is a wellbeing adjusted year</a:t>
            </a:r>
          </a:p>
          <a:p>
            <a:pPr lvl="1">
              <a:defRPr/>
            </a:pPr>
            <a:r>
              <a:rPr lang="en-GB" dirty="0"/>
              <a:t> it equates to a one-point </a:t>
            </a:r>
          </a:p>
          <a:p>
            <a:pPr lvl="1">
              <a:defRPr/>
            </a:pPr>
            <a:r>
              <a:rPr lang="en-GB" dirty="0"/>
              <a:t>change in life satisfaction </a:t>
            </a:r>
          </a:p>
          <a:p>
            <a:pPr lvl="1">
              <a:defRPr/>
            </a:pPr>
            <a:r>
              <a:rPr lang="en-GB" dirty="0"/>
              <a:t>on a 0-10 scale, per person per year.</a:t>
            </a:r>
          </a:p>
          <a:p>
            <a:pPr>
              <a:defRPr/>
            </a:pPr>
            <a:r>
              <a:rPr lang="en-GB" dirty="0"/>
              <a:t>The Treasury Guidance suggest</a:t>
            </a:r>
          </a:p>
          <a:p>
            <a:pPr lvl="1">
              <a:defRPr/>
            </a:pPr>
            <a:r>
              <a:rPr lang="en-GB" dirty="0"/>
              <a:t>A </a:t>
            </a:r>
            <a:r>
              <a:rPr lang="en-GB" dirty="0" err="1"/>
              <a:t>Wellby</a:t>
            </a:r>
            <a:r>
              <a:rPr lang="en-GB" dirty="0"/>
              <a:t> has been valued at £13,000</a:t>
            </a:r>
          </a:p>
          <a:p>
            <a:pPr lvl="1">
              <a:defRPr/>
            </a:pPr>
            <a:r>
              <a:rPr lang="en-GB" dirty="0"/>
              <a:t>In Social  Cost/Benefit terms at 2019 values</a:t>
            </a:r>
          </a:p>
          <a:p>
            <a:pPr>
              <a:defRPr/>
            </a:pPr>
            <a:r>
              <a:rPr lang="en-GB" dirty="0"/>
              <a:t>There are many different measures of Life Satisfaction</a:t>
            </a:r>
          </a:p>
          <a:p>
            <a:pPr>
              <a:defRPr/>
            </a:pPr>
            <a:r>
              <a:rPr lang="en-GB" dirty="0"/>
              <a:t>See “What Works for Wellbeing” </a:t>
            </a:r>
            <a:r>
              <a:rPr lang="en-GB" b="1" dirty="0">
                <a:hlinkClick r:id="rId5"/>
              </a:rPr>
              <a:t>here</a:t>
            </a:r>
            <a:endParaRPr lang="en-GB" b="1" dirty="0"/>
          </a:p>
          <a:p>
            <a:pPr marL="0" indent="0">
              <a:buNone/>
              <a:defRPr/>
            </a:pPr>
            <a:endParaRPr lang="en-GB" dirty="0"/>
          </a:p>
        </p:txBody>
      </p:sp>
    </p:spTree>
    <p:extLst>
      <p:ext uri="{BB962C8B-B14F-4D97-AF65-F5344CB8AC3E}">
        <p14:creationId xmlns:p14="http://schemas.microsoft.com/office/powerpoint/2010/main" val="1110690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839874" y="130156"/>
            <a:ext cx="10384237" cy="1325563"/>
          </a:xfrm>
        </p:spPr>
        <p:txBody>
          <a:bodyPr/>
          <a:lstStyle/>
          <a:p>
            <a:r>
              <a:rPr lang="en-GB" altLang="en-US" b="1" dirty="0">
                <a:solidFill>
                  <a:schemeClr val="accent2">
                    <a:lumMod val="50000"/>
                  </a:schemeClr>
                </a:solidFill>
              </a:rPr>
              <a:t>Arts, Sports the Environment and Wellbeing</a:t>
            </a:r>
          </a:p>
        </p:txBody>
      </p:sp>
      <p:sp>
        <p:nvSpPr>
          <p:cNvPr id="67587" name="Content Placeholder 2"/>
          <p:cNvSpPr>
            <a:spLocks noGrp="1"/>
          </p:cNvSpPr>
          <p:nvPr>
            <p:ph idx="1"/>
          </p:nvPr>
        </p:nvSpPr>
        <p:spPr>
          <a:xfrm>
            <a:off x="1774193" y="1517251"/>
            <a:ext cx="10515600" cy="5511440"/>
          </a:xfrm>
        </p:spPr>
        <p:txBody>
          <a:bodyPr>
            <a:normAutofit/>
          </a:bodyPr>
          <a:lstStyle/>
          <a:p>
            <a:r>
              <a:rPr lang="en-GB" altLang="en-US" dirty="0"/>
              <a:t>The arts, sports, social and physical environment which bring people together as communities, are crucial to wellbeing.</a:t>
            </a:r>
          </a:p>
          <a:p>
            <a:r>
              <a:rPr lang="en-GB" altLang="en-US" dirty="0"/>
              <a:t>Engagement in these fields is important to the health of people who don’t just need to return home but need to return to active life .  </a:t>
            </a:r>
          </a:p>
          <a:p>
            <a:r>
              <a:rPr lang="en-GB" altLang="en-US" dirty="0"/>
              <a:t>Initiatives in these fields support health and wellbeing as an element of community social values, e.g.: </a:t>
            </a:r>
          </a:p>
          <a:p>
            <a:pPr lvl="1"/>
            <a:r>
              <a:rPr lang="en-GB" altLang="en-US" sz="2600" dirty="0"/>
              <a:t>National Alliance for Arts, Health and Wellbeing </a:t>
            </a:r>
            <a:r>
              <a:rPr lang="en-GB" altLang="en-US" sz="2600" dirty="0">
                <a:hlinkClick r:id="rId3"/>
              </a:rPr>
              <a:t>here </a:t>
            </a:r>
            <a:endParaRPr lang="en-GB" altLang="en-US" sz="2600" dirty="0"/>
          </a:p>
          <a:p>
            <a:pPr lvl="1"/>
            <a:r>
              <a:rPr lang="en-GB" altLang="en-US" sz="2600" dirty="0"/>
              <a:t>Sport England Research on Psychological Health and Wellbeing </a:t>
            </a:r>
            <a:r>
              <a:rPr lang="en-GB" altLang="en-US" sz="2600" dirty="0">
                <a:hlinkClick r:id="rId4"/>
              </a:rPr>
              <a:t>here</a:t>
            </a:r>
            <a:endParaRPr lang="en-GB" altLang="en-US" sz="2600" dirty="0"/>
          </a:p>
          <a:p>
            <a:pPr lvl="1"/>
            <a:r>
              <a:rPr lang="en-GB" altLang="en-US" sz="2600" dirty="0"/>
              <a:t>NHS England Healthy New Towns Initiative </a:t>
            </a:r>
            <a:r>
              <a:rPr lang="en-GB" altLang="en-US" sz="2600" dirty="0">
                <a:hlinkClick r:id="rId5"/>
              </a:rPr>
              <a:t>here</a:t>
            </a:r>
            <a:r>
              <a:rPr lang="en-GB" altLang="en-US" sz="2600" dirty="0"/>
              <a:t> </a:t>
            </a:r>
          </a:p>
          <a:p>
            <a:pPr lvl="1"/>
            <a:r>
              <a:rPr lang="en-GB" altLang="en-US" sz="2600" dirty="0"/>
              <a:t>Recent research on the health impact of the arts and culture                      by Daisy Fancourt at UCL shows a wide range of benefits </a:t>
            </a:r>
            <a:r>
              <a:rPr lang="en-GB" altLang="en-US" sz="2600" dirty="0">
                <a:hlinkClick r:id="rId6"/>
              </a:rPr>
              <a:t>here</a:t>
            </a:r>
            <a:endParaRPr lang="en-GB" altLang="en-US" sz="2600" dirty="0"/>
          </a:p>
          <a:p>
            <a:pPr lvl="2"/>
            <a:endParaRPr lang="en-GB" altLang="en-US" dirty="0"/>
          </a:p>
          <a:p>
            <a:pPr lvl="2"/>
            <a:endParaRPr lang="en-GB" altLang="en-US" dirty="0"/>
          </a:p>
        </p:txBody>
      </p:sp>
      <p:pic>
        <p:nvPicPr>
          <p:cNvPr id="6" name="Picture 5">
            <a:extLst>
              <a:ext uri="{FF2B5EF4-FFF2-40B4-BE49-F238E27FC236}">
                <a16:creationId xmlns:a16="http://schemas.microsoft.com/office/drawing/2014/main" id="{958C6C5D-DE81-4431-9AAC-EE90E11857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5959" y="4979081"/>
            <a:ext cx="1260121" cy="1730829"/>
          </a:xfrm>
          <a:prstGeom prst="rect">
            <a:avLst/>
          </a:prstGeom>
        </p:spPr>
      </p:pic>
      <p:pic>
        <p:nvPicPr>
          <p:cNvPr id="8" name="Picture 7">
            <a:extLst>
              <a:ext uri="{FF2B5EF4-FFF2-40B4-BE49-F238E27FC236}">
                <a16:creationId xmlns:a16="http://schemas.microsoft.com/office/drawing/2014/main" id="{6A3F822C-938B-474C-A137-8C9094DE0A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127171"/>
            <a:ext cx="2073729" cy="1730829"/>
          </a:xfrm>
          <a:prstGeom prst="rect">
            <a:avLst/>
          </a:prstGeom>
        </p:spPr>
      </p:pic>
      <p:pic>
        <p:nvPicPr>
          <p:cNvPr id="10" name="Picture 9">
            <a:extLst>
              <a:ext uri="{FF2B5EF4-FFF2-40B4-BE49-F238E27FC236}">
                <a16:creationId xmlns:a16="http://schemas.microsoft.com/office/drawing/2014/main" id="{E23469EC-C6BD-4F7A-A64E-CBEBC677D956}"/>
              </a:ext>
            </a:extLst>
          </p:cNvPr>
          <p:cNvPicPr>
            <a:picLocks noChangeAspect="1"/>
          </p:cNvPicPr>
          <p:nvPr/>
        </p:nvPicPr>
        <p:blipFill rotWithShape="1">
          <a:blip r:embed="rId9">
            <a:extLst>
              <a:ext uri="{28A0092B-C50C-407E-A947-70E740481C1C}">
                <a14:useLocalDpi xmlns:a14="http://schemas.microsoft.com/office/drawing/2010/main" val="0"/>
              </a:ext>
            </a:extLst>
          </a:blip>
          <a:srcRect b="28112"/>
          <a:stretch/>
        </p:blipFill>
        <p:spPr>
          <a:xfrm>
            <a:off x="26480" y="112847"/>
            <a:ext cx="1524000" cy="2171247"/>
          </a:xfrm>
          <a:prstGeom prst="rect">
            <a:avLst/>
          </a:prstGeom>
        </p:spPr>
      </p:pic>
    </p:spTree>
    <p:extLst>
      <p:ext uri="{BB962C8B-B14F-4D97-AF65-F5344CB8AC3E}">
        <p14:creationId xmlns:p14="http://schemas.microsoft.com/office/powerpoint/2010/main" val="883118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184" y="234496"/>
            <a:ext cx="10515600" cy="1325563"/>
          </a:xfrm>
        </p:spPr>
        <p:txBody>
          <a:bodyPr>
            <a:normAutofit/>
          </a:bodyPr>
          <a:lstStyle/>
          <a:p>
            <a:r>
              <a:rPr lang="en-GB" altLang="en-US" sz="4000" b="1" dirty="0">
                <a:solidFill>
                  <a:srgbClr val="800000"/>
                </a:solidFill>
              </a:rPr>
              <a:t>Approaches to Community Health and Wellbeing</a:t>
            </a:r>
            <a:endParaRPr lang="en-US" sz="4000" b="1" dirty="0"/>
          </a:p>
        </p:txBody>
      </p:sp>
      <p:pic>
        <p:nvPicPr>
          <p:cNvPr id="6" name="Content Placeholder 5"/>
          <p:cNvPicPr>
            <a:picLocks noGrp="1" noChangeAspect="1"/>
          </p:cNvPicPr>
          <p:nvPr>
            <p:ph idx="1"/>
          </p:nvPr>
        </p:nvPicPr>
        <p:blipFill>
          <a:blip r:embed="rId2"/>
          <a:stretch>
            <a:fillRect/>
          </a:stretch>
        </p:blipFill>
        <p:spPr>
          <a:xfrm>
            <a:off x="6807423" y="2885622"/>
            <a:ext cx="4817194" cy="3495605"/>
          </a:xfrm>
          <a:prstGeom prst="rect">
            <a:avLst/>
          </a:prstGeom>
        </p:spPr>
      </p:pic>
      <p:sp>
        <p:nvSpPr>
          <p:cNvPr id="7" name="Rectangle 6"/>
          <p:cNvSpPr/>
          <p:nvPr/>
        </p:nvSpPr>
        <p:spPr>
          <a:xfrm>
            <a:off x="838199" y="1560059"/>
            <a:ext cx="10228645" cy="5432256"/>
          </a:xfrm>
          <a:prstGeom prst="rect">
            <a:avLst/>
          </a:prstGeom>
        </p:spPr>
        <p:txBody>
          <a:bodyPr wrap="square">
            <a:spAutoFit/>
          </a:bodyPr>
          <a:lstStyle/>
          <a:p>
            <a:pPr marL="342900" indent="-342900">
              <a:buFont typeface="Arial" panose="020B0604020202020204" pitchFamily="34" charset="0"/>
              <a:buChar char="•"/>
              <a:defRPr/>
            </a:pPr>
            <a:r>
              <a:rPr lang="en-GB" sz="2500" dirty="0"/>
              <a:t>A “Radar Chart” provides a way of comparing strategies for addressing a range of factors affecting health and wellbeing for a community</a:t>
            </a:r>
          </a:p>
          <a:p>
            <a:pPr marL="342900" indent="-342900">
              <a:buFont typeface="Arial" panose="020B0604020202020204" pitchFamily="34" charset="0"/>
              <a:buChar char="•"/>
              <a:defRPr/>
            </a:pPr>
            <a:r>
              <a:rPr lang="en-GB" sz="2500" dirty="0"/>
              <a:t>This does not imply a trade off between different aspects of wellbeing but provides a visual metaphor</a:t>
            </a:r>
          </a:p>
          <a:p>
            <a:pPr marL="342900" indent="-342900">
              <a:buFont typeface="Arial" panose="020B0604020202020204" pitchFamily="34" charset="0"/>
              <a:buChar char="•"/>
              <a:defRPr/>
            </a:pPr>
            <a:r>
              <a:rPr lang="en-GB" sz="2500" dirty="0"/>
              <a:t>What would our Radar Chart look like?</a:t>
            </a:r>
          </a:p>
          <a:p>
            <a:pPr marL="342900" indent="-342900">
              <a:buFont typeface="Arial" panose="020B0604020202020204" pitchFamily="34" charset="0"/>
              <a:buChar char="•"/>
              <a:defRPr/>
            </a:pPr>
            <a:r>
              <a:rPr lang="en-GB" sz="2500" dirty="0"/>
              <a:t>A guide to measuring wellbeing agreed                                                                     by the What Works Centre for Wellbeing                                                         can be found </a:t>
            </a:r>
            <a:r>
              <a:rPr lang="en-GB" sz="2500" dirty="0">
                <a:hlinkClick r:id="rId3"/>
              </a:rPr>
              <a:t>here</a:t>
            </a:r>
            <a:endParaRPr lang="en-GB" sz="2500" dirty="0"/>
          </a:p>
          <a:p>
            <a:pPr marL="342900" indent="-342900">
              <a:buFont typeface="Arial" panose="020B0604020202020204" pitchFamily="34" charset="0"/>
              <a:buChar char="•"/>
              <a:defRPr/>
            </a:pPr>
            <a:endParaRPr lang="en-GB" sz="2500" b="1" dirty="0"/>
          </a:p>
          <a:p>
            <a:pPr marL="342900" indent="-342900">
              <a:buFont typeface="Arial" panose="020B0604020202020204" pitchFamily="34" charset="0"/>
              <a:buChar char="•"/>
              <a:defRPr/>
            </a:pPr>
            <a:endParaRPr lang="en-GB" sz="2500" b="1" dirty="0"/>
          </a:p>
          <a:p>
            <a:pPr marL="342900" indent="-342900">
              <a:buFont typeface="Arial" panose="020B0604020202020204" pitchFamily="34" charset="0"/>
              <a:buChar char="•"/>
              <a:defRPr/>
            </a:pPr>
            <a:r>
              <a:rPr lang="en-GB" sz="2500" dirty="0"/>
              <a:t>What would you suggest are the key                                                         determinants of health and wellbeing for                                                                      our community?</a:t>
            </a:r>
          </a:p>
          <a:p>
            <a:pPr marL="342900" indent="-342900">
              <a:buFont typeface="Arial" panose="020B0604020202020204" pitchFamily="34" charset="0"/>
              <a:buChar char="•"/>
              <a:defRPr/>
            </a:pPr>
            <a:endParaRPr lang="en-GB" sz="2200" dirty="0"/>
          </a:p>
        </p:txBody>
      </p:sp>
    </p:spTree>
    <p:extLst>
      <p:ext uri="{BB962C8B-B14F-4D97-AF65-F5344CB8AC3E}">
        <p14:creationId xmlns:p14="http://schemas.microsoft.com/office/powerpoint/2010/main" val="4235143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9337" y="1635"/>
            <a:ext cx="2857500" cy="181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0" name="Title 4"/>
          <p:cNvSpPr>
            <a:spLocks noGrp="1"/>
          </p:cNvSpPr>
          <p:nvPr>
            <p:ph type="title"/>
          </p:nvPr>
        </p:nvSpPr>
        <p:spPr>
          <a:xfrm>
            <a:off x="888334" y="-115883"/>
            <a:ext cx="9867291" cy="1928604"/>
          </a:xfrm>
        </p:spPr>
        <p:txBody>
          <a:bodyPr>
            <a:normAutofit/>
          </a:bodyPr>
          <a:lstStyle/>
          <a:p>
            <a:r>
              <a:rPr lang="en-GB" altLang="en-US" sz="4000" b="1" dirty="0">
                <a:solidFill>
                  <a:srgbClr val="800000"/>
                </a:solidFill>
              </a:rPr>
              <a:t>What is Social Capital:</a:t>
            </a:r>
            <a:br>
              <a:rPr lang="en-GB" altLang="en-US" sz="4000" b="1" dirty="0">
                <a:solidFill>
                  <a:srgbClr val="800000"/>
                </a:solidFill>
              </a:rPr>
            </a:br>
            <a:r>
              <a:rPr lang="en-GB" altLang="en-US" sz="4000" b="1" dirty="0">
                <a:solidFill>
                  <a:srgbClr val="800000"/>
                </a:solidFill>
              </a:rPr>
              <a:t>Does it support Health and Wellbeing?</a:t>
            </a:r>
          </a:p>
        </p:txBody>
      </p:sp>
      <p:sp>
        <p:nvSpPr>
          <p:cNvPr id="6" name="Content Placeholder 5"/>
          <p:cNvSpPr>
            <a:spLocks noGrp="1"/>
          </p:cNvSpPr>
          <p:nvPr>
            <p:ph idx="1"/>
          </p:nvPr>
        </p:nvSpPr>
        <p:spPr>
          <a:xfrm>
            <a:off x="695896" y="1812720"/>
            <a:ext cx="10252166" cy="4686553"/>
          </a:xfrm>
        </p:spPr>
        <p:txBody>
          <a:bodyPr>
            <a:normAutofit/>
          </a:bodyPr>
          <a:lstStyle/>
          <a:p>
            <a:pPr>
              <a:defRPr/>
            </a:pPr>
            <a:r>
              <a:rPr lang="en-GB" sz="2400" dirty="0"/>
              <a:t>Social capital is the framework of values and norms that fosters trust and cooperation in personal relationships, social networks, and with civil organisations and leaders see </a:t>
            </a:r>
            <a:r>
              <a:rPr lang="en-GB" sz="2400" dirty="0">
                <a:hlinkClick r:id="rId3" action="ppaction://hlinkfile"/>
              </a:rPr>
              <a:t>here</a:t>
            </a:r>
            <a:r>
              <a:rPr lang="en-GB" sz="2400" dirty="0"/>
              <a:t> – it is part of what defines who we are.</a:t>
            </a:r>
          </a:p>
          <a:p>
            <a:pPr>
              <a:defRPr/>
            </a:pPr>
            <a:r>
              <a:rPr lang="en-GB" sz="2400" dirty="0"/>
              <a:t>Social capital is essential to health, wellbeing and equity</a:t>
            </a:r>
          </a:p>
          <a:p>
            <a:pPr lvl="1">
              <a:defRPr/>
            </a:pPr>
            <a:r>
              <a:rPr lang="en-GB" sz="2200" dirty="0"/>
              <a:t>Most care (70%) is provided by family and community resources</a:t>
            </a:r>
          </a:p>
          <a:p>
            <a:pPr lvl="1">
              <a:defRPr/>
            </a:pPr>
            <a:r>
              <a:rPr lang="en-GB" sz="2200" dirty="0"/>
              <a:t>Most behaviour is determined by community norms (what people like us do)</a:t>
            </a:r>
          </a:p>
          <a:p>
            <a:pPr lvl="1">
              <a:defRPr/>
            </a:pPr>
            <a:r>
              <a:rPr lang="en-GB" sz="2200" dirty="0"/>
              <a:t>Advice may change health behaviour but social support is what sustains it </a:t>
            </a:r>
          </a:p>
          <a:p>
            <a:pPr lvl="1">
              <a:defRPr/>
            </a:pPr>
            <a:r>
              <a:rPr lang="en-GB" sz="2200" dirty="0"/>
              <a:t>Equity (respecting individuals needs) requires community trust and engagement</a:t>
            </a:r>
          </a:p>
          <a:p>
            <a:pPr lvl="1">
              <a:defRPr/>
            </a:pPr>
            <a:r>
              <a:rPr lang="en-GB" sz="2200" dirty="0"/>
              <a:t>Low social capital results in greater loneliness, poor health and wellbeing</a:t>
            </a:r>
          </a:p>
          <a:p>
            <a:pPr>
              <a:defRPr/>
            </a:pPr>
            <a:r>
              <a:rPr lang="en-GB" sz="2600" dirty="0"/>
              <a:t>For an example of a project to develop social capital (integration) for new migrant women see </a:t>
            </a:r>
            <a:r>
              <a:rPr lang="en-GB" sz="2600" dirty="0">
                <a:hlinkClick r:id="rId4"/>
              </a:rPr>
              <a:t>here</a:t>
            </a:r>
            <a:r>
              <a:rPr lang="en-GB" sz="2600" dirty="0"/>
              <a:t> for Age UK guidelines on loneliness see </a:t>
            </a:r>
            <a:r>
              <a:rPr lang="en-GB" sz="2600" dirty="0">
                <a:hlinkClick r:id="rId5"/>
              </a:rPr>
              <a:t>here</a:t>
            </a:r>
            <a:r>
              <a:rPr lang="en-GB" sz="2600" dirty="0"/>
              <a:t>.</a:t>
            </a:r>
          </a:p>
          <a:p>
            <a:pPr>
              <a:defRPr/>
            </a:pPr>
            <a:r>
              <a:rPr lang="en-GB" sz="2600" dirty="0"/>
              <a:t>For the NHS Confederation initiative on social capital (value) see </a:t>
            </a:r>
            <a:r>
              <a:rPr lang="en-GB" sz="2600" dirty="0">
                <a:hlinkClick r:id="rId6"/>
              </a:rPr>
              <a:t>here</a:t>
            </a:r>
            <a:endParaRPr lang="en-GB" sz="2600" dirty="0"/>
          </a:p>
          <a:p>
            <a:pPr marL="0" indent="0">
              <a:buNone/>
              <a:defRPr/>
            </a:pPr>
            <a:endParaRPr lang="en-GB" dirty="0"/>
          </a:p>
        </p:txBody>
      </p:sp>
    </p:spTree>
    <p:extLst>
      <p:ext uri="{BB962C8B-B14F-4D97-AF65-F5344CB8AC3E}">
        <p14:creationId xmlns:p14="http://schemas.microsoft.com/office/powerpoint/2010/main" val="1600559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7946B-5E49-4237-9E96-73D3C40FF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9986" y="-23605"/>
            <a:ext cx="4362014" cy="2913761"/>
          </a:xfrm>
          <a:prstGeom prst="rect">
            <a:avLst/>
          </a:prstGeom>
        </p:spPr>
      </p:pic>
      <p:sp>
        <p:nvSpPr>
          <p:cNvPr id="48130" name="Title 4"/>
          <p:cNvSpPr>
            <a:spLocks noGrp="1"/>
          </p:cNvSpPr>
          <p:nvPr>
            <p:ph type="title"/>
          </p:nvPr>
        </p:nvSpPr>
        <p:spPr>
          <a:xfrm>
            <a:off x="751115" y="-23603"/>
            <a:ext cx="10063233" cy="1338598"/>
          </a:xfrm>
        </p:spPr>
        <p:txBody>
          <a:bodyPr>
            <a:normAutofit/>
          </a:bodyPr>
          <a:lstStyle/>
          <a:p>
            <a:r>
              <a:rPr lang="en-GB" altLang="en-US" sz="4000" b="1" dirty="0">
                <a:solidFill>
                  <a:srgbClr val="800000"/>
                </a:solidFill>
              </a:rPr>
              <a:t>Measures of Social Capital</a:t>
            </a:r>
          </a:p>
        </p:txBody>
      </p:sp>
      <p:sp>
        <p:nvSpPr>
          <p:cNvPr id="6" name="Content Placeholder 5"/>
          <p:cNvSpPr>
            <a:spLocks noGrp="1"/>
          </p:cNvSpPr>
          <p:nvPr>
            <p:ph idx="1"/>
          </p:nvPr>
        </p:nvSpPr>
        <p:spPr>
          <a:xfrm>
            <a:off x="505348" y="1324597"/>
            <a:ext cx="10309000" cy="5533403"/>
          </a:xfrm>
        </p:spPr>
        <p:txBody>
          <a:bodyPr>
            <a:normAutofit fontScale="92500" lnSpcReduction="10000"/>
          </a:bodyPr>
          <a:lstStyle/>
          <a:p>
            <a:pPr>
              <a:defRPr/>
            </a:pPr>
            <a:r>
              <a:rPr lang="en-GB" sz="2400" dirty="0"/>
              <a:t>Social capital was measured by ONS in 2019</a:t>
            </a:r>
          </a:p>
          <a:p>
            <a:pPr>
              <a:defRPr/>
            </a:pPr>
            <a:r>
              <a:rPr lang="en-GB" sz="2400" dirty="0"/>
              <a:t>Based on 5 questions in APS asking degree to which people:</a:t>
            </a:r>
          </a:p>
          <a:p>
            <a:pPr lvl="1">
              <a:lnSpc>
                <a:spcPct val="100000"/>
              </a:lnSpc>
              <a:spcBef>
                <a:spcPts val="0"/>
              </a:spcBef>
            </a:pPr>
            <a:r>
              <a:rPr lang="en-GB" sz="2000" dirty="0"/>
              <a:t>feel that people in their neighbourhood can be trusted</a:t>
            </a:r>
          </a:p>
          <a:p>
            <a:pPr lvl="1">
              <a:lnSpc>
                <a:spcPct val="100000"/>
              </a:lnSpc>
              <a:spcBef>
                <a:spcPts val="0"/>
              </a:spcBef>
            </a:pPr>
            <a:r>
              <a:rPr lang="en-GB" sz="2000" dirty="0"/>
              <a:t>feel that people around where they live are willing to help their neighbours</a:t>
            </a:r>
          </a:p>
          <a:p>
            <a:pPr lvl="1">
              <a:lnSpc>
                <a:spcPct val="100000"/>
              </a:lnSpc>
              <a:spcBef>
                <a:spcPts val="0"/>
              </a:spcBef>
            </a:pPr>
            <a:r>
              <a:rPr lang="en-GB" sz="2000" dirty="0"/>
              <a:t>feel that people in their neighbourhood do not get along with each other</a:t>
            </a:r>
          </a:p>
          <a:p>
            <a:pPr lvl="1">
              <a:lnSpc>
                <a:spcPct val="100000"/>
              </a:lnSpc>
              <a:spcBef>
                <a:spcPts val="0"/>
              </a:spcBef>
            </a:pPr>
            <a:r>
              <a:rPr lang="en-GB" sz="2000" dirty="0"/>
              <a:t>feel like they belong to their neighbourhood</a:t>
            </a:r>
          </a:p>
          <a:p>
            <a:pPr lvl="1">
              <a:lnSpc>
                <a:spcPct val="100000"/>
              </a:lnSpc>
              <a:spcBef>
                <a:spcPts val="0"/>
              </a:spcBef>
            </a:pPr>
            <a:r>
              <a:rPr lang="en-GB" sz="2000" dirty="0"/>
              <a:t>feel safe walking alone in their local area after dark</a:t>
            </a:r>
          </a:p>
          <a:p>
            <a:pPr marL="457200" lvl="1" indent="0">
              <a:lnSpc>
                <a:spcPct val="100000"/>
              </a:lnSpc>
              <a:spcBef>
                <a:spcPts val="0"/>
              </a:spcBef>
              <a:buNone/>
            </a:pPr>
            <a:endParaRPr lang="en-GB" sz="2000" dirty="0"/>
          </a:p>
          <a:p>
            <a:pPr>
              <a:lnSpc>
                <a:spcPct val="100000"/>
              </a:lnSpc>
              <a:spcBef>
                <a:spcPts val="0"/>
              </a:spcBef>
            </a:pPr>
            <a:r>
              <a:rPr lang="en-GB" sz="2400" dirty="0"/>
              <a:t>The findings summarised </a:t>
            </a:r>
            <a:r>
              <a:rPr lang="en-GB" sz="2400" dirty="0">
                <a:hlinkClick r:id="rId3"/>
              </a:rPr>
              <a:t>here</a:t>
            </a:r>
            <a:r>
              <a:rPr lang="en-GB" sz="2400" dirty="0"/>
              <a:t> include</a:t>
            </a:r>
          </a:p>
          <a:p>
            <a:pPr lvl="1">
              <a:lnSpc>
                <a:spcPct val="100000"/>
              </a:lnSpc>
              <a:spcBef>
                <a:spcPts val="0"/>
              </a:spcBef>
            </a:pPr>
            <a:r>
              <a:rPr lang="en-GB" sz="2000" dirty="0"/>
              <a:t>Most people felt positively about their neighbourhood. trusted others and felt a sense of belonging to their neighbourhood, people felt others were willing to help their neighbours and felt safe walking alone in their local area after dark. However social capital seems to be declining as trust in others decreases and trust in social media increases.</a:t>
            </a:r>
          </a:p>
          <a:p>
            <a:pPr lvl="1">
              <a:lnSpc>
                <a:spcPct val="100000"/>
              </a:lnSpc>
              <a:spcBef>
                <a:spcPts val="0"/>
              </a:spcBef>
            </a:pPr>
            <a:r>
              <a:rPr lang="en-GB" sz="2000" dirty="0"/>
              <a:t>Those with higher levels of social capital tended to live in rural areas, have better environmental conditions, were retired, identified their ethnicity as “White” or “Asian” and were from higher income socio-economic groups.</a:t>
            </a:r>
          </a:p>
          <a:p>
            <a:pPr lvl="1">
              <a:lnSpc>
                <a:spcPct val="100000"/>
              </a:lnSpc>
              <a:spcBef>
                <a:spcPts val="0"/>
              </a:spcBef>
            </a:pPr>
            <a:endParaRPr lang="en-GB" sz="2000" dirty="0"/>
          </a:p>
          <a:p>
            <a:pPr lvl="1">
              <a:lnSpc>
                <a:spcPct val="100000"/>
              </a:lnSpc>
              <a:spcBef>
                <a:spcPts val="0"/>
              </a:spcBef>
            </a:pPr>
            <a:r>
              <a:rPr lang="en-GB" dirty="0"/>
              <a:t>Review trends shown by these measures and relate to your personal experience.</a:t>
            </a:r>
          </a:p>
        </p:txBody>
      </p:sp>
    </p:spTree>
    <p:extLst>
      <p:ext uri="{BB962C8B-B14F-4D97-AF65-F5344CB8AC3E}">
        <p14:creationId xmlns:p14="http://schemas.microsoft.com/office/powerpoint/2010/main" val="2980480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783771" y="0"/>
            <a:ext cx="11166059" cy="995680"/>
          </a:xfrm>
        </p:spPr>
        <p:txBody>
          <a:bodyPr>
            <a:normAutofit fontScale="90000"/>
          </a:bodyPr>
          <a:lstStyle/>
          <a:p>
            <a:r>
              <a:rPr lang="en-GB" altLang="en-US" sz="4000" b="1" dirty="0">
                <a:solidFill>
                  <a:srgbClr val="800000"/>
                </a:solidFill>
              </a:rPr>
              <a:t>Why is Improving Equity in Health and Wellbeing Important?</a:t>
            </a:r>
          </a:p>
        </p:txBody>
      </p:sp>
      <p:sp>
        <p:nvSpPr>
          <p:cNvPr id="46083" name="Content Placeholder 2"/>
          <p:cNvSpPr>
            <a:spLocks noGrp="1"/>
          </p:cNvSpPr>
          <p:nvPr>
            <p:ph idx="1"/>
          </p:nvPr>
        </p:nvSpPr>
        <p:spPr>
          <a:xfrm>
            <a:off x="617948" y="771713"/>
            <a:ext cx="10956104" cy="4029476"/>
          </a:xfrm>
        </p:spPr>
        <p:txBody>
          <a:bodyPr>
            <a:normAutofit/>
          </a:bodyPr>
          <a:lstStyle/>
          <a:p>
            <a:r>
              <a:rPr lang="en-GB" altLang="en-US" sz="2400" dirty="0"/>
              <a:t>Reducing inequity in health and wellbeing is a target for LAs and NHS. But progress has been slow, health and lifestyle support groups and services are taken up most actively by higher income groups, and lower income groups are more likely to smoke,  eat junk food and take drugs, alcohol consumption increases with income but people with low incomes are more likely to die of alcohol related causes.</a:t>
            </a:r>
          </a:p>
          <a:p>
            <a:r>
              <a:rPr lang="en-GB" altLang="en-US" sz="2400" dirty="0"/>
              <a:t>With the result that </a:t>
            </a:r>
            <a:r>
              <a:rPr lang="en-GB" sz="2400" dirty="0"/>
              <a:t>people living in the poorest neighbourhoods will on average die 7 years earlier than people living in the richest neighbourhoods.</a:t>
            </a:r>
          </a:p>
          <a:p>
            <a:r>
              <a:rPr lang="en-GB" sz="2400" dirty="0"/>
              <a:t>See the 2010 White Paper Equity and Excellence: Liberating the NHS  </a:t>
            </a:r>
            <a:r>
              <a:rPr lang="en-GB" sz="2400" dirty="0">
                <a:hlinkClick r:id="rId2"/>
              </a:rPr>
              <a:t>here</a:t>
            </a:r>
            <a:endParaRPr lang="en-GB" sz="2400" dirty="0"/>
          </a:p>
          <a:p>
            <a:pPr marL="0" indent="0">
              <a:buNone/>
            </a:pPr>
            <a:endParaRPr lang="en-GB" sz="2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094" y="4071549"/>
            <a:ext cx="10669812" cy="2744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4747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144" y="62367"/>
            <a:ext cx="10118270" cy="892674"/>
          </a:xfrm>
        </p:spPr>
        <p:txBody>
          <a:bodyPr>
            <a:normAutofit/>
          </a:bodyPr>
          <a:lstStyle/>
          <a:p>
            <a:r>
              <a:rPr lang="en-GB" altLang="en-US" sz="4000" b="1" dirty="0">
                <a:solidFill>
                  <a:srgbClr val="800000"/>
                </a:solidFill>
              </a:rPr>
              <a:t>Measuring Impact on Equity</a:t>
            </a:r>
            <a:endParaRPr lang="en-US" sz="4800" b="1" dirty="0"/>
          </a:p>
        </p:txBody>
      </p:sp>
      <p:sp>
        <p:nvSpPr>
          <p:cNvPr id="3" name="Content Placeholder 2"/>
          <p:cNvSpPr>
            <a:spLocks noGrp="1"/>
          </p:cNvSpPr>
          <p:nvPr>
            <p:ph idx="1"/>
          </p:nvPr>
        </p:nvSpPr>
        <p:spPr>
          <a:xfrm>
            <a:off x="838201" y="863600"/>
            <a:ext cx="10575470" cy="5994399"/>
          </a:xfrm>
        </p:spPr>
        <p:txBody>
          <a:bodyPr>
            <a:normAutofit fontScale="70000" lnSpcReduction="20000"/>
          </a:bodyPr>
          <a:lstStyle/>
          <a:p>
            <a:r>
              <a:rPr lang="en-GB" sz="3100" dirty="0"/>
              <a:t>Equity impact can be measured as % of patient/clients from most disadvantaged local areas (LSOAs)* as shown by the Index of Multiple Deprivation (IMD) see </a:t>
            </a:r>
            <a:r>
              <a:rPr lang="en-GB" sz="3100" dirty="0">
                <a:hlinkClick r:id="rId2"/>
              </a:rPr>
              <a:t>here</a:t>
            </a:r>
            <a:r>
              <a:rPr lang="en-GB" sz="3100" dirty="0"/>
              <a:t>  </a:t>
            </a:r>
          </a:p>
          <a:p>
            <a:r>
              <a:rPr lang="en-GB" sz="3100" dirty="0"/>
              <a:t>IMD measures a combination of:</a:t>
            </a:r>
          </a:p>
          <a:p>
            <a:pPr marL="800100" lvl="1" indent="-342900">
              <a:lnSpc>
                <a:spcPct val="100000"/>
              </a:lnSpc>
              <a:spcBef>
                <a:spcPts val="200"/>
              </a:spcBef>
              <a:buFont typeface="Symbol"/>
              <a:buChar char=""/>
            </a:pPr>
            <a:r>
              <a:rPr lang="en-GB" sz="2800" dirty="0">
                <a:ea typeface="Calibri"/>
                <a:cs typeface="Arial"/>
              </a:rPr>
              <a:t>Income Deprivation </a:t>
            </a:r>
          </a:p>
          <a:p>
            <a:pPr marL="800100" lvl="1" indent="-342900">
              <a:lnSpc>
                <a:spcPct val="100000"/>
              </a:lnSpc>
              <a:spcBef>
                <a:spcPts val="200"/>
              </a:spcBef>
              <a:buFont typeface="Symbol"/>
              <a:buChar char=""/>
            </a:pPr>
            <a:r>
              <a:rPr lang="en-GB" sz="2800" dirty="0">
                <a:ea typeface="Calibri"/>
                <a:cs typeface="Arial"/>
              </a:rPr>
              <a:t>Employment Deprivation </a:t>
            </a:r>
          </a:p>
          <a:p>
            <a:pPr marL="800100" lvl="1" indent="-342900">
              <a:lnSpc>
                <a:spcPct val="100000"/>
              </a:lnSpc>
              <a:spcBef>
                <a:spcPts val="200"/>
              </a:spcBef>
              <a:buFont typeface="Symbol"/>
              <a:buChar char=""/>
            </a:pPr>
            <a:r>
              <a:rPr lang="en-GB" sz="2800" dirty="0">
                <a:ea typeface="Calibri"/>
                <a:cs typeface="Arial"/>
              </a:rPr>
              <a:t>Education, Skills and Training Deprivation </a:t>
            </a:r>
          </a:p>
          <a:p>
            <a:pPr marL="800100" lvl="1" indent="-342900">
              <a:lnSpc>
                <a:spcPct val="100000"/>
              </a:lnSpc>
              <a:spcBef>
                <a:spcPts val="200"/>
              </a:spcBef>
              <a:buFont typeface="Symbol"/>
              <a:buChar char=""/>
            </a:pPr>
            <a:r>
              <a:rPr lang="en-GB" sz="2800" dirty="0">
                <a:ea typeface="Calibri"/>
                <a:cs typeface="Arial"/>
              </a:rPr>
              <a:t>Health Deprivation and Disability </a:t>
            </a:r>
          </a:p>
          <a:p>
            <a:pPr marL="800100" lvl="1" indent="-342900">
              <a:lnSpc>
                <a:spcPct val="100000"/>
              </a:lnSpc>
              <a:spcBef>
                <a:spcPts val="200"/>
              </a:spcBef>
              <a:buFont typeface="Symbol"/>
              <a:buChar char=""/>
            </a:pPr>
            <a:r>
              <a:rPr lang="en-GB" sz="2800" dirty="0">
                <a:ea typeface="Calibri"/>
                <a:cs typeface="Arial"/>
              </a:rPr>
              <a:t>Crime </a:t>
            </a:r>
            <a:endParaRPr lang="en-GB" sz="4700" dirty="0">
              <a:ea typeface="Calibri"/>
              <a:cs typeface="Arial"/>
            </a:endParaRPr>
          </a:p>
          <a:p>
            <a:pPr marL="800100" lvl="1" indent="-342900">
              <a:lnSpc>
                <a:spcPct val="100000"/>
              </a:lnSpc>
              <a:spcBef>
                <a:spcPts val="200"/>
              </a:spcBef>
              <a:buFont typeface="Symbol"/>
              <a:buChar char=""/>
            </a:pPr>
            <a:r>
              <a:rPr lang="en-GB" sz="2800" dirty="0">
                <a:ea typeface="Calibri"/>
                <a:cs typeface="Arial"/>
              </a:rPr>
              <a:t>Barriers to Housing and Services</a:t>
            </a:r>
            <a:endParaRPr lang="en-GB" sz="4700" dirty="0">
              <a:ea typeface="Calibri"/>
              <a:cs typeface="Arial"/>
            </a:endParaRPr>
          </a:p>
          <a:p>
            <a:pPr marL="800100" lvl="1" indent="-342900">
              <a:lnSpc>
                <a:spcPct val="100000"/>
              </a:lnSpc>
              <a:spcBef>
                <a:spcPts val="200"/>
              </a:spcBef>
              <a:spcAft>
                <a:spcPts val="1000"/>
              </a:spcAft>
              <a:buFont typeface="Symbol"/>
              <a:buChar char=""/>
            </a:pPr>
            <a:r>
              <a:rPr lang="en-GB" sz="2800" dirty="0">
                <a:ea typeface="Calibri"/>
                <a:cs typeface="Arial"/>
              </a:rPr>
              <a:t>Living Environment Deprivation</a:t>
            </a:r>
          </a:p>
          <a:p>
            <a:pPr marL="457200" lvl="1" indent="0">
              <a:lnSpc>
                <a:spcPct val="100000"/>
              </a:lnSpc>
              <a:spcBef>
                <a:spcPts val="200"/>
              </a:spcBef>
              <a:spcAft>
                <a:spcPts val="1000"/>
              </a:spcAft>
              <a:buNone/>
            </a:pPr>
            <a:endParaRPr lang="en-GB" sz="2600" dirty="0"/>
          </a:p>
          <a:p>
            <a:r>
              <a:rPr lang="en-GB" sz="3100" dirty="0"/>
              <a:t>The IMD is useful for urban areas but is less useful in rural areas, an index of rural deprivation is also available see </a:t>
            </a:r>
            <a:r>
              <a:rPr lang="en-GB" sz="3100" dirty="0">
                <a:hlinkClick r:id="rId3"/>
              </a:rPr>
              <a:t>here</a:t>
            </a:r>
            <a:r>
              <a:rPr lang="en-GB" sz="3100" dirty="0"/>
              <a:t>. But objections have been raised because such measures seem to assume that communities are deficient in some ways. It is stressed that each community has its own values which should be recognised by coproduction of wellbeing see the report “Hard to Reach or Easy to Ignore”</a:t>
            </a:r>
            <a:r>
              <a:rPr lang="en-GB" sz="3100" dirty="0">
                <a:hlinkClick r:id="rId4"/>
              </a:rPr>
              <a:t> here</a:t>
            </a:r>
            <a:r>
              <a:rPr lang="en-GB" sz="3100" dirty="0"/>
              <a:t>.</a:t>
            </a:r>
          </a:p>
          <a:p>
            <a:r>
              <a:rPr lang="en-GB" sz="3100" dirty="0"/>
              <a:t>The needs and aspirations of other disadvantaged groups such as: isolated individuals, some ethnic minorities, travellers, people with disabilities and LGBTQ people may be more relevant to addressing equity in our communities than measures based on locality.</a:t>
            </a:r>
          </a:p>
          <a:p>
            <a:pPr marL="0" indent="0">
              <a:buNone/>
            </a:pPr>
            <a:r>
              <a:rPr lang="en-GB" sz="3100" dirty="0"/>
              <a:t>*Lower Super Output Areas (small areas with populations of 1,000 – 1,500 people) </a:t>
            </a:r>
          </a:p>
          <a:p>
            <a:pPr marL="0" indent="0">
              <a:buNone/>
            </a:pPr>
            <a:endParaRPr lang="en-US" sz="2400" dirty="0"/>
          </a:p>
          <a:p>
            <a:endParaRPr lang="en-US" dirty="0"/>
          </a:p>
        </p:txBody>
      </p:sp>
      <p:pic>
        <p:nvPicPr>
          <p:cNvPr id="4" name="Picture 3">
            <a:extLst>
              <a:ext uri="{FF2B5EF4-FFF2-40B4-BE49-F238E27FC236}">
                <a16:creationId xmlns:a16="http://schemas.microsoft.com/office/drawing/2014/main" id="{4C4DDB19-64DB-43C8-9F3A-5B5760338D28}"/>
              </a:ext>
            </a:extLst>
          </p:cNvPr>
          <p:cNvPicPr>
            <a:picLocks noChangeAspect="1"/>
          </p:cNvPicPr>
          <p:nvPr/>
        </p:nvPicPr>
        <p:blipFill rotWithShape="1">
          <a:blip r:embed="rId5"/>
          <a:srcRect l="7075" t="-861" r="7359" b="11331"/>
          <a:stretch/>
        </p:blipFill>
        <p:spPr>
          <a:xfrm>
            <a:off x="7011910" y="1508291"/>
            <a:ext cx="1801844" cy="2525229"/>
          </a:xfrm>
          <a:prstGeom prst="rect">
            <a:avLst/>
          </a:prstGeom>
        </p:spPr>
      </p:pic>
    </p:spTree>
    <p:extLst>
      <p:ext uri="{BB962C8B-B14F-4D97-AF65-F5344CB8AC3E}">
        <p14:creationId xmlns:p14="http://schemas.microsoft.com/office/powerpoint/2010/main" val="1195264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545618" y="82632"/>
            <a:ext cx="7256144" cy="1041494"/>
          </a:xfrm>
        </p:spPr>
        <p:txBody>
          <a:bodyPr>
            <a:normAutofit fontScale="90000"/>
          </a:bodyPr>
          <a:lstStyle/>
          <a:p>
            <a:r>
              <a:rPr lang="en-GB" altLang="en-US" b="1" dirty="0">
                <a:solidFill>
                  <a:schemeClr val="accent2">
                    <a:lumMod val="50000"/>
                  </a:schemeClr>
                </a:solidFill>
              </a:rPr>
              <a:t>Developing a Community Health and Wellbeing Hub</a:t>
            </a:r>
          </a:p>
        </p:txBody>
      </p:sp>
      <p:sp>
        <p:nvSpPr>
          <p:cNvPr id="67587" name="Content Placeholder 2"/>
          <p:cNvSpPr>
            <a:spLocks noGrp="1"/>
          </p:cNvSpPr>
          <p:nvPr>
            <p:ph idx="1"/>
          </p:nvPr>
        </p:nvSpPr>
        <p:spPr>
          <a:xfrm>
            <a:off x="237994" y="1124126"/>
            <a:ext cx="11674258" cy="5804994"/>
          </a:xfrm>
        </p:spPr>
        <p:txBody>
          <a:bodyPr>
            <a:normAutofit fontScale="92500" lnSpcReduction="20000"/>
          </a:bodyPr>
          <a:lstStyle/>
          <a:p>
            <a:r>
              <a:rPr lang="en-GB" altLang="en-US" dirty="0"/>
              <a:t>T</a:t>
            </a:r>
            <a:r>
              <a:rPr lang="en-US" dirty="0"/>
              <a:t>he NHS Long Term Plan see </a:t>
            </a:r>
            <a:r>
              <a:rPr lang="en-US" dirty="0">
                <a:hlinkClick r:id="rId2"/>
              </a:rPr>
              <a:t>here</a:t>
            </a:r>
            <a:r>
              <a:rPr lang="en-US" dirty="0"/>
              <a:t> was developed through a process of consultation and learning from local “Vanguard Projects”. </a:t>
            </a:r>
          </a:p>
          <a:p>
            <a:r>
              <a:rPr lang="en-US" dirty="0"/>
              <a:t>These included the Buckinghamshire, Oxfordshire and West Berkshire (BOB) strategy for Integrated Care, which envisages Community Hubs for Health and Wellbeing providing personal care closer to home for 125-150,000 people and local integrated health and social care teams serving 30-50,000 people  </a:t>
            </a:r>
            <a:r>
              <a:rPr lang="en-US" dirty="0">
                <a:hlinkClick r:id="rId3"/>
              </a:rPr>
              <a:t>here</a:t>
            </a:r>
            <a:r>
              <a:rPr lang="en-US" dirty="0"/>
              <a:t>.</a:t>
            </a:r>
          </a:p>
          <a:p>
            <a:r>
              <a:rPr lang="en-GB" dirty="0"/>
              <a:t>The Marlow and Thame Hubs show how “hospital at home” and “day hospital” provision can be delivered including: Community Assessment and Treatment Services, Rapid Response Intermediate Care and Community, Mental Health and Social Care Coordination see the evaluation report </a:t>
            </a:r>
            <a:r>
              <a:rPr lang="en-GB" dirty="0">
                <a:hlinkClick r:id="rId4"/>
              </a:rPr>
              <a:t>here</a:t>
            </a:r>
            <a:r>
              <a:rPr lang="en-GB" dirty="0"/>
              <a:t>.</a:t>
            </a:r>
            <a:endParaRPr lang="en-US" dirty="0"/>
          </a:p>
          <a:p>
            <a:r>
              <a:rPr lang="en-US" dirty="0"/>
              <a:t>In areas serving 50-80,00 people integrated teams offer health and social care support with Primary Care Networks providing INTs and Social Prescribing see </a:t>
            </a:r>
            <a:r>
              <a:rPr lang="en-US" dirty="0">
                <a:hlinkClick r:id="rId5"/>
              </a:rPr>
              <a:t>here</a:t>
            </a:r>
            <a:r>
              <a:rPr lang="en-GB" dirty="0"/>
              <a:t>.</a:t>
            </a:r>
          </a:p>
          <a:p>
            <a:r>
              <a:rPr lang="en-GB" dirty="0"/>
              <a:t>Early consultation on these plans encouraged the Friends of Chalfonts and Gerrards Cross Community Hospital to consider how community action could support a Community Hub, INTs and Social Prescribing for our communities</a:t>
            </a:r>
          </a:p>
          <a:p>
            <a:pPr lvl="1"/>
            <a:r>
              <a:rPr lang="en-GB" dirty="0"/>
              <a:t>Our hospital is at the centre of the border of South Bucks and Chiltern (pop 160,000)</a:t>
            </a:r>
          </a:p>
          <a:p>
            <a:pPr lvl="1"/>
            <a:r>
              <a:rPr lang="en-GB" dirty="0"/>
              <a:t>Local Primary Care Networks (Chalfonts serves 31,000, South Bucks serves 50,000 patients) </a:t>
            </a:r>
          </a:p>
          <a:p>
            <a:endParaRPr lang="en-GB" dirty="0"/>
          </a:p>
          <a:p>
            <a:endParaRPr lang="en-GB" altLang="en-US" dirty="0"/>
          </a:p>
          <a:p>
            <a:endParaRPr lang="en-GB" altLang="en-US" dirty="0"/>
          </a:p>
          <a:p>
            <a:endParaRPr lang="en-GB" altLang="en-US" dirty="0"/>
          </a:p>
          <a:p>
            <a:pPr lvl="2"/>
            <a:endParaRPr lang="en-GB" altLang="en-US" dirty="0"/>
          </a:p>
        </p:txBody>
      </p:sp>
      <p:pic>
        <p:nvPicPr>
          <p:cNvPr id="4" name="Picture 3" descr="A close up of a logo&#10;&#10;Description automatically generated">
            <a:extLst>
              <a:ext uri="{FF2B5EF4-FFF2-40B4-BE49-F238E27FC236}">
                <a16:creationId xmlns:a16="http://schemas.microsoft.com/office/drawing/2014/main" id="{42008453-7FA7-47E3-A1D8-CCD47588E4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6271" y="133388"/>
            <a:ext cx="4020111" cy="990738"/>
          </a:xfrm>
          <a:prstGeom prst="rect">
            <a:avLst/>
          </a:prstGeom>
        </p:spPr>
      </p:pic>
    </p:spTree>
    <p:extLst>
      <p:ext uri="{BB962C8B-B14F-4D97-AF65-F5344CB8AC3E}">
        <p14:creationId xmlns:p14="http://schemas.microsoft.com/office/powerpoint/2010/main" val="1999710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F546-9EAE-49BF-97A9-149DAD61708A}"/>
              </a:ext>
            </a:extLst>
          </p:cNvPr>
          <p:cNvSpPr>
            <a:spLocks noGrp="1"/>
          </p:cNvSpPr>
          <p:nvPr>
            <p:ph type="title"/>
          </p:nvPr>
        </p:nvSpPr>
        <p:spPr>
          <a:xfrm>
            <a:off x="543000" y="0"/>
            <a:ext cx="10882391" cy="1063869"/>
          </a:xfrm>
        </p:spPr>
        <p:txBody>
          <a:bodyPr/>
          <a:lstStyle/>
          <a:p>
            <a:r>
              <a:rPr lang="en-GB" b="1" dirty="0">
                <a:solidFill>
                  <a:srgbClr val="800000"/>
                </a:solidFill>
              </a:rPr>
              <a:t>A Community Hub for Health and Wellbeing</a:t>
            </a:r>
            <a:endParaRPr lang="en-US" b="1" dirty="0">
              <a:solidFill>
                <a:srgbClr val="800000"/>
              </a:solidFill>
            </a:endParaRPr>
          </a:p>
        </p:txBody>
      </p:sp>
      <p:pic>
        <p:nvPicPr>
          <p:cNvPr id="4" name="Content Placeholder 3">
            <a:extLst>
              <a:ext uri="{FF2B5EF4-FFF2-40B4-BE49-F238E27FC236}">
                <a16:creationId xmlns:a16="http://schemas.microsoft.com/office/drawing/2014/main" id="{A50B374E-6178-4E72-86B3-81547599533A}"/>
              </a:ext>
            </a:extLst>
          </p:cNvPr>
          <p:cNvPicPr>
            <a:picLocks noGrp="1" noChangeAspect="1"/>
          </p:cNvPicPr>
          <p:nvPr>
            <p:ph idx="1"/>
          </p:nvPr>
        </p:nvPicPr>
        <p:blipFill>
          <a:blip r:embed="rId3"/>
          <a:stretch>
            <a:fillRect/>
          </a:stretch>
        </p:blipFill>
        <p:spPr>
          <a:xfrm>
            <a:off x="713984" y="3632547"/>
            <a:ext cx="10422328" cy="3168433"/>
          </a:xfrm>
          <a:prstGeom prst="rect">
            <a:avLst/>
          </a:prstGeom>
        </p:spPr>
      </p:pic>
      <p:sp>
        <p:nvSpPr>
          <p:cNvPr id="5" name="Content Placeholder 5">
            <a:extLst>
              <a:ext uri="{FF2B5EF4-FFF2-40B4-BE49-F238E27FC236}">
                <a16:creationId xmlns:a16="http://schemas.microsoft.com/office/drawing/2014/main" id="{D3DCBA9F-8B09-484B-B730-5E26202D732A}"/>
              </a:ext>
            </a:extLst>
          </p:cNvPr>
          <p:cNvSpPr txBox="1">
            <a:spLocks/>
          </p:cNvSpPr>
          <p:nvPr/>
        </p:nvSpPr>
        <p:spPr>
          <a:xfrm>
            <a:off x="288099" y="953686"/>
            <a:ext cx="11774466" cy="274149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dirty="0"/>
              <a:t>Providing “Hospital at Home” and “Day Hospital” services closer to people’s home</a:t>
            </a:r>
          </a:p>
          <a:p>
            <a:pPr lvl="1">
              <a:defRPr/>
            </a:pPr>
            <a:r>
              <a:rPr lang="en-GB" sz="2000" dirty="0"/>
              <a:t>Serving populations of 125-150,000 people (e.g. South Bucks and Chiltern Districts)</a:t>
            </a:r>
          </a:p>
          <a:p>
            <a:pPr>
              <a:defRPr/>
            </a:pPr>
            <a:r>
              <a:rPr lang="en-GB" dirty="0"/>
              <a:t>Community Wellbeing Hub for physical and mental health and  community support</a:t>
            </a:r>
          </a:p>
          <a:p>
            <a:pPr>
              <a:defRPr/>
            </a:pPr>
            <a:r>
              <a:rPr lang="en-GB" dirty="0"/>
              <a:t>Integrated Neighbourhood Teams: and Social Prescribing</a:t>
            </a:r>
          </a:p>
          <a:p>
            <a:pPr lvl="1">
              <a:defRPr/>
            </a:pPr>
            <a:r>
              <a:rPr lang="en-GB" sz="2000" dirty="0"/>
              <a:t>Serving communities of 30-50,000 people (e. g. catchment of our local PCNs)  </a:t>
            </a:r>
          </a:p>
          <a:p>
            <a:pPr>
              <a:defRPr/>
            </a:pPr>
            <a:r>
              <a:rPr lang="en-GB" dirty="0"/>
              <a:t>See “1.1 A neighbourhood </a:t>
            </a:r>
            <a:r>
              <a:rPr lang="en-GB" dirty="0" err="1"/>
              <a:t>heslth</a:t>
            </a:r>
            <a:r>
              <a:rPr lang="en-GB" dirty="0"/>
              <a:t> service” in the  NHS Ten Year Plan for England </a:t>
            </a:r>
            <a:r>
              <a:rPr lang="en-GB" dirty="0">
                <a:hlinkClick r:id="rId4"/>
              </a:rPr>
              <a:t>here</a:t>
            </a:r>
            <a:endParaRPr lang="en-GB" dirty="0"/>
          </a:p>
        </p:txBody>
      </p:sp>
    </p:spTree>
    <p:extLst>
      <p:ext uri="{BB962C8B-B14F-4D97-AF65-F5344CB8AC3E}">
        <p14:creationId xmlns:p14="http://schemas.microsoft.com/office/powerpoint/2010/main" val="3630838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p:cNvSpPr>
            <a:spLocks noGrp="1"/>
          </p:cNvSpPr>
          <p:nvPr>
            <p:ph type="title"/>
          </p:nvPr>
        </p:nvSpPr>
        <p:spPr>
          <a:xfrm>
            <a:off x="794294" y="161856"/>
            <a:ext cx="10058399" cy="1487524"/>
          </a:xfrm>
        </p:spPr>
        <p:txBody>
          <a:bodyPr>
            <a:normAutofit/>
          </a:bodyPr>
          <a:lstStyle/>
          <a:p>
            <a:r>
              <a:rPr lang="en-GB" altLang="en-US" b="1" dirty="0">
                <a:solidFill>
                  <a:srgbClr val="800000"/>
                </a:solidFill>
              </a:rPr>
              <a:t>Introduction</a:t>
            </a:r>
            <a:r>
              <a:rPr lang="en-GB" altLang="en-US" sz="4000" dirty="0">
                <a:solidFill>
                  <a:srgbClr val="800000"/>
                </a:solidFill>
              </a:rPr>
              <a:t> </a:t>
            </a:r>
            <a:br>
              <a:rPr lang="en-GB" altLang="en-US" sz="3600" dirty="0">
                <a:solidFill>
                  <a:srgbClr val="800000"/>
                </a:solidFill>
              </a:rPr>
            </a:br>
            <a:endParaRPr lang="en-GB" altLang="en-US" sz="3600" dirty="0">
              <a:solidFill>
                <a:srgbClr val="800000"/>
              </a:solidFill>
            </a:endParaRPr>
          </a:p>
        </p:txBody>
      </p:sp>
      <p:sp>
        <p:nvSpPr>
          <p:cNvPr id="6" name="Content Placeholder 5"/>
          <p:cNvSpPr>
            <a:spLocks noGrp="1"/>
          </p:cNvSpPr>
          <p:nvPr>
            <p:ph idx="1"/>
          </p:nvPr>
        </p:nvSpPr>
        <p:spPr>
          <a:xfrm>
            <a:off x="341454" y="1310978"/>
            <a:ext cx="11620902" cy="5385166"/>
          </a:xfrm>
        </p:spPr>
        <p:txBody>
          <a:bodyPr>
            <a:normAutofit/>
          </a:bodyPr>
          <a:lstStyle/>
          <a:p>
            <a:pPr>
              <a:defRPr/>
            </a:pPr>
            <a:r>
              <a:rPr lang="en-GB" dirty="0"/>
              <a:t>This presentation asks:</a:t>
            </a:r>
          </a:p>
          <a:p>
            <a:pPr lvl="1">
              <a:defRPr/>
            </a:pPr>
            <a:r>
              <a:rPr lang="en-GB" dirty="0"/>
              <a:t>What does health and wellbeing mean for the communities we serve.</a:t>
            </a:r>
          </a:p>
          <a:p>
            <a:pPr lvl="1">
              <a:defRPr/>
            </a:pPr>
            <a:r>
              <a:rPr lang="en-GB" dirty="0"/>
              <a:t>How can a community hub for wellbeing support community health </a:t>
            </a:r>
          </a:p>
          <a:p>
            <a:pPr lvl="1">
              <a:defRPr/>
            </a:pPr>
            <a:r>
              <a:rPr lang="en-GB" dirty="0"/>
              <a:t>How can Integrated Neighbourhood Teams (INTs) and Social Prescribing be supported.  </a:t>
            </a:r>
          </a:p>
          <a:p>
            <a:pPr>
              <a:defRPr/>
            </a:pPr>
            <a:r>
              <a:rPr lang="en-GB" dirty="0"/>
              <a:t>It is hoped that this will provide a common starting point for some exchange of ideas and experience in developing a local approach to a Community Hub for Health and Wellbeing, INTs and Social Prescribing.</a:t>
            </a:r>
          </a:p>
          <a:p>
            <a:pPr>
              <a:defRPr/>
            </a:pPr>
            <a:r>
              <a:rPr lang="en-GB" dirty="0"/>
              <a:t>This presentation provides links to many resources for training in specific areas, these include the recently formed Academy for Social Prescribing </a:t>
            </a:r>
            <a:r>
              <a:rPr lang="en-GB" dirty="0">
                <a:hlinkClick r:id="rId2"/>
              </a:rPr>
              <a:t>here</a:t>
            </a:r>
            <a:r>
              <a:rPr lang="en-GB" dirty="0"/>
              <a:t> </a:t>
            </a:r>
          </a:p>
          <a:p>
            <a:pPr>
              <a:defRPr/>
            </a:pPr>
            <a:r>
              <a:rPr lang="en-GB" dirty="0"/>
              <a:t>Community Wellbeing Hubs, Integrated Neighbourhood Teams and Social Prescribing all attempt to address whole person needs in an integrated way. And it is also important these  functions are themselves well coordinated. </a:t>
            </a:r>
          </a:p>
          <a:p>
            <a:pPr marL="342900" lvl="1" indent="0">
              <a:buNone/>
              <a:defRPr/>
            </a:pPr>
            <a:endParaRPr lang="en-GB" sz="2200" dirty="0"/>
          </a:p>
        </p:txBody>
      </p:sp>
    </p:spTree>
    <p:extLst>
      <p:ext uri="{BB962C8B-B14F-4D97-AF65-F5344CB8AC3E}">
        <p14:creationId xmlns:p14="http://schemas.microsoft.com/office/powerpoint/2010/main" val="3566494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545618" y="82631"/>
            <a:ext cx="7256144" cy="1325563"/>
          </a:xfrm>
        </p:spPr>
        <p:txBody>
          <a:bodyPr/>
          <a:lstStyle/>
          <a:p>
            <a:r>
              <a:rPr lang="en-GB" altLang="en-US" b="1" dirty="0">
                <a:solidFill>
                  <a:schemeClr val="accent2">
                    <a:lumMod val="50000"/>
                  </a:schemeClr>
                </a:solidFill>
              </a:rPr>
              <a:t>Potential for Community Action</a:t>
            </a:r>
          </a:p>
        </p:txBody>
      </p:sp>
      <p:sp>
        <p:nvSpPr>
          <p:cNvPr id="67587" name="Content Placeholder 2"/>
          <p:cNvSpPr>
            <a:spLocks noGrp="1"/>
          </p:cNvSpPr>
          <p:nvPr>
            <p:ph idx="1"/>
          </p:nvPr>
        </p:nvSpPr>
        <p:spPr>
          <a:xfrm>
            <a:off x="420498" y="1346560"/>
            <a:ext cx="10988530" cy="5511440"/>
          </a:xfrm>
        </p:spPr>
        <p:txBody>
          <a:bodyPr>
            <a:normAutofit fontScale="92500" lnSpcReduction="10000"/>
          </a:bodyPr>
          <a:lstStyle/>
          <a:p>
            <a:r>
              <a:rPr lang="en-GB" altLang="en-US" dirty="0"/>
              <a:t>The Joint Strategic Needs Assessment (JSNA) is produced by</a:t>
            </a:r>
            <a:r>
              <a:rPr lang="en-GB" dirty="0"/>
              <a:t> Local Authorities and Clinical Commissioning Groups working through a joint Health and</a:t>
            </a:r>
            <a:r>
              <a:rPr lang="en-GB" dirty="0">
                <a:solidFill>
                  <a:srgbClr val="FF0000"/>
                </a:solidFill>
              </a:rPr>
              <a:t> </a:t>
            </a:r>
            <a:r>
              <a:rPr lang="en-GB" dirty="0"/>
              <a:t>Wellbeing Board to assess current and future health, care and wellbeing needs of the local community. It </a:t>
            </a:r>
            <a:r>
              <a:rPr lang="en-GB" altLang="en-US" dirty="0"/>
              <a:t>is also a starting point for considering the need for community action for health and wellbeing. </a:t>
            </a:r>
          </a:p>
          <a:p>
            <a:r>
              <a:rPr lang="en-GB" altLang="en-US" dirty="0"/>
              <a:t>For Buckinghamshire the JSNA analysis for each area can be found </a:t>
            </a:r>
            <a:r>
              <a:rPr lang="en-GB" altLang="en-US" dirty="0">
                <a:hlinkClick r:id="rId3"/>
              </a:rPr>
              <a:t>here</a:t>
            </a:r>
            <a:endParaRPr lang="en-GB" altLang="en-US" dirty="0"/>
          </a:p>
          <a:p>
            <a:r>
              <a:rPr lang="en-GB" altLang="en-US" dirty="0"/>
              <a:t>A “Life Course” approach - thinking through needs and resources at each stage of life is helped by the NHS Choices web site </a:t>
            </a:r>
            <a:r>
              <a:rPr lang="en-GB" altLang="en-US" dirty="0">
                <a:hlinkClick r:id="rId4"/>
              </a:rPr>
              <a:t>here </a:t>
            </a:r>
            <a:r>
              <a:rPr lang="en-GB" altLang="en-US" dirty="0"/>
              <a:t> showing the location of current support groups and services.</a:t>
            </a:r>
          </a:p>
          <a:p>
            <a:r>
              <a:rPr lang="en-GB" altLang="en-US" dirty="0"/>
              <a:t>For the catchment area of our community hospital and Primary Care Networks serving Gerrards Cross and the Chalfonts and South Bucks an analysis showed key gaps in current community support groups </a:t>
            </a:r>
            <a:r>
              <a:rPr lang="en-GB" altLang="en-US" dirty="0">
                <a:hlinkClick r:id="rId5"/>
              </a:rPr>
              <a:t>here </a:t>
            </a:r>
            <a:endParaRPr lang="en-GB" altLang="en-US" dirty="0"/>
          </a:p>
          <a:p>
            <a:r>
              <a:rPr lang="en-GB" altLang="en-US" dirty="0"/>
              <a:t>To illustrate the cost effectiveness of community action a further review of evidence showed the likely beneficial impacts on demand and costs </a:t>
            </a:r>
            <a:r>
              <a:rPr lang="en-GB" altLang="en-US" dirty="0">
                <a:hlinkClick r:id="rId5"/>
              </a:rPr>
              <a:t>here</a:t>
            </a:r>
            <a:endParaRPr lang="en-GB" altLang="en-US" dirty="0"/>
          </a:p>
          <a:p>
            <a:pPr marL="0" indent="0">
              <a:buNone/>
            </a:pPr>
            <a:endParaRPr lang="en-GB" altLang="en-US" dirty="0"/>
          </a:p>
          <a:p>
            <a:endParaRPr lang="en-GB" altLang="en-US" dirty="0"/>
          </a:p>
          <a:p>
            <a:endParaRPr lang="en-GB" altLang="en-US" dirty="0"/>
          </a:p>
          <a:p>
            <a:pPr lvl="2"/>
            <a:endParaRPr lang="en-GB" altLang="en-US" dirty="0"/>
          </a:p>
        </p:txBody>
      </p:sp>
      <p:pic>
        <p:nvPicPr>
          <p:cNvPr id="2" name="Picture 1">
            <a:extLst>
              <a:ext uri="{FF2B5EF4-FFF2-40B4-BE49-F238E27FC236}">
                <a16:creationId xmlns:a16="http://schemas.microsoft.com/office/drawing/2014/main" id="{4BA5841F-EB94-4162-B6B1-B6B0D8F3F816}"/>
              </a:ext>
            </a:extLst>
          </p:cNvPr>
          <p:cNvPicPr>
            <a:picLocks noChangeAspect="1"/>
          </p:cNvPicPr>
          <p:nvPr/>
        </p:nvPicPr>
        <p:blipFill>
          <a:blip r:embed="rId6"/>
          <a:stretch>
            <a:fillRect/>
          </a:stretch>
        </p:blipFill>
        <p:spPr>
          <a:xfrm>
            <a:off x="7801761" y="0"/>
            <a:ext cx="4276375" cy="1224793"/>
          </a:xfrm>
          <a:prstGeom prst="rect">
            <a:avLst/>
          </a:prstGeom>
        </p:spPr>
      </p:pic>
    </p:spTree>
    <p:extLst>
      <p:ext uri="{BB962C8B-B14F-4D97-AF65-F5344CB8AC3E}">
        <p14:creationId xmlns:p14="http://schemas.microsoft.com/office/powerpoint/2010/main" val="483404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808E2-C80B-DFE3-5A07-D71E8F4D5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5A6D04-B299-33E4-96E5-CD02C7A64C55}"/>
              </a:ext>
            </a:extLst>
          </p:cNvPr>
          <p:cNvSpPr>
            <a:spLocks noGrp="1"/>
          </p:cNvSpPr>
          <p:nvPr>
            <p:ph type="title"/>
          </p:nvPr>
        </p:nvSpPr>
        <p:spPr>
          <a:xfrm>
            <a:off x="517949" y="137786"/>
            <a:ext cx="6671992" cy="1063869"/>
          </a:xfrm>
        </p:spPr>
        <p:txBody>
          <a:bodyPr>
            <a:normAutofit fontScale="90000"/>
          </a:bodyPr>
          <a:lstStyle/>
          <a:p>
            <a:r>
              <a:rPr lang="en-GB" b="1" dirty="0">
                <a:solidFill>
                  <a:srgbClr val="800000"/>
                </a:solidFill>
              </a:rPr>
              <a:t>Buckinghamshire Community Wellbeing Hubs</a:t>
            </a:r>
            <a:endParaRPr lang="en-US" b="1" dirty="0">
              <a:solidFill>
                <a:srgbClr val="800000"/>
              </a:solidFill>
            </a:endParaRPr>
          </a:p>
        </p:txBody>
      </p:sp>
      <p:sp>
        <p:nvSpPr>
          <p:cNvPr id="5" name="Content Placeholder 5">
            <a:extLst>
              <a:ext uri="{FF2B5EF4-FFF2-40B4-BE49-F238E27FC236}">
                <a16:creationId xmlns:a16="http://schemas.microsoft.com/office/drawing/2014/main" id="{4224E11E-3BE5-2100-03E0-47EC16E41914}"/>
              </a:ext>
            </a:extLst>
          </p:cNvPr>
          <p:cNvSpPr txBox="1">
            <a:spLocks/>
          </p:cNvSpPr>
          <p:nvPr/>
        </p:nvSpPr>
        <p:spPr>
          <a:xfrm>
            <a:off x="97818" y="1392097"/>
            <a:ext cx="11789381" cy="59043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2200" i="0" dirty="0">
                <a:solidFill>
                  <a:schemeClr val="tx1">
                    <a:lumMod val="95000"/>
                    <a:lumOff val="5000"/>
                  </a:schemeClr>
                </a:solidFill>
                <a:effectLst/>
              </a:rPr>
              <a:t>Buckinghamshire Health and Social Care Academy has supported the development of Community Wellbeing Hubs across the county. </a:t>
            </a:r>
            <a:r>
              <a:rPr lang="en-GB" sz="2200" dirty="0">
                <a:solidFill>
                  <a:schemeClr val="tx1">
                    <a:lumMod val="95000"/>
                    <a:lumOff val="5000"/>
                  </a:schemeClr>
                </a:solidFill>
              </a:rPr>
              <a:t>It</a:t>
            </a:r>
            <a:r>
              <a:rPr lang="en-GB" sz="2200" i="0" dirty="0">
                <a:solidFill>
                  <a:schemeClr val="tx1">
                    <a:lumMod val="95000"/>
                    <a:lumOff val="5000"/>
                  </a:schemeClr>
                </a:solidFill>
                <a:effectLst/>
              </a:rPr>
              <a:t> </a:t>
            </a:r>
            <a:r>
              <a:rPr lang="en-GB" sz="2200" dirty="0">
                <a:solidFill>
                  <a:schemeClr val="tx1">
                    <a:lumMod val="95000"/>
                    <a:lumOff val="5000"/>
                  </a:schemeClr>
                </a:solidFill>
              </a:rPr>
              <a:t>wa</a:t>
            </a:r>
            <a:r>
              <a:rPr lang="en-GB" sz="2200" i="0" dirty="0">
                <a:solidFill>
                  <a:schemeClr val="tx1">
                    <a:lumMod val="95000"/>
                    <a:lumOff val="5000"/>
                  </a:schemeClr>
                </a:solidFill>
                <a:effectLst/>
              </a:rPr>
              <a:t>s partnered by NHS England,  Buckinghamshire Healthcare Trust,</a:t>
            </a:r>
            <a:r>
              <a:rPr lang="en-GB" sz="2200" dirty="0">
                <a:solidFill>
                  <a:schemeClr val="tx1">
                    <a:lumMod val="95000"/>
                    <a:lumOff val="5000"/>
                  </a:schemeClr>
                </a:solidFill>
              </a:rPr>
              <a:t> Berkshire University, Buckinghamshire New University, </a:t>
            </a:r>
            <a:r>
              <a:rPr lang="en-GB" sz="2200" i="0" dirty="0">
                <a:solidFill>
                  <a:schemeClr val="tx1">
                    <a:lumMod val="95000"/>
                    <a:lumOff val="5000"/>
                  </a:schemeClr>
                </a:solidFill>
                <a:effectLst/>
              </a:rPr>
              <a:t>Buckinghamshire County Council, Fed Bucks and Buckinghamshire College Group.</a:t>
            </a:r>
          </a:p>
          <a:p>
            <a:pPr lvl="0">
              <a:defRPr/>
            </a:pPr>
            <a:r>
              <a:rPr lang="en-GB" sz="2200" dirty="0">
                <a:solidFill>
                  <a:schemeClr val="tx1">
                    <a:lumMod val="95000"/>
                    <a:lumOff val="5000"/>
                  </a:schemeClr>
                </a:solidFill>
              </a:rPr>
              <a:t>In 2024 Buckinghamshire Community Wellbeing Hub (BCWH) became an independent charity </a:t>
            </a:r>
            <a:r>
              <a:rPr lang="en-GB" sz="2200" i="0" dirty="0">
                <a:effectLst/>
              </a:rPr>
              <a:t>It </a:t>
            </a:r>
            <a:r>
              <a:rPr lang="en-GB" sz="2200" dirty="0"/>
              <a:t>provides</a:t>
            </a:r>
            <a:r>
              <a:rPr lang="en-GB" sz="2200" i="0" dirty="0">
                <a:effectLst/>
              </a:rPr>
              <a:t> places for physical and mental health and social care professionals, Voluntary, Community and Social Enterprise (VCSE) providers to collaborate and co-locate services to improve health and wellbeing and share lessons learnt .</a:t>
            </a:r>
          </a:p>
          <a:p>
            <a:pPr lvl="0">
              <a:defRPr/>
            </a:pPr>
            <a:r>
              <a:rPr kumimoji="0" lang="en-GB" sz="2200" i="0" u="none" strike="noStrike" kern="1200" cap="none" spc="0" normalizeH="0" baseline="0" noProof="0" dirty="0">
                <a:ln>
                  <a:noFill/>
                </a:ln>
                <a:effectLst/>
                <a:uLnTx/>
                <a:uFillTx/>
              </a:rPr>
              <a:t>BCWH</a:t>
            </a:r>
            <a:r>
              <a:rPr lang="en-GB" sz="2200" dirty="0"/>
              <a:t> has</a:t>
            </a:r>
            <a:r>
              <a:rPr kumimoji="0" lang="en-GB" sz="2200" u="none" strike="noStrike" kern="1200" cap="none" spc="0" normalizeH="0" baseline="0" noProof="0" dirty="0">
                <a:ln>
                  <a:noFill/>
                </a:ln>
                <a:solidFill>
                  <a:schemeClr val="tx1">
                    <a:lumMod val="95000"/>
                    <a:lumOff val="5000"/>
                  </a:schemeClr>
                </a:solidFill>
                <a:uLnTx/>
                <a:uFillTx/>
              </a:rPr>
              <a:t> </a:t>
            </a:r>
            <a:r>
              <a:rPr kumimoji="0" lang="en-GB" sz="2200" u="none" strike="noStrike" kern="1200" cap="none" spc="0" normalizeH="0" baseline="0" noProof="0" dirty="0">
                <a:ln>
                  <a:noFill/>
                </a:ln>
                <a:solidFill>
                  <a:schemeClr val="tx1">
                    <a:lumMod val="95000"/>
                    <a:lumOff val="5000"/>
                  </a:schemeClr>
                </a:solidFill>
                <a:uLnTx/>
                <a:uFillTx/>
                <a:ea typeface="+mn-ea"/>
                <a:cs typeface="+mn-cs"/>
              </a:rPr>
              <a:t>c</a:t>
            </a:r>
            <a:r>
              <a:rPr lang="en-GB" sz="2200" i="0" dirty="0">
                <a:effectLst/>
              </a:rPr>
              <a:t>o-designed and delivered Community Wellbeing hubs in Aylesbury and High Wycombe to benefit the learner and local citizens</a:t>
            </a:r>
            <a:r>
              <a:rPr lang="en-GB" sz="2200" i="0" dirty="0">
                <a:solidFill>
                  <a:srgbClr val="004078"/>
                </a:solidFill>
                <a:effectLst/>
              </a:rPr>
              <a:t>.</a:t>
            </a:r>
          </a:p>
          <a:p>
            <a:pPr lvl="0">
              <a:defRPr/>
            </a:pPr>
            <a:r>
              <a:rPr lang="en-GB" sz="2200" dirty="0"/>
              <a:t>It has recently been acclaimed as the ‘Health Creating Community Space of the Year’ by The Health Creation Alliance</a:t>
            </a:r>
            <a:r>
              <a:rPr lang="en-GB" sz="2600" i="0" dirty="0">
                <a:solidFill>
                  <a:srgbClr val="242424"/>
                </a:solidFill>
                <a:effectLst/>
              </a:rPr>
              <a:t>.</a:t>
            </a:r>
          </a:p>
          <a:p>
            <a:pPr lvl="0">
              <a:defRPr/>
            </a:pPr>
            <a:r>
              <a:rPr lang="en-GB" sz="2600" dirty="0">
                <a:solidFill>
                  <a:srgbClr val="242424"/>
                </a:solidFill>
              </a:rPr>
              <a:t>BCWH </a:t>
            </a:r>
            <a:r>
              <a:rPr lang="en-GB" sz="2600" dirty="0" err="1">
                <a:solidFill>
                  <a:srgbClr val="242424"/>
                </a:solidFill>
              </a:rPr>
              <a:t>jas</a:t>
            </a:r>
            <a:r>
              <a:rPr lang="en-GB" sz="2600" dirty="0">
                <a:solidFill>
                  <a:srgbClr val="242424"/>
                </a:solidFill>
              </a:rPr>
              <a:t> now opened  a Community Wellbeing Hub at our hospital in partnership with BHT, BCC, local primary healthcare providers and the Friends</a:t>
            </a:r>
            <a:endParaRPr lang="en-GB" sz="2600" i="0" dirty="0">
              <a:solidFill>
                <a:srgbClr val="242424"/>
              </a:solidFill>
              <a:effectLst/>
            </a:endParaRPr>
          </a:p>
          <a:p>
            <a:pPr algn="l">
              <a:buNone/>
            </a:pPr>
            <a:r>
              <a:rPr lang="en-GB" sz="2400" b="0" i="0" dirty="0">
                <a:solidFill>
                  <a:srgbClr val="242424"/>
                </a:solidFill>
                <a:effectLst/>
                <a:latin typeface="Calibri" panose="020F0502020204030204" pitchFamily="34" charset="0"/>
              </a:rPr>
              <a:t> </a:t>
            </a:r>
          </a:p>
          <a:p>
            <a:pPr lvl="0">
              <a:defRPr/>
            </a:pPr>
            <a:endParaRPr lang="en-GB" sz="2400" b="0" i="0" dirty="0">
              <a:effectLst/>
              <a:latin typeface="Montserrat" panose="00000500000000000000" pitchFamily="2" charset="0"/>
            </a:endParaRPr>
          </a:p>
        </p:txBody>
      </p:sp>
      <p:pic>
        <p:nvPicPr>
          <p:cNvPr id="8" name="Picture 7" descr="A group of people holding a puzzle&#10;&#10;AI-generated content may be incorrect.">
            <a:extLst>
              <a:ext uri="{FF2B5EF4-FFF2-40B4-BE49-F238E27FC236}">
                <a16:creationId xmlns:a16="http://schemas.microsoft.com/office/drawing/2014/main" id="{A473D946-5685-63E0-2392-0A7F6B4C9C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27518" y="-87682"/>
            <a:ext cx="4534422" cy="1565753"/>
          </a:xfrm>
          <a:prstGeom prst="rect">
            <a:avLst/>
          </a:prstGeom>
        </p:spPr>
      </p:pic>
    </p:spTree>
    <p:extLst>
      <p:ext uri="{BB962C8B-B14F-4D97-AF65-F5344CB8AC3E}">
        <p14:creationId xmlns:p14="http://schemas.microsoft.com/office/powerpoint/2010/main" val="3963553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60672-624B-4C53-5237-3DD7E6404F9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C8BDDCE-DC14-F31E-1B10-E5AFCE8B415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763634" y="160184"/>
            <a:ext cx="3102690" cy="2307443"/>
          </a:xfrm>
          <a:prstGeom prst="rect">
            <a:avLst/>
          </a:prstGeom>
        </p:spPr>
      </p:pic>
      <p:sp>
        <p:nvSpPr>
          <p:cNvPr id="2" name="Title 1">
            <a:extLst>
              <a:ext uri="{FF2B5EF4-FFF2-40B4-BE49-F238E27FC236}">
                <a16:creationId xmlns:a16="http://schemas.microsoft.com/office/drawing/2014/main" id="{1D63B16C-69BA-7D34-18F5-2CA5353CFEA3}"/>
              </a:ext>
            </a:extLst>
          </p:cNvPr>
          <p:cNvSpPr>
            <a:spLocks noGrp="1"/>
          </p:cNvSpPr>
          <p:nvPr>
            <p:ph type="title"/>
          </p:nvPr>
        </p:nvSpPr>
        <p:spPr>
          <a:xfrm>
            <a:off x="839845" y="632158"/>
            <a:ext cx="8041108" cy="1184366"/>
          </a:xfrm>
        </p:spPr>
        <p:txBody>
          <a:bodyPr>
            <a:normAutofit fontScale="90000"/>
          </a:bodyPr>
          <a:lstStyle/>
          <a:p>
            <a:r>
              <a:rPr lang="en-GB" b="1" dirty="0">
                <a:solidFill>
                  <a:schemeClr val="accent2">
                    <a:lumMod val="50000"/>
                  </a:schemeClr>
                </a:solidFill>
              </a:rPr>
              <a:t>The Community Hub as a focal point for  Coordination and Communication </a:t>
            </a:r>
            <a:endParaRPr lang="en-US" dirty="0"/>
          </a:p>
        </p:txBody>
      </p:sp>
      <p:sp>
        <p:nvSpPr>
          <p:cNvPr id="3" name="Content Placeholder 2">
            <a:extLst>
              <a:ext uri="{FF2B5EF4-FFF2-40B4-BE49-F238E27FC236}">
                <a16:creationId xmlns:a16="http://schemas.microsoft.com/office/drawing/2014/main" id="{3F579F1F-55A3-2B24-29C5-98DC371DFAA1}"/>
              </a:ext>
            </a:extLst>
          </p:cNvPr>
          <p:cNvSpPr>
            <a:spLocks noGrp="1"/>
          </p:cNvSpPr>
          <p:nvPr>
            <p:ph idx="1"/>
          </p:nvPr>
        </p:nvSpPr>
        <p:spPr>
          <a:xfrm>
            <a:off x="551144" y="1652873"/>
            <a:ext cx="11323530" cy="5205127"/>
          </a:xfrm>
        </p:spPr>
        <p:txBody>
          <a:bodyPr>
            <a:normAutofit/>
          </a:bodyPr>
          <a:lstStyle/>
          <a:p>
            <a:pPr marL="0" indent="0">
              <a:buNone/>
            </a:pPr>
            <a:r>
              <a:rPr lang="en-GB" dirty="0"/>
              <a:t>                            .</a:t>
            </a:r>
          </a:p>
          <a:p>
            <a:r>
              <a:rPr lang="en-GB" dirty="0"/>
              <a:t>NHS primary care has undergone major changes in recent years </a:t>
            </a:r>
          </a:p>
          <a:p>
            <a:r>
              <a:rPr lang="en-GB" dirty="0"/>
              <a:t>We must now use the NHS App, expect a range of health professionals to call us for  phone consultations, and use local pharmacies for minor illness.</a:t>
            </a:r>
          </a:p>
          <a:p>
            <a:r>
              <a:rPr lang="en-GB" dirty="0"/>
              <a:t>We could also look after our own health and wellbeing better with the help of the many community groups and voluntary organisations available</a:t>
            </a:r>
          </a:p>
          <a:p>
            <a:r>
              <a:rPr lang="en-GB" dirty="0"/>
              <a:t>If only we had better knowledge of local services and community support</a:t>
            </a:r>
          </a:p>
          <a:p>
            <a:r>
              <a:rPr lang="en-GB" dirty="0"/>
              <a:t>And they knew and understood our needs and were better coordinated</a:t>
            </a:r>
          </a:p>
          <a:p>
            <a:r>
              <a:rPr lang="en-GB" dirty="0"/>
              <a:t>We hope our Community Wellbeing Hub can help address these issues</a:t>
            </a:r>
          </a:p>
          <a:p>
            <a:r>
              <a:rPr lang="en-GB" dirty="0"/>
              <a:t>As a meeting point for health and care staff and community providers</a:t>
            </a:r>
          </a:p>
          <a:p>
            <a:pPr lvl="1"/>
            <a:endParaRPr lang="en-GB" dirty="0"/>
          </a:p>
        </p:txBody>
      </p:sp>
    </p:spTree>
    <p:extLst>
      <p:ext uri="{BB962C8B-B14F-4D97-AF65-F5344CB8AC3E}">
        <p14:creationId xmlns:p14="http://schemas.microsoft.com/office/powerpoint/2010/main" val="1533809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F6EF9-1669-D0A9-BFFC-6632FD4258C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63E4EC2-27B1-6CA4-1B91-3B8F49E20A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42126" y="-1"/>
            <a:ext cx="3949874" cy="3046763"/>
          </a:xfrm>
          <a:prstGeom prst="rect">
            <a:avLst/>
          </a:prstGeom>
        </p:spPr>
      </p:pic>
      <p:sp>
        <p:nvSpPr>
          <p:cNvPr id="2" name="Title 1">
            <a:extLst>
              <a:ext uri="{FF2B5EF4-FFF2-40B4-BE49-F238E27FC236}">
                <a16:creationId xmlns:a16="http://schemas.microsoft.com/office/drawing/2014/main" id="{B2D5A0A0-9360-2397-5757-DB2777EB2F7C}"/>
              </a:ext>
            </a:extLst>
          </p:cNvPr>
          <p:cNvSpPr>
            <a:spLocks noGrp="1"/>
          </p:cNvSpPr>
          <p:nvPr>
            <p:ph type="title"/>
          </p:nvPr>
        </p:nvSpPr>
        <p:spPr>
          <a:xfrm>
            <a:off x="513567" y="1195830"/>
            <a:ext cx="6964471" cy="1184366"/>
          </a:xfrm>
        </p:spPr>
        <p:txBody>
          <a:bodyPr>
            <a:normAutofit fontScale="90000"/>
          </a:bodyPr>
          <a:lstStyle/>
          <a:p>
            <a:r>
              <a:rPr lang="en-GB" b="1" dirty="0">
                <a:solidFill>
                  <a:schemeClr val="accent2">
                    <a:lumMod val="50000"/>
                  </a:schemeClr>
                </a:solidFill>
              </a:rPr>
              <a:t>We are varied communities of    villages, small towns  and many diverse interest</a:t>
            </a:r>
            <a:endParaRPr lang="en-US" dirty="0"/>
          </a:p>
        </p:txBody>
      </p:sp>
      <p:sp>
        <p:nvSpPr>
          <p:cNvPr id="3" name="Content Placeholder 2">
            <a:extLst>
              <a:ext uri="{FF2B5EF4-FFF2-40B4-BE49-F238E27FC236}">
                <a16:creationId xmlns:a16="http://schemas.microsoft.com/office/drawing/2014/main" id="{D2521288-2252-4D2A-7C9F-07BD66468BF8}"/>
              </a:ext>
            </a:extLst>
          </p:cNvPr>
          <p:cNvSpPr>
            <a:spLocks noGrp="1"/>
          </p:cNvSpPr>
          <p:nvPr>
            <p:ph idx="1"/>
          </p:nvPr>
        </p:nvSpPr>
        <p:spPr>
          <a:xfrm>
            <a:off x="237992" y="2667482"/>
            <a:ext cx="11954008" cy="4096573"/>
          </a:xfrm>
        </p:spPr>
        <p:txBody>
          <a:bodyPr>
            <a:normAutofit/>
          </a:bodyPr>
          <a:lstStyle/>
          <a:p>
            <a:pPr marL="0" indent="0">
              <a:buNone/>
            </a:pPr>
            <a:r>
              <a:rPr lang="en-GB" dirty="0"/>
              <a:t>                            .</a:t>
            </a:r>
          </a:p>
          <a:p>
            <a:r>
              <a:rPr lang="en-GB" dirty="0"/>
              <a:t>The role of a Community Hub is not confined to one space  </a:t>
            </a:r>
          </a:p>
          <a:p>
            <a:r>
              <a:rPr lang="en-GB" dirty="0"/>
              <a:t>It must serve communities defined by common interests as well as location.</a:t>
            </a:r>
          </a:p>
          <a:p>
            <a:r>
              <a:rPr lang="en-GB" dirty="0"/>
              <a:t>It must partner with groups based in different locations or in their homes</a:t>
            </a:r>
          </a:p>
          <a:p>
            <a:r>
              <a:rPr lang="en-GB" dirty="0"/>
              <a:t>The Hub can bring teamwork and cooperation to serve all</a:t>
            </a:r>
          </a:p>
          <a:p>
            <a:r>
              <a:rPr lang="en-GB" dirty="0"/>
              <a:t>And will work with existing community facilities and local groups</a:t>
            </a:r>
          </a:p>
          <a:p>
            <a:r>
              <a:rPr lang="en-GB" dirty="0"/>
              <a:t>Of which there are a great many across the Chalfonts and South Bucks see </a:t>
            </a:r>
            <a:r>
              <a:rPr lang="en-GB" dirty="0">
                <a:hlinkClick r:id="rId4"/>
              </a:rPr>
              <a:t>here</a:t>
            </a:r>
            <a:endParaRPr lang="en-GB" dirty="0"/>
          </a:p>
          <a:p>
            <a:pPr lvl="1"/>
            <a:endParaRPr lang="en-GB" dirty="0"/>
          </a:p>
        </p:txBody>
      </p:sp>
    </p:spTree>
    <p:extLst>
      <p:ext uri="{BB962C8B-B14F-4D97-AF65-F5344CB8AC3E}">
        <p14:creationId xmlns:p14="http://schemas.microsoft.com/office/powerpoint/2010/main" val="1366399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4A41FE-5BEF-4E39-B946-9A51D7E4DD13}"/>
              </a:ext>
            </a:extLst>
          </p:cNvPr>
          <p:cNvPicPr>
            <a:picLocks noChangeAspect="1"/>
          </p:cNvPicPr>
          <p:nvPr/>
        </p:nvPicPr>
        <p:blipFill rotWithShape="1">
          <a:blip r:embed="rId2">
            <a:extLst>
              <a:ext uri="{28A0092B-C50C-407E-A947-70E740481C1C}">
                <a14:useLocalDpi xmlns:a14="http://schemas.microsoft.com/office/drawing/2010/main" val="0"/>
              </a:ext>
            </a:extLst>
          </a:blip>
          <a:srcRect l="7013" t="8036" r="4935" b="16428"/>
          <a:stretch/>
        </p:blipFill>
        <p:spPr>
          <a:xfrm>
            <a:off x="8936444" y="-25256"/>
            <a:ext cx="3386186" cy="2112621"/>
          </a:xfrm>
          <a:prstGeom prst="rect">
            <a:avLst/>
          </a:prstGeom>
        </p:spPr>
      </p:pic>
      <p:sp>
        <p:nvSpPr>
          <p:cNvPr id="2" name="Title 1">
            <a:extLst>
              <a:ext uri="{FF2B5EF4-FFF2-40B4-BE49-F238E27FC236}">
                <a16:creationId xmlns:a16="http://schemas.microsoft.com/office/drawing/2014/main" id="{BB710393-78EB-468B-B78C-0274CE60798D}"/>
              </a:ext>
            </a:extLst>
          </p:cNvPr>
          <p:cNvSpPr>
            <a:spLocks noGrp="1"/>
          </p:cNvSpPr>
          <p:nvPr>
            <p:ph type="title"/>
          </p:nvPr>
        </p:nvSpPr>
        <p:spPr>
          <a:xfrm>
            <a:off x="566056" y="0"/>
            <a:ext cx="8703203" cy="1573439"/>
          </a:xfrm>
        </p:spPr>
        <p:txBody>
          <a:bodyPr>
            <a:normAutofit/>
          </a:bodyPr>
          <a:lstStyle/>
          <a:p>
            <a:r>
              <a:rPr lang="en-GB" b="1" dirty="0">
                <a:solidFill>
                  <a:schemeClr val="accent2">
                    <a:lumMod val="50000"/>
                  </a:schemeClr>
                </a:solidFill>
              </a:rPr>
              <a:t>A Digital Health and Wellbeing Hub      </a:t>
            </a:r>
            <a:endParaRPr lang="en-US" dirty="0"/>
          </a:p>
        </p:txBody>
      </p:sp>
      <p:sp>
        <p:nvSpPr>
          <p:cNvPr id="3" name="Content Placeholder 2">
            <a:extLst>
              <a:ext uri="{FF2B5EF4-FFF2-40B4-BE49-F238E27FC236}">
                <a16:creationId xmlns:a16="http://schemas.microsoft.com/office/drawing/2014/main" id="{B1377826-83D1-4502-9DF4-4EB1853E4AB8}"/>
              </a:ext>
            </a:extLst>
          </p:cNvPr>
          <p:cNvSpPr>
            <a:spLocks noGrp="1"/>
          </p:cNvSpPr>
          <p:nvPr>
            <p:ph idx="1"/>
          </p:nvPr>
        </p:nvSpPr>
        <p:spPr>
          <a:xfrm>
            <a:off x="324393" y="1808480"/>
            <a:ext cx="11301550" cy="4731658"/>
          </a:xfrm>
        </p:spPr>
        <p:txBody>
          <a:bodyPr>
            <a:normAutofit fontScale="92500" lnSpcReduction="10000"/>
          </a:bodyPr>
          <a:lstStyle/>
          <a:p>
            <a:r>
              <a:rPr lang="en-GB" dirty="0"/>
              <a:t>National and County plans for integrated care also stress the                             growing need to enable people to use digital services</a:t>
            </a:r>
          </a:p>
          <a:p>
            <a:pPr lvl="1"/>
            <a:r>
              <a:rPr lang="en-GB" dirty="0"/>
              <a:t>To monitor and manage health and care including personal alarms, fall sensors, devices for people prone to wandering and health monitors that can communicate with GP and other health services, see the Bucks CC website </a:t>
            </a:r>
            <a:r>
              <a:rPr lang="en-GB" dirty="0">
                <a:hlinkClick r:id="rId3"/>
              </a:rPr>
              <a:t>here</a:t>
            </a:r>
            <a:endParaRPr lang="en-GB" dirty="0"/>
          </a:p>
          <a:p>
            <a:pPr lvl="1"/>
            <a:r>
              <a:rPr lang="en-GB" dirty="0"/>
              <a:t>To use mobile phone “apps” like the NHS Health Apps Library </a:t>
            </a:r>
            <a:r>
              <a:rPr lang="en-GB" dirty="0">
                <a:hlinkClick r:id="rId4"/>
              </a:rPr>
              <a:t>here</a:t>
            </a:r>
            <a:r>
              <a:rPr lang="en-GB" dirty="0"/>
              <a:t> and the Joy app see </a:t>
            </a:r>
            <a:r>
              <a:rPr lang="en-GB" dirty="0">
                <a:hlinkClick r:id="rId5"/>
              </a:rPr>
              <a:t>here</a:t>
            </a:r>
            <a:endParaRPr lang="en-GB" dirty="0"/>
          </a:p>
          <a:p>
            <a:pPr lvl="1"/>
            <a:r>
              <a:rPr lang="en-GB" dirty="0"/>
              <a:t>To find websites and resources relevant to particular conditions, see for example the MIND A-Z of resources for Mental Health </a:t>
            </a:r>
            <a:r>
              <a:rPr lang="en-GB" dirty="0">
                <a:hlinkClick r:id="rId6"/>
              </a:rPr>
              <a:t>here</a:t>
            </a:r>
            <a:r>
              <a:rPr lang="en-GB" dirty="0"/>
              <a:t> and our list of resources on this page</a:t>
            </a:r>
          </a:p>
          <a:p>
            <a:pPr lvl="1"/>
            <a:r>
              <a:rPr lang="en-GB" dirty="0"/>
              <a:t>In future “hospital at home” services will use monitoring and communication devices to support patients, it is vital to help people use such IT see </a:t>
            </a:r>
            <a:r>
              <a:rPr lang="en-GB" dirty="0">
                <a:hlinkClick r:id="rId7"/>
              </a:rPr>
              <a:t>here</a:t>
            </a:r>
            <a:endParaRPr lang="en-GB" dirty="0"/>
          </a:p>
          <a:p>
            <a:r>
              <a:rPr lang="en-GB" dirty="0"/>
              <a:t>Our Community Wellbeing Hub could help provide a human face to technology by guiding people in the use of digital services or helping them find support.</a:t>
            </a:r>
          </a:p>
          <a:p>
            <a:r>
              <a:rPr lang="en-GB" dirty="0"/>
              <a:t>In our community it would be helpful to provide an eHealth centre, with computers and equipment for patients and perhaps staff (see RCN page </a:t>
            </a:r>
            <a:r>
              <a:rPr lang="en-GB" dirty="0">
                <a:hlinkClick r:id="rId8"/>
              </a:rPr>
              <a:t>here</a:t>
            </a:r>
            <a:r>
              <a:rPr lang="en-GB" dirty="0"/>
              <a:t>)</a:t>
            </a:r>
          </a:p>
        </p:txBody>
      </p:sp>
    </p:spTree>
    <p:extLst>
      <p:ext uri="{BB962C8B-B14F-4D97-AF65-F5344CB8AC3E}">
        <p14:creationId xmlns:p14="http://schemas.microsoft.com/office/powerpoint/2010/main" val="1027560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10393-78EB-468B-B78C-0274CE60798D}"/>
              </a:ext>
            </a:extLst>
          </p:cNvPr>
          <p:cNvSpPr>
            <a:spLocks noGrp="1"/>
          </p:cNvSpPr>
          <p:nvPr>
            <p:ph type="title"/>
          </p:nvPr>
        </p:nvSpPr>
        <p:spPr>
          <a:xfrm>
            <a:off x="839845" y="632158"/>
            <a:ext cx="7615223" cy="1184366"/>
          </a:xfrm>
        </p:spPr>
        <p:txBody>
          <a:bodyPr>
            <a:normAutofit fontScale="90000"/>
          </a:bodyPr>
          <a:lstStyle/>
          <a:p>
            <a:r>
              <a:rPr lang="en-GB" b="1" dirty="0">
                <a:solidFill>
                  <a:schemeClr val="accent2">
                    <a:lumMod val="50000"/>
                  </a:schemeClr>
                </a:solidFill>
              </a:rPr>
              <a:t>The Community Hub as a focus for  Working with Community Groups, Libraries and local businesses</a:t>
            </a:r>
            <a:endParaRPr lang="en-US" dirty="0"/>
          </a:p>
        </p:txBody>
      </p:sp>
      <p:sp>
        <p:nvSpPr>
          <p:cNvPr id="3" name="Content Placeholder 2">
            <a:extLst>
              <a:ext uri="{FF2B5EF4-FFF2-40B4-BE49-F238E27FC236}">
                <a16:creationId xmlns:a16="http://schemas.microsoft.com/office/drawing/2014/main" id="{B1377826-83D1-4502-9DF4-4EB1853E4AB8}"/>
              </a:ext>
            </a:extLst>
          </p:cNvPr>
          <p:cNvSpPr>
            <a:spLocks noGrp="1"/>
          </p:cNvSpPr>
          <p:nvPr>
            <p:ph idx="1"/>
          </p:nvPr>
        </p:nvSpPr>
        <p:spPr>
          <a:xfrm>
            <a:off x="0" y="1803748"/>
            <a:ext cx="11382913" cy="5392455"/>
          </a:xfrm>
        </p:spPr>
        <p:txBody>
          <a:bodyPr>
            <a:normAutofit/>
          </a:bodyPr>
          <a:lstStyle/>
          <a:p>
            <a:pPr marL="0" indent="0">
              <a:buNone/>
            </a:pPr>
            <a:r>
              <a:rPr lang="en-GB" dirty="0"/>
              <a:t>                            .</a:t>
            </a:r>
          </a:p>
          <a:p>
            <a:r>
              <a:rPr lang="en-GB" dirty="0"/>
              <a:t>There are some 500 local organisations and groups many                                of which have already shown interest in befriending.</a:t>
            </a:r>
          </a:p>
          <a:p>
            <a:r>
              <a:rPr lang="en-GB" dirty="0"/>
              <a:t>During the Covid Pandemic volunteers at libraries in Gerrards Cross, Chalfont St Peter, Chalfont St Giles and Farnham have helped provide tests and information. They could also be encouraged to use the toolkit available </a:t>
            </a:r>
            <a:r>
              <a:rPr lang="en-GB" dirty="0">
                <a:hlinkClick r:id="rId2"/>
              </a:rPr>
              <a:t>here</a:t>
            </a:r>
            <a:r>
              <a:rPr lang="en-GB" dirty="0"/>
              <a:t> at  to join a local network for community health and wellbeing. They could also provide access to </a:t>
            </a:r>
            <a:r>
              <a:rPr lang="en-GB" dirty="0" err="1"/>
              <a:t>ehealth</a:t>
            </a:r>
            <a:r>
              <a:rPr lang="en-GB" dirty="0"/>
              <a:t> resources. </a:t>
            </a:r>
          </a:p>
          <a:p>
            <a:r>
              <a:rPr lang="en-GB" dirty="0"/>
              <a:t>The Hub could also engage local businesses for example providing better information on the services provided by pharmacies and promoting healthy eating aisles in supermarkets and lower sugar options in coffee shops. </a:t>
            </a:r>
          </a:p>
          <a:p>
            <a:endParaRPr lang="en-GB" dirty="0"/>
          </a:p>
          <a:p>
            <a:pPr lvl="1"/>
            <a:endParaRPr lang="en-GB" dirty="0"/>
          </a:p>
        </p:txBody>
      </p:sp>
      <p:pic>
        <p:nvPicPr>
          <p:cNvPr id="4" name="Picture 3">
            <a:extLst>
              <a:ext uri="{FF2B5EF4-FFF2-40B4-BE49-F238E27FC236}">
                <a16:creationId xmlns:a16="http://schemas.microsoft.com/office/drawing/2014/main" id="{10D8FED8-B51C-4218-91EC-379C565262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89310" y="156169"/>
            <a:ext cx="3102690" cy="3048000"/>
          </a:xfrm>
          <a:prstGeom prst="rect">
            <a:avLst/>
          </a:prstGeom>
        </p:spPr>
      </p:pic>
    </p:spTree>
    <p:extLst>
      <p:ext uri="{BB962C8B-B14F-4D97-AF65-F5344CB8AC3E}">
        <p14:creationId xmlns:p14="http://schemas.microsoft.com/office/powerpoint/2010/main" val="32641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3318284" y="554128"/>
            <a:ext cx="5086681" cy="1229300"/>
          </a:xfrm>
        </p:spPr>
        <p:txBody>
          <a:bodyPr>
            <a:normAutofit fontScale="90000"/>
          </a:bodyPr>
          <a:lstStyle/>
          <a:p>
            <a:r>
              <a:rPr lang="en-GB" altLang="en-US" b="1" dirty="0">
                <a:solidFill>
                  <a:schemeClr val="accent2">
                    <a:lumMod val="50000"/>
                  </a:schemeClr>
                </a:solidFill>
              </a:rPr>
              <a:t>Introducing INTs and Social Prescribing</a:t>
            </a:r>
          </a:p>
        </p:txBody>
      </p:sp>
      <p:sp>
        <p:nvSpPr>
          <p:cNvPr id="67587" name="Content Placeholder 2"/>
          <p:cNvSpPr>
            <a:spLocks noGrp="1"/>
          </p:cNvSpPr>
          <p:nvPr>
            <p:ph idx="1"/>
          </p:nvPr>
        </p:nvSpPr>
        <p:spPr>
          <a:xfrm>
            <a:off x="273132" y="2232414"/>
            <a:ext cx="11918868" cy="4625586"/>
          </a:xfrm>
        </p:spPr>
        <p:txBody>
          <a:bodyPr>
            <a:normAutofit fontScale="92500" lnSpcReduction="20000"/>
          </a:bodyPr>
          <a:lstStyle/>
          <a:p>
            <a:r>
              <a:rPr lang="en-GB" altLang="en-US" dirty="0"/>
              <a:t>Social Prescribing and INTs may be called upon to perform many different roles</a:t>
            </a:r>
          </a:p>
          <a:p>
            <a:pPr lvl="1"/>
            <a:r>
              <a:rPr lang="en-GB" altLang="en-US" dirty="0"/>
              <a:t>Dealing with multi-morbidity, mental confusion, older patients and sometimes youth health, working with communities and social care services </a:t>
            </a:r>
          </a:p>
          <a:p>
            <a:r>
              <a:rPr lang="en-GB" altLang="en-US" sz="3000" dirty="0"/>
              <a:t>Experience suggests it is essential to agree priorities</a:t>
            </a:r>
          </a:p>
          <a:p>
            <a:r>
              <a:rPr lang="en-GB" altLang="en-US" dirty="0"/>
              <a:t>Possible steps in </a:t>
            </a:r>
            <a:r>
              <a:rPr lang="en-GB" altLang="en-US" dirty="0" err="1"/>
              <a:t>Chalfonts</a:t>
            </a:r>
            <a:r>
              <a:rPr lang="en-GB" altLang="en-US" dirty="0"/>
              <a:t> and </a:t>
            </a:r>
            <a:r>
              <a:rPr lang="en-GB" altLang="en-US" dirty="0" err="1"/>
              <a:t>Gerrards</a:t>
            </a:r>
            <a:r>
              <a:rPr lang="en-GB" altLang="en-US" dirty="0"/>
              <a:t> Cross based on University of Westminster guide “Making Sense of Social Prescribing” </a:t>
            </a:r>
            <a:r>
              <a:rPr lang="en-GB" altLang="en-US" dirty="0">
                <a:hlinkClick r:id="rId2"/>
              </a:rPr>
              <a:t>here</a:t>
            </a:r>
            <a:endParaRPr lang="en-GB" altLang="en-US" dirty="0"/>
          </a:p>
          <a:p>
            <a:endParaRPr lang="en-GB" altLang="en-US" sz="900" dirty="0"/>
          </a:p>
          <a:p>
            <a:pPr marL="914400" lvl="1" indent="-457200">
              <a:buFont typeface="+mj-lt"/>
              <a:buAutoNum type="arabicPeriod"/>
            </a:pPr>
            <a:r>
              <a:rPr lang="en-GB" altLang="en-US" dirty="0"/>
              <a:t>Establish leadership – steering group and operational lead </a:t>
            </a:r>
          </a:p>
          <a:p>
            <a:pPr marL="914400" lvl="1" indent="-457200">
              <a:buFont typeface="+mj-lt"/>
              <a:buAutoNum type="arabicPeriod"/>
            </a:pPr>
            <a:r>
              <a:rPr lang="en-GB" altLang="en-US" dirty="0"/>
              <a:t>Engage local organisations - to share an understanding of SP</a:t>
            </a:r>
          </a:p>
          <a:p>
            <a:pPr marL="914400" lvl="1" indent="-457200">
              <a:buFont typeface="+mj-lt"/>
              <a:buAutoNum type="arabicPeriod"/>
            </a:pPr>
            <a:r>
              <a:rPr lang="en-GB" altLang="en-US" dirty="0"/>
              <a:t>Agree objectives and priorities - roles, processes and location </a:t>
            </a:r>
          </a:p>
          <a:p>
            <a:pPr marL="914400" lvl="1" indent="-457200">
              <a:buFont typeface="+mj-lt"/>
              <a:buAutoNum type="arabicPeriod"/>
            </a:pPr>
            <a:r>
              <a:rPr lang="en-GB" altLang="en-US" dirty="0"/>
              <a:t>Set up evaluation - describe, measure and value costs and outcomes</a:t>
            </a:r>
          </a:p>
          <a:p>
            <a:pPr marL="914400" lvl="1" indent="-457200">
              <a:buFont typeface="+mj-lt"/>
              <a:buAutoNum type="arabicPeriod"/>
            </a:pPr>
            <a:r>
              <a:rPr lang="en-GB" altLang="en-US" dirty="0"/>
              <a:t>Recruit and train the team – and first link worker (s) – learn from others</a:t>
            </a:r>
          </a:p>
          <a:p>
            <a:pPr marL="914400" lvl="1" indent="-457200">
              <a:buFont typeface="+mj-lt"/>
              <a:buAutoNum type="arabicPeriod"/>
            </a:pPr>
            <a:r>
              <a:rPr lang="en-GB" altLang="en-US" dirty="0"/>
              <a:t>Year 1 tasks – community contacts/self referral /signposts/priority cases</a:t>
            </a:r>
          </a:p>
          <a:p>
            <a:pPr marL="914400" lvl="1" indent="-457200">
              <a:buFont typeface="+mj-lt"/>
              <a:buAutoNum type="arabicPeriod"/>
            </a:pPr>
            <a:r>
              <a:rPr lang="en-GB" altLang="en-US" dirty="0"/>
              <a:t>Develop community befriending – review and improve your SP system</a:t>
            </a:r>
          </a:p>
        </p:txBody>
      </p:sp>
      <p:pic>
        <p:nvPicPr>
          <p:cNvPr id="7" name="Picture 6">
            <a:extLst>
              <a:ext uri="{FF2B5EF4-FFF2-40B4-BE49-F238E27FC236}">
                <a16:creationId xmlns:a16="http://schemas.microsoft.com/office/drawing/2014/main" id="{B4A22D07-F3B5-4AD7-A0FA-435A662035F0}"/>
              </a:ext>
            </a:extLst>
          </p:cNvPr>
          <p:cNvPicPr>
            <a:picLocks noChangeAspect="1"/>
          </p:cNvPicPr>
          <p:nvPr/>
        </p:nvPicPr>
        <p:blipFill>
          <a:blip r:embed="rId3"/>
          <a:stretch>
            <a:fillRect/>
          </a:stretch>
        </p:blipFill>
        <p:spPr>
          <a:xfrm>
            <a:off x="8911202" y="149516"/>
            <a:ext cx="3007666" cy="1885855"/>
          </a:xfrm>
          <a:prstGeom prst="rect">
            <a:avLst/>
          </a:prstGeom>
        </p:spPr>
      </p:pic>
      <p:pic>
        <p:nvPicPr>
          <p:cNvPr id="1026" name="Picture 2" descr="See the source image">
            <a:extLst>
              <a:ext uri="{FF2B5EF4-FFF2-40B4-BE49-F238E27FC236}">
                <a16:creationId xmlns:a16="http://schemas.microsoft.com/office/drawing/2014/main" id="{D819467C-16E5-4664-B765-39426B31F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 y="0"/>
            <a:ext cx="2474435" cy="2066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708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10393-78EB-468B-B78C-0274CE60798D}"/>
              </a:ext>
            </a:extLst>
          </p:cNvPr>
          <p:cNvSpPr>
            <a:spLocks noGrp="1"/>
          </p:cNvSpPr>
          <p:nvPr>
            <p:ph type="title"/>
          </p:nvPr>
        </p:nvSpPr>
        <p:spPr>
          <a:xfrm>
            <a:off x="436154" y="179296"/>
            <a:ext cx="8067766" cy="1325563"/>
          </a:xfrm>
        </p:spPr>
        <p:txBody>
          <a:bodyPr>
            <a:normAutofit/>
          </a:bodyPr>
          <a:lstStyle/>
          <a:p>
            <a:r>
              <a:rPr lang="en-GB" b="1" dirty="0">
                <a:solidFill>
                  <a:schemeClr val="accent2">
                    <a:lumMod val="50000"/>
                  </a:schemeClr>
                </a:solidFill>
              </a:rPr>
              <a:t>Integrated Neighbourhood Team Support for People who are Frail</a:t>
            </a:r>
            <a:endParaRPr lang="en-US" dirty="0"/>
          </a:p>
        </p:txBody>
      </p:sp>
      <p:sp>
        <p:nvSpPr>
          <p:cNvPr id="3" name="Content Placeholder 2">
            <a:extLst>
              <a:ext uri="{FF2B5EF4-FFF2-40B4-BE49-F238E27FC236}">
                <a16:creationId xmlns:a16="http://schemas.microsoft.com/office/drawing/2014/main" id="{B1377826-83D1-4502-9DF4-4EB1853E4AB8}"/>
              </a:ext>
            </a:extLst>
          </p:cNvPr>
          <p:cNvSpPr>
            <a:spLocks noGrp="1"/>
          </p:cNvSpPr>
          <p:nvPr>
            <p:ph idx="1"/>
          </p:nvPr>
        </p:nvSpPr>
        <p:spPr>
          <a:xfrm>
            <a:off x="204943" y="2086244"/>
            <a:ext cx="11769939" cy="5203903"/>
          </a:xfrm>
        </p:spPr>
        <p:txBody>
          <a:bodyPr>
            <a:normAutofit fontScale="92500" lnSpcReduction="10000"/>
          </a:bodyPr>
          <a:lstStyle/>
          <a:p>
            <a:r>
              <a:rPr lang="en-GB" dirty="0"/>
              <a:t>Frailty  refers to a person’s mental and physical resilience, or their ability to bounce back and recover from events like illness and injury for example from chronic diseases or falls see </a:t>
            </a:r>
            <a:r>
              <a:rPr lang="en-GB" dirty="0">
                <a:hlinkClick r:id="rId3"/>
              </a:rPr>
              <a:t>here</a:t>
            </a:r>
            <a:r>
              <a:rPr lang="en-GB" dirty="0"/>
              <a:t>. It may be due to complex physical or mental health issues.</a:t>
            </a:r>
          </a:p>
          <a:p>
            <a:r>
              <a:rPr lang="en-GB" dirty="0"/>
              <a:t>Frailty can arise from many conditions e.g.: age related muscle loss, diabetes, heart failure and arthritis, depression, social isolation see </a:t>
            </a:r>
            <a:r>
              <a:rPr lang="en-GB" dirty="0">
                <a:hlinkClick r:id="rId4"/>
              </a:rPr>
              <a:t>here</a:t>
            </a:r>
            <a:r>
              <a:rPr lang="en-GB" dirty="0"/>
              <a:t> </a:t>
            </a:r>
          </a:p>
          <a:p>
            <a:r>
              <a:rPr lang="en-GB" b="0" i="0" dirty="0">
                <a:effectLst/>
              </a:rPr>
              <a:t>Around 7-10% of people aged over 65 live with frailty. This rises to between 25% and a 50% for those aged over 85 see </a:t>
            </a:r>
            <a:r>
              <a:rPr kumimoji="0" lang="en-GB" sz="2800" b="0" i="0" u="none" strike="noStrike" kern="1200" cap="none" spc="0" normalizeH="0" baseline="0" noProof="0" dirty="0">
                <a:ln>
                  <a:noFill/>
                </a:ln>
                <a:solidFill>
                  <a:prstClr val="black"/>
                </a:solidFill>
                <a:effectLst/>
                <a:uLnTx/>
                <a:uFillTx/>
                <a:ea typeface="+mn-ea"/>
                <a:cs typeface="+mn-cs"/>
              </a:rPr>
              <a:t> </a:t>
            </a:r>
            <a:r>
              <a:rPr kumimoji="0" lang="en-GB" sz="2800" b="0" i="0" u="none" strike="noStrike" kern="1200" cap="none" spc="0" normalizeH="0" baseline="0" noProof="0" dirty="0">
                <a:ln>
                  <a:noFill/>
                </a:ln>
                <a:solidFill>
                  <a:prstClr val="black"/>
                </a:solidFill>
                <a:effectLst/>
                <a:uLnTx/>
                <a:uFillTx/>
                <a:ea typeface="+mn-ea"/>
                <a:cs typeface="+mn-cs"/>
                <a:hlinkClick r:id="rId5"/>
              </a:rPr>
              <a:t>here</a:t>
            </a:r>
            <a:r>
              <a:rPr lang="en-GB" b="0" i="0" dirty="0">
                <a:effectLst/>
              </a:rPr>
              <a:t>.</a:t>
            </a:r>
          </a:p>
          <a:p>
            <a:r>
              <a:rPr lang="en-GB" dirty="0"/>
              <a:t>Frail patients use GP and hospital services at 5 times the average rate and account for more than 1/3rd of GP appointments. But Frailty can also lead to social isolation avoiding contact with services or community groups.</a:t>
            </a:r>
          </a:p>
          <a:p>
            <a:r>
              <a:rPr lang="en-GB" dirty="0"/>
              <a:t>A Frailty Support INT Team as proposed by the Chalfonts and South Bucks  PCNs can be of great value in addressing their health and care needs to ensure they receive integrated care and community support reflecting their whole person needs. </a:t>
            </a:r>
          </a:p>
        </p:txBody>
      </p:sp>
      <p:pic>
        <p:nvPicPr>
          <p:cNvPr id="7" name="Picture 6" descr="A picture containing person, outdoor, bicycle&#10;&#10;Description automatically generated">
            <a:extLst>
              <a:ext uri="{FF2B5EF4-FFF2-40B4-BE49-F238E27FC236}">
                <a16:creationId xmlns:a16="http://schemas.microsoft.com/office/drawing/2014/main" id="{E1951F66-488F-4E16-940A-1BF70C31758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360665" y="-32886"/>
            <a:ext cx="2831335" cy="1887085"/>
          </a:xfrm>
          <a:prstGeom prst="rect">
            <a:avLst/>
          </a:prstGeom>
        </p:spPr>
      </p:pic>
    </p:spTree>
    <p:extLst>
      <p:ext uri="{BB962C8B-B14F-4D97-AF65-F5344CB8AC3E}">
        <p14:creationId xmlns:p14="http://schemas.microsoft.com/office/powerpoint/2010/main" val="624522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6A77F-F73A-FAE2-0DE1-A50BD20A6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1E1B96-D404-E150-8099-D7A6B8BF79CC}"/>
              </a:ext>
            </a:extLst>
          </p:cNvPr>
          <p:cNvSpPr>
            <a:spLocks noGrp="1"/>
          </p:cNvSpPr>
          <p:nvPr>
            <p:ph type="title"/>
          </p:nvPr>
        </p:nvSpPr>
        <p:spPr>
          <a:xfrm>
            <a:off x="436154" y="179296"/>
            <a:ext cx="8067766" cy="1325563"/>
          </a:xfrm>
        </p:spPr>
        <p:txBody>
          <a:bodyPr>
            <a:normAutofit/>
          </a:bodyPr>
          <a:lstStyle/>
          <a:p>
            <a:r>
              <a:rPr lang="en-GB" b="1" dirty="0">
                <a:solidFill>
                  <a:schemeClr val="accent2">
                    <a:lumMod val="50000"/>
                  </a:schemeClr>
                </a:solidFill>
              </a:rPr>
              <a:t>Identifying and establishing a    Lead Contacts for Frailty</a:t>
            </a:r>
            <a:endParaRPr lang="en-US" dirty="0"/>
          </a:p>
        </p:txBody>
      </p:sp>
      <p:sp>
        <p:nvSpPr>
          <p:cNvPr id="3" name="Content Placeholder 2">
            <a:extLst>
              <a:ext uri="{FF2B5EF4-FFF2-40B4-BE49-F238E27FC236}">
                <a16:creationId xmlns:a16="http://schemas.microsoft.com/office/drawing/2014/main" id="{027E4481-0B3E-7C23-4925-98158D8908FE}"/>
              </a:ext>
            </a:extLst>
          </p:cNvPr>
          <p:cNvSpPr>
            <a:spLocks noGrp="1"/>
          </p:cNvSpPr>
          <p:nvPr>
            <p:ph idx="1"/>
          </p:nvPr>
        </p:nvSpPr>
        <p:spPr>
          <a:xfrm>
            <a:off x="321853" y="1873302"/>
            <a:ext cx="11870147" cy="4893084"/>
          </a:xfrm>
        </p:spPr>
        <p:txBody>
          <a:bodyPr>
            <a:normAutofit fontScale="92500" lnSpcReduction="10000"/>
          </a:bodyPr>
          <a:lstStyle/>
          <a:p>
            <a:r>
              <a:rPr lang="en-GB" dirty="0">
                <a:latin typeface="HelveticaNeue"/>
              </a:rPr>
              <a:t>Frailty often results from a combination of factors and require a team approach to address a range of health and social issues and needs. Priority may be given to those with multiple hospital admissions but equally isolated individuals avoiding services may also be identified. </a:t>
            </a:r>
          </a:p>
          <a:p>
            <a:r>
              <a:rPr lang="en-GB" dirty="0">
                <a:latin typeface="HelveticaNeue"/>
              </a:rPr>
              <a:t>An essential starting point is always a constructive conversation with the patient and family or carers to listen to their needs as they see them.</a:t>
            </a:r>
          </a:p>
          <a:p>
            <a:r>
              <a:rPr lang="en-GB" dirty="0">
                <a:latin typeface="HelveticaNeue"/>
              </a:rPr>
              <a:t>A lead contact is required who can can develop a relationship with the client/ patient and who also has a good understanding of the roles and resources of other </a:t>
            </a:r>
            <a:r>
              <a:rPr lang="en-GB" dirty="0" err="1">
                <a:latin typeface="HelveticaNeue"/>
              </a:rPr>
              <a:t>INt</a:t>
            </a:r>
            <a:r>
              <a:rPr lang="en-GB" dirty="0">
                <a:latin typeface="HelveticaNeue"/>
              </a:rPr>
              <a:t> members. In complex cases this may be a care coordinator, in most cases, it will be member of the team with listening skills</a:t>
            </a:r>
          </a:p>
          <a:p>
            <a:r>
              <a:rPr lang="en-GB" dirty="0">
                <a:latin typeface="HelveticaNeue"/>
              </a:rPr>
              <a:t>A Lead Contact is not necessarily the most senior member of the team, it is the person with the closest relationship with the patient/client. </a:t>
            </a:r>
            <a:r>
              <a:rPr lang="en-GB">
                <a:latin typeface="HelveticaNeue"/>
              </a:rPr>
              <a:t>A </a:t>
            </a:r>
            <a:r>
              <a:rPr lang="en-GB" dirty="0">
                <a:latin typeface="HelveticaNeue"/>
              </a:rPr>
              <a:t>GP or  a Geriatrician may need to approve use of resources to meet patient needs. </a:t>
            </a:r>
          </a:p>
        </p:txBody>
      </p:sp>
      <p:pic>
        <p:nvPicPr>
          <p:cNvPr id="7" name="Picture 6">
            <a:extLst>
              <a:ext uri="{FF2B5EF4-FFF2-40B4-BE49-F238E27FC236}">
                <a16:creationId xmlns:a16="http://schemas.microsoft.com/office/drawing/2014/main" id="{CD4D040D-8EB7-2A26-5887-F7AA5B6375F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369468" y="-32886"/>
            <a:ext cx="2089857" cy="1887085"/>
          </a:xfrm>
          <a:prstGeom prst="rect">
            <a:avLst/>
          </a:prstGeom>
        </p:spPr>
      </p:pic>
    </p:spTree>
    <p:extLst>
      <p:ext uri="{BB962C8B-B14F-4D97-AF65-F5344CB8AC3E}">
        <p14:creationId xmlns:p14="http://schemas.microsoft.com/office/powerpoint/2010/main" val="1455006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291754" y="317560"/>
            <a:ext cx="6225669" cy="1325563"/>
          </a:xfrm>
        </p:spPr>
        <p:txBody>
          <a:bodyPr/>
          <a:lstStyle/>
          <a:p>
            <a:r>
              <a:rPr lang="en-GB" altLang="en-US" b="1" dirty="0">
                <a:solidFill>
                  <a:schemeClr val="accent2">
                    <a:lumMod val="50000"/>
                  </a:schemeClr>
                </a:solidFill>
              </a:rPr>
              <a:t>Social Prescribing for Health and Social Care</a:t>
            </a:r>
          </a:p>
        </p:txBody>
      </p:sp>
      <p:sp>
        <p:nvSpPr>
          <p:cNvPr id="67587" name="Content Placeholder 2"/>
          <p:cNvSpPr>
            <a:spLocks noGrp="1"/>
          </p:cNvSpPr>
          <p:nvPr>
            <p:ph idx="1"/>
          </p:nvPr>
        </p:nvSpPr>
        <p:spPr>
          <a:xfrm>
            <a:off x="273132" y="2066910"/>
            <a:ext cx="11807108" cy="4689490"/>
          </a:xfrm>
        </p:spPr>
        <p:txBody>
          <a:bodyPr>
            <a:normAutofit fontScale="92500"/>
          </a:bodyPr>
          <a:lstStyle/>
          <a:p>
            <a:r>
              <a:rPr lang="en-GB" altLang="en-US" sz="3200" dirty="0"/>
              <a:t>The success of the NHS means that more patients/clients are older, many with complex mix of physical and mental health and social care needs. </a:t>
            </a:r>
          </a:p>
          <a:p>
            <a:r>
              <a:rPr lang="en-GB" altLang="en-US" sz="3200" dirty="0"/>
              <a:t>This and the financial and staffing difficulties of health and care services puts an increasing strain on LA/NHS staff and the people they care for.</a:t>
            </a:r>
          </a:p>
          <a:p>
            <a:r>
              <a:rPr lang="en-GB" altLang="en-US" sz="3200" dirty="0"/>
              <a:t>Social Prescribing is part of a transformation towards whole person care </a:t>
            </a:r>
          </a:p>
          <a:p>
            <a:pPr lvl="1"/>
            <a:r>
              <a:rPr lang="en-GB" altLang="en-US" sz="2800" dirty="0"/>
              <a:t>Developing partnership with community groups to co-produce health see </a:t>
            </a:r>
            <a:r>
              <a:rPr lang="en-GB" altLang="en-US" sz="2800" dirty="0">
                <a:hlinkClick r:id="rId3"/>
              </a:rPr>
              <a:t>here</a:t>
            </a:r>
            <a:endParaRPr lang="en-GB" altLang="en-US" sz="2800" dirty="0"/>
          </a:p>
          <a:p>
            <a:pPr lvl="1"/>
            <a:r>
              <a:rPr lang="en-GB" altLang="en-US" sz="2800" dirty="0"/>
              <a:t>Communication to raise awareness of health issues and resources e.g. see </a:t>
            </a:r>
            <a:r>
              <a:rPr lang="en-GB" altLang="en-US" sz="2800" dirty="0">
                <a:hlinkClick r:id="rId4"/>
              </a:rPr>
              <a:t>here</a:t>
            </a:r>
            <a:endParaRPr lang="en-GB" altLang="en-US" sz="2800" dirty="0"/>
          </a:p>
          <a:p>
            <a:pPr lvl="1"/>
            <a:r>
              <a:rPr lang="en-GB" altLang="en-US" sz="2800" dirty="0"/>
              <a:t>Helping patient discharged from hospital and/or with complex needs see </a:t>
            </a:r>
            <a:r>
              <a:rPr lang="en-GB" altLang="en-US" sz="2800" dirty="0">
                <a:hlinkClick r:id="rId5"/>
              </a:rPr>
              <a:t>here</a:t>
            </a:r>
            <a:endParaRPr lang="en-GB" altLang="en-US" sz="2800" dirty="0"/>
          </a:p>
          <a:p>
            <a:pPr lvl="1"/>
            <a:r>
              <a:rPr lang="en-GB" altLang="en-US" sz="2800" dirty="0"/>
              <a:t>Supporting patient choice, e.g. for Personal Care Budgets see </a:t>
            </a:r>
            <a:r>
              <a:rPr lang="en-GB" altLang="en-US" sz="2800" dirty="0">
                <a:hlinkClick r:id="rId6"/>
              </a:rPr>
              <a:t>here</a:t>
            </a:r>
            <a:endParaRPr lang="en-GB" altLang="en-US" sz="2800" dirty="0"/>
          </a:p>
          <a:p>
            <a:pPr lvl="1"/>
            <a:r>
              <a:rPr lang="en-GB" altLang="en-US" sz="2800" dirty="0"/>
              <a:t>In the longer term operating within an Accountable Care Budget see </a:t>
            </a:r>
            <a:r>
              <a:rPr lang="en-GB" altLang="en-US" sz="2800" dirty="0">
                <a:hlinkClick r:id="rId7"/>
              </a:rPr>
              <a:t>here</a:t>
            </a:r>
            <a:endParaRPr lang="en-GB" altLang="en-US" sz="2800" dirty="0"/>
          </a:p>
          <a:p>
            <a:pPr marL="457200" lvl="1" indent="0">
              <a:buNone/>
            </a:pPr>
            <a:endParaRPr lang="en-GB" altLang="en-US" dirty="0"/>
          </a:p>
        </p:txBody>
      </p:sp>
      <p:pic>
        <p:nvPicPr>
          <p:cNvPr id="7" name="Picture 6">
            <a:extLst>
              <a:ext uri="{FF2B5EF4-FFF2-40B4-BE49-F238E27FC236}">
                <a16:creationId xmlns:a16="http://schemas.microsoft.com/office/drawing/2014/main" id="{B4A22D07-F3B5-4AD7-A0FA-435A662035F0}"/>
              </a:ext>
            </a:extLst>
          </p:cNvPr>
          <p:cNvPicPr>
            <a:picLocks noChangeAspect="1"/>
          </p:cNvPicPr>
          <p:nvPr/>
        </p:nvPicPr>
        <p:blipFill rotWithShape="1">
          <a:blip r:embed="rId8">
            <a:extLst>
              <a:ext uri="{28A0092B-C50C-407E-A947-70E740481C1C}">
                <a14:useLocalDpi xmlns:a14="http://schemas.microsoft.com/office/drawing/2010/main" val="0"/>
              </a:ext>
            </a:extLst>
          </a:blip>
          <a:srcRect b="12795"/>
          <a:stretch/>
        </p:blipFill>
        <p:spPr>
          <a:xfrm>
            <a:off x="8018585" y="0"/>
            <a:ext cx="4245191" cy="1960685"/>
          </a:xfrm>
          <a:prstGeom prst="rect">
            <a:avLst/>
          </a:prstGeom>
        </p:spPr>
      </p:pic>
    </p:spTree>
    <p:extLst>
      <p:ext uri="{BB962C8B-B14F-4D97-AF65-F5344CB8AC3E}">
        <p14:creationId xmlns:p14="http://schemas.microsoft.com/office/powerpoint/2010/main" val="3568379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2" y="-6194"/>
            <a:ext cx="6168007" cy="199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0" name="Title 4"/>
          <p:cNvSpPr>
            <a:spLocks noGrp="1"/>
          </p:cNvSpPr>
          <p:nvPr>
            <p:ph type="title"/>
          </p:nvPr>
        </p:nvSpPr>
        <p:spPr>
          <a:xfrm>
            <a:off x="865415" y="471905"/>
            <a:ext cx="4767942" cy="1669754"/>
          </a:xfrm>
        </p:spPr>
        <p:txBody>
          <a:bodyPr>
            <a:normAutofit fontScale="90000"/>
          </a:bodyPr>
          <a:lstStyle/>
          <a:p>
            <a:r>
              <a:rPr lang="en-GB" altLang="en-US" b="1" dirty="0">
                <a:solidFill>
                  <a:srgbClr val="800000"/>
                </a:solidFill>
              </a:rPr>
              <a:t>What is Health and </a:t>
            </a:r>
            <a:br>
              <a:rPr lang="en-GB" altLang="en-US" b="1" dirty="0">
                <a:solidFill>
                  <a:srgbClr val="800000"/>
                </a:solidFill>
              </a:rPr>
            </a:br>
            <a:r>
              <a:rPr lang="en-GB" altLang="en-US" b="1" dirty="0">
                <a:solidFill>
                  <a:srgbClr val="800000"/>
                </a:solidFill>
              </a:rPr>
              <a:t>Wellbeing?</a:t>
            </a:r>
            <a:br>
              <a:rPr lang="en-GB" altLang="en-US" sz="3600" dirty="0">
                <a:solidFill>
                  <a:srgbClr val="800000"/>
                </a:solidFill>
              </a:rPr>
            </a:br>
            <a:endParaRPr lang="en-GB" altLang="en-US" sz="3600" dirty="0">
              <a:solidFill>
                <a:srgbClr val="800000"/>
              </a:solidFill>
            </a:endParaRPr>
          </a:p>
        </p:txBody>
      </p:sp>
      <p:sp>
        <p:nvSpPr>
          <p:cNvPr id="6" name="Content Placeholder 5"/>
          <p:cNvSpPr>
            <a:spLocks noGrp="1"/>
          </p:cNvSpPr>
          <p:nvPr>
            <p:ph idx="1"/>
          </p:nvPr>
        </p:nvSpPr>
        <p:spPr>
          <a:xfrm>
            <a:off x="513290" y="1992086"/>
            <a:ext cx="11419630" cy="4716342"/>
          </a:xfrm>
        </p:spPr>
        <p:txBody>
          <a:bodyPr>
            <a:normAutofit/>
          </a:bodyPr>
          <a:lstStyle/>
          <a:p>
            <a:pPr>
              <a:defRPr/>
            </a:pPr>
            <a:r>
              <a:rPr lang="en-GB" sz="3200" dirty="0"/>
              <a:t>Health is defined in the World Health Organisation constitution as: </a:t>
            </a:r>
          </a:p>
          <a:p>
            <a:pPr lvl="1">
              <a:defRPr/>
            </a:pPr>
            <a:r>
              <a:rPr lang="en-GB" sz="2800" dirty="0"/>
              <a:t>A state of complete physical, social and mental well-being, and not merely the absence of disease or infirmity.</a:t>
            </a:r>
            <a:r>
              <a:rPr lang="en-GB" dirty="0"/>
              <a:t> </a:t>
            </a:r>
          </a:p>
          <a:p>
            <a:pPr>
              <a:defRPr/>
            </a:pPr>
            <a:r>
              <a:rPr lang="en-GB" sz="3200" dirty="0"/>
              <a:t>There is no internationally agreed definition of wellbeing but:</a:t>
            </a:r>
          </a:p>
          <a:p>
            <a:pPr lvl="1">
              <a:defRPr/>
            </a:pPr>
            <a:r>
              <a:rPr lang="en-GB" sz="2800" dirty="0"/>
              <a:t> </a:t>
            </a:r>
            <a:r>
              <a:rPr lang="en-GB" i="1" dirty="0"/>
              <a:t>Physical, mental, emotional and community wellbeing gives every individual the </a:t>
            </a:r>
            <a:r>
              <a:rPr lang="en-GB" b="1" i="1" dirty="0"/>
              <a:t>capability </a:t>
            </a:r>
            <a:r>
              <a:rPr lang="en-GB" i="1" dirty="0"/>
              <a:t>to manage health conditions and risks, cope with normal stresses of life, find purpose and happiness, work productively and fruitfully, make a contribution to and draw support from family, community and their home and natural environment</a:t>
            </a:r>
            <a:r>
              <a:rPr lang="en-GB" dirty="0"/>
              <a:t>.</a:t>
            </a:r>
          </a:p>
          <a:p>
            <a:pPr>
              <a:defRPr/>
            </a:pPr>
            <a:r>
              <a:rPr lang="en-GB" sz="3200" dirty="0"/>
              <a:t>Take a moment to think how you would define health and wellbeing for yourself and the people you serve?</a:t>
            </a:r>
          </a:p>
          <a:p>
            <a:pPr marL="342900" lvl="1" indent="0">
              <a:buNone/>
              <a:defRPr/>
            </a:pPr>
            <a:endParaRPr lang="en-GB" sz="2200" dirty="0"/>
          </a:p>
        </p:txBody>
      </p:sp>
    </p:spTree>
    <p:extLst>
      <p:ext uri="{BB962C8B-B14F-4D97-AF65-F5344CB8AC3E}">
        <p14:creationId xmlns:p14="http://schemas.microsoft.com/office/powerpoint/2010/main" val="3835129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545618" y="82631"/>
            <a:ext cx="7256144" cy="1325563"/>
          </a:xfrm>
        </p:spPr>
        <p:txBody>
          <a:bodyPr/>
          <a:lstStyle/>
          <a:p>
            <a:r>
              <a:rPr lang="en-GB" altLang="en-US" b="1" dirty="0">
                <a:solidFill>
                  <a:schemeClr val="accent2">
                    <a:lumMod val="50000"/>
                  </a:schemeClr>
                </a:solidFill>
              </a:rPr>
              <a:t>Towards Social Prescribing</a:t>
            </a:r>
          </a:p>
        </p:txBody>
      </p:sp>
      <p:sp>
        <p:nvSpPr>
          <p:cNvPr id="67587" name="Content Placeholder 2"/>
          <p:cNvSpPr>
            <a:spLocks noGrp="1"/>
          </p:cNvSpPr>
          <p:nvPr>
            <p:ph idx="1"/>
          </p:nvPr>
        </p:nvSpPr>
        <p:spPr>
          <a:xfrm>
            <a:off x="420496" y="1346560"/>
            <a:ext cx="11617705" cy="5511440"/>
          </a:xfrm>
        </p:spPr>
        <p:txBody>
          <a:bodyPr>
            <a:normAutofit lnSpcReduction="10000"/>
          </a:bodyPr>
          <a:lstStyle/>
          <a:p>
            <a:r>
              <a:rPr lang="en-GB" altLang="en-US" dirty="0"/>
              <a:t>Social Prescribing helps people find the                                                    community support needed to manage                                                           their mental, physical and social health.</a:t>
            </a:r>
          </a:p>
          <a:p>
            <a:r>
              <a:rPr lang="en-GB" altLang="en-US" dirty="0"/>
              <a:t>It can take many forms including:</a:t>
            </a:r>
          </a:p>
          <a:p>
            <a:pPr marL="511175" lvl="1" indent="-225425"/>
            <a:r>
              <a:rPr lang="en-GB" altLang="en-US" dirty="0"/>
              <a:t>Self referral - online or with leaflets maybe prompted by Making Every Contact Count</a:t>
            </a:r>
          </a:p>
          <a:p>
            <a:pPr marL="511175" lvl="1" indent="-225425"/>
            <a:r>
              <a:rPr lang="en-GB" altLang="en-US" dirty="0"/>
              <a:t>Maybe just recommending books from the Library see the Reading Well scheme </a:t>
            </a:r>
            <a:r>
              <a:rPr lang="en-GB" altLang="en-US" dirty="0">
                <a:hlinkClick r:id="rId2"/>
              </a:rPr>
              <a:t>here</a:t>
            </a:r>
            <a:endParaRPr lang="en-GB" altLang="en-US" dirty="0"/>
          </a:p>
          <a:p>
            <a:pPr marL="511175" lvl="1" indent="-225425"/>
            <a:r>
              <a:rPr lang="en-GB" altLang="en-US" dirty="0"/>
              <a:t>Simple signposting by a member of the team or community support group see </a:t>
            </a:r>
            <a:r>
              <a:rPr lang="en-GB" altLang="en-US" dirty="0">
                <a:hlinkClick r:id="rId3"/>
              </a:rPr>
              <a:t>here</a:t>
            </a:r>
            <a:endParaRPr lang="en-GB" altLang="en-US" dirty="0"/>
          </a:p>
          <a:p>
            <a:pPr marL="511175" lvl="1" indent="-225425"/>
            <a:r>
              <a:rPr lang="en-GB" altLang="en-US" dirty="0"/>
              <a:t>Referral to a Link Worker from a GP, Discharge Interview, AHP or Nurse Appointment</a:t>
            </a:r>
          </a:p>
          <a:p>
            <a:pPr marL="511175" lvl="1" indent="-225425"/>
            <a:r>
              <a:rPr lang="en-GB" altLang="en-US" dirty="0"/>
              <a:t>Link Worker holds an open conversation to understand their needs and preferences</a:t>
            </a:r>
          </a:p>
          <a:p>
            <a:pPr marL="511175" lvl="1" indent="-225425"/>
            <a:r>
              <a:rPr lang="en-GB" altLang="en-US" dirty="0"/>
              <a:t>The client (not patient) may be introduced to a group by a community befriender</a:t>
            </a:r>
          </a:p>
          <a:p>
            <a:pPr marL="511175" lvl="1" indent="-225425"/>
            <a:r>
              <a:rPr lang="en-GB" altLang="en-US" dirty="0"/>
              <a:t>In some cases the client  may need support by  a Link Worker or a social case worker</a:t>
            </a:r>
          </a:p>
          <a:p>
            <a:pPr marL="511175" lvl="1" indent="-225425"/>
            <a:r>
              <a:rPr lang="en-GB" altLang="en-US" dirty="0"/>
              <a:t>In other cases (e.g. bereavement) they may need help to find their motive (joy in life)</a:t>
            </a:r>
          </a:p>
          <a:p>
            <a:pPr marL="511175" lvl="1" indent="-225425"/>
            <a:r>
              <a:rPr lang="en-GB" altLang="en-US" dirty="0"/>
              <a:t>Sometimes support from health trainers may be appropriate</a:t>
            </a:r>
          </a:p>
          <a:p>
            <a:pPr marL="53975" indent="-225425"/>
            <a:r>
              <a:rPr lang="en-GB" altLang="en-US" sz="2400" dirty="0"/>
              <a:t>See “Driving forward social prescribing: A framework for Allied Health Professionals” </a:t>
            </a:r>
            <a:r>
              <a:rPr lang="en-GB" altLang="en-US" sz="2400" dirty="0">
                <a:hlinkClick r:id="rId4"/>
              </a:rPr>
              <a:t>here</a:t>
            </a:r>
            <a:endParaRPr lang="en-GB" altLang="en-US" sz="2400" dirty="0"/>
          </a:p>
          <a:p>
            <a:pPr marL="0" indent="0">
              <a:buNone/>
            </a:pPr>
            <a:endParaRPr lang="en-GB" altLang="en-US" dirty="0"/>
          </a:p>
          <a:p>
            <a:endParaRPr lang="en-GB" altLang="en-US" dirty="0"/>
          </a:p>
          <a:p>
            <a:pPr lvl="2"/>
            <a:endParaRPr lang="en-GB" altLang="en-US" dirty="0"/>
          </a:p>
        </p:txBody>
      </p:sp>
      <p:pic>
        <p:nvPicPr>
          <p:cNvPr id="3" name="Picture 2">
            <a:extLst>
              <a:ext uri="{FF2B5EF4-FFF2-40B4-BE49-F238E27FC236}">
                <a16:creationId xmlns:a16="http://schemas.microsoft.com/office/drawing/2014/main" id="{18D59228-F8CF-42D9-A94F-A8EEFBDF19AC}"/>
              </a:ext>
            </a:extLst>
          </p:cNvPr>
          <p:cNvPicPr>
            <a:picLocks noChangeAspect="1"/>
          </p:cNvPicPr>
          <p:nvPr/>
        </p:nvPicPr>
        <p:blipFill rotWithShape="1">
          <a:blip r:embed="rId5"/>
          <a:srcRect b="7118"/>
          <a:stretch/>
        </p:blipFill>
        <p:spPr>
          <a:xfrm>
            <a:off x="6602136" y="89865"/>
            <a:ext cx="5867226" cy="2688170"/>
          </a:xfrm>
          <a:prstGeom prst="rect">
            <a:avLst/>
          </a:prstGeom>
        </p:spPr>
      </p:pic>
    </p:spTree>
    <p:extLst>
      <p:ext uri="{BB962C8B-B14F-4D97-AF65-F5344CB8AC3E}">
        <p14:creationId xmlns:p14="http://schemas.microsoft.com/office/powerpoint/2010/main" val="2615745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4EB8B9-D817-44AF-83AD-344122310DE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434724" y="-200417"/>
            <a:ext cx="1757276" cy="1717468"/>
          </a:xfrm>
          <a:prstGeom prst="rect">
            <a:avLst/>
          </a:prstGeom>
        </p:spPr>
      </p:pic>
      <p:sp>
        <p:nvSpPr>
          <p:cNvPr id="67586" name="Title 1"/>
          <p:cNvSpPr>
            <a:spLocks noGrp="1"/>
          </p:cNvSpPr>
          <p:nvPr>
            <p:ph type="title"/>
          </p:nvPr>
        </p:nvSpPr>
        <p:spPr>
          <a:xfrm>
            <a:off x="595837" y="91460"/>
            <a:ext cx="7256144" cy="1325563"/>
          </a:xfrm>
        </p:spPr>
        <p:txBody>
          <a:bodyPr/>
          <a:lstStyle/>
          <a:p>
            <a:r>
              <a:rPr lang="en-GB" altLang="en-US" b="1" dirty="0">
                <a:solidFill>
                  <a:schemeClr val="accent2">
                    <a:lumMod val="50000"/>
                  </a:schemeClr>
                </a:solidFill>
              </a:rPr>
              <a:t>Hints for Social Prescribing</a:t>
            </a:r>
          </a:p>
        </p:txBody>
      </p:sp>
      <p:sp>
        <p:nvSpPr>
          <p:cNvPr id="67587" name="Content Placeholder 2"/>
          <p:cNvSpPr>
            <a:spLocks noGrp="1"/>
          </p:cNvSpPr>
          <p:nvPr>
            <p:ph idx="1"/>
          </p:nvPr>
        </p:nvSpPr>
        <p:spPr>
          <a:xfrm>
            <a:off x="417177" y="1528017"/>
            <a:ext cx="11774823" cy="6037703"/>
          </a:xfrm>
        </p:spPr>
        <p:txBody>
          <a:bodyPr>
            <a:normAutofit fontScale="25000" lnSpcReduction="20000"/>
          </a:bodyPr>
          <a:lstStyle/>
          <a:p>
            <a:r>
              <a:rPr lang="en-GB" altLang="en-US" sz="9600" dirty="0">
                <a:latin typeface="HelveticaNeue"/>
              </a:rPr>
              <a:t>From the University of Westminster International Conference on Social Prescribing:</a:t>
            </a:r>
          </a:p>
          <a:p>
            <a:pPr lvl="1"/>
            <a:r>
              <a:rPr lang="en-GB" altLang="en-US" sz="9600" dirty="0">
                <a:latin typeface="HelveticaNeue"/>
              </a:rPr>
              <a:t>The team need a shared understanding of the people to be helped and SP process f</a:t>
            </a:r>
          </a:p>
          <a:p>
            <a:pPr lvl="1"/>
            <a:r>
              <a:rPr lang="en-GB" altLang="en-US" sz="9600" dirty="0">
                <a:latin typeface="HelveticaNeue"/>
              </a:rPr>
              <a:t>Evaluation is essential, following signposts, service use and outcomes see </a:t>
            </a:r>
            <a:r>
              <a:rPr lang="en-GB" altLang="en-US" sz="9600" dirty="0">
                <a:latin typeface="HelveticaNeue"/>
                <a:hlinkClick r:id="rId3"/>
              </a:rPr>
              <a:t>here</a:t>
            </a:r>
            <a:endParaRPr lang="en-GB" altLang="en-US" sz="9600" dirty="0">
              <a:latin typeface="HelveticaNeue"/>
            </a:endParaRPr>
          </a:p>
          <a:p>
            <a:pPr lvl="1"/>
            <a:r>
              <a:rPr lang="en-GB" altLang="en-US" sz="9600" dirty="0">
                <a:latin typeface="HelveticaNeue"/>
              </a:rPr>
              <a:t>A written Social Prescription form helps reassure and engage the client </a:t>
            </a:r>
          </a:p>
          <a:p>
            <a:pPr lvl="1"/>
            <a:r>
              <a:rPr lang="en-GB" altLang="en-US" sz="9600" dirty="0">
                <a:latin typeface="HelveticaNeue"/>
              </a:rPr>
              <a:t>In year 1 referral to Link Workers was from GPs only but this might be extended</a:t>
            </a:r>
          </a:p>
          <a:p>
            <a:pPr lvl="1"/>
            <a:r>
              <a:rPr lang="en-GB" altLang="en-US" sz="9600" dirty="0">
                <a:latin typeface="HelveticaNeue"/>
              </a:rPr>
              <a:t>It is important to involve and consult local organisations and support groups</a:t>
            </a:r>
          </a:p>
          <a:p>
            <a:pPr lvl="1"/>
            <a:r>
              <a:rPr lang="en-GB" altLang="en-US" sz="9600" dirty="0">
                <a:latin typeface="HelveticaNeue"/>
              </a:rPr>
              <a:t>The list of support groups and their capacity will change and must be managed</a:t>
            </a:r>
          </a:p>
          <a:p>
            <a:pPr lvl="1"/>
            <a:r>
              <a:rPr lang="en-GB" altLang="en-US" sz="9600" dirty="0">
                <a:latin typeface="HelveticaNeue"/>
              </a:rPr>
              <a:t>Such groups need support and resources from Local Authorities and others</a:t>
            </a:r>
          </a:p>
          <a:p>
            <a:pPr lvl="1"/>
            <a:r>
              <a:rPr lang="en-GB" altLang="en-US" sz="9600" dirty="0">
                <a:latin typeface="HelveticaNeue"/>
              </a:rPr>
              <a:t>A non-clinical setting (e.g. a community café) is better site for Social Prescribing </a:t>
            </a:r>
          </a:p>
          <a:p>
            <a:pPr lvl="1"/>
            <a:r>
              <a:rPr lang="en-GB" altLang="en-US" sz="9600" dirty="0">
                <a:latin typeface="HelveticaNeue"/>
              </a:rPr>
              <a:t>Social Prescribing can also develop community support capacity see</a:t>
            </a:r>
            <a:r>
              <a:rPr lang="en-GB" altLang="en-US" sz="9600" dirty="0">
                <a:latin typeface="HelveticaNeue"/>
                <a:hlinkClick r:id="rId4"/>
              </a:rPr>
              <a:t> here</a:t>
            </a:r>
            <a:endParaRPr lang="en-GB" altLang="en-US" sz="9600" dirty="0">
              <a:latin typeface="HelveticaNeue"/>
            </a:endParaRPr>
          </a:p>
          <a:p>
            <a:pPr lvl="1"/>
            <a:r>
              <a:rPr lang="en-GB" altLang="en-US" sz="9600" dirty="0">
                <a:latin typeface="HelveticaNeue"/>
              </a:rPr>
              <a:t>Training is required for the team as well as the individual Link Workers see </a:t>
            </a:r>
            <a:r>
              <a:rPr lang="en-GB" altLang="en-US" sz="9600" dirty="0">
                <a:latin typeface="HelveticaNeue"/>
                <a:hlinkClick r:id="rId5"/>
              </a:rPr>
              <a:t>here</a:t>
            </a:r>
            <a:endParaRPr lang="en-GB" altLang="en-US" sz="9600" dirty="0">
              <a:latin typeface="HelveticaNeue"/>
            </a:endParaRPr>
          </a:p>
          <a:p>
            <a:pPr lvl="1"/>
            <a:r>
              <a:rPr lang="en-GB" altLang="en-US" sz="9600" dirty="0">
                <a:latin typeface="HelveticaNeue"/>
              </a:rPr>
              <a:t>Open questioning, listening skills and empathy are essential see </a:t>
            </a:r>
            <a:r>
              <a:rPr lang="en-GB" altLang="en-US" sz="9600" dirty="0">
                <a:latin typeface="HelveticaNeue"/>
                <a:hlinkClick r:id="rId6"/>
              </a:rPr>
              <a:t>here</a:t>
            </a:r>
            <a:endParaRPr lang="en-GB" altLang="en-US" sz="9600" dirty="0">
              <a:latin typeface="HelveticaNeue"/>
            </a:endParaRPr>
          </a:p>
          <a:p>
            <a:pPr lvl="1"/>
            <a:r>
              <a:rPr lang="en-GB" altLang="en-US" sz="9600" dirty="0">
                <a:latin typeface="HelveticaNeue"/>
              </a:rPr>
              <a:t>It helps to share experience particularly in helping people with mental and physical problems sometimes compounded by low motivation see </a:t>
            </a:r>
            <a:r>
              <a:rPr lang="en-GB" altLang="en-US" sz="9600" dirty="0">
                <a:latin typeface="HelveticaNeue"/>
                <a:hlinkClick r:id="rId7"/>
              </a:rPr>
              <a:t>here</a:t>
            </a:r>
            <a:endParaRPr lang="en-GB" altLang="en-US" sz="9600" dirty="0">
              <a:latin typeface="HelveticaNeue"/>
            </a:endParaRPr>
          </a:p>
          <a:p>
            <a:endParaRPr lang="en-GB" altLang="en-US" dirty="0"/>
          </a:p>
          <a:p>
            <a:pPr lvl="2"/>
            <a:endParaRPr lang="en-GB" altLang="en-US" dirty="0"/>
          </a:p>
        </p:txBody>
      </p:sp>
    </p:spTree>
    <p:extLst>
      <p:ext uri="{BB962C8B-B14F-4D97-AF65-F5344CB8AC3E}">
        <p14:creationId xmlns:p14="http://schemas.microsoft.com/office/powerpoint/2010/main" val="787240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59228-F8CF-42D9-A94F-A8EEFBDF19A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10679" y="50695"/>
            <a:ext cx="4106443" cy="2714997"/>
          </a:xfrm>
          <a:prstGeom prst="rect">
            <a:avLst/>
          </a:prstGeom>
        </p:spPr>
      </p:pic>
      <p:sp>
        <p:nvSpPr>
          <p:cNvPr id="67586" name="Title 1"/>
          <p:cNvSpPr>
            <a:spLocks noGrp="1"/>
          </p:cNvSpPr>
          <p:nvPr>
            <p:ph type="title"/>
          </p:nvPr>
        </p:nvSpPr>
        <p:spPr>
          <a:xfrm>
            <a:off x="545618" y="82631"/>
            <a:ext cx="6318645" cy="1325563"/>
          </a:xfrm>
        </p:spPr>
        <p:txBody>
          <a:bodyPr/>
          <a:lstStyle/>
          <a:p>
            <a:r>
              <a:rPr lang="en-GB" altLang="en-US" b="1" dirty="0">
                <a:solidFill>
                  <a:schemeClr val="accent2">
                    <a:lumMod val="50000"/>
                  </a:schemeClr>
                </a:solidFill>
              </a:rPr>
              <a:t>Teamwork for INTs and Social Prescribing </a:t>
            </a:r>
          </a:p>
        </p:txBody>
      </p:sp>
      <p:sp>
        <p:nvSpPr>
          <p:cNvPr id="67587" name="Content Placeholder 2"/>
          <p:cNvSpPr>
            <a:spLocks noGrp="1"/>
          </p:cNvSpPr>
          <p:nvPr>
            <p:ph idx="1"/>
          </p:nvPr>
        </p:nvSpPr>
        <p:spPr>
          <a:xfrm>
            <a:off x="420496" y="1346560"/>
            <a:ext cx="11771504" cy="5511440"/>
          </a:xfrm>
        </p:spPr>
        <p:txBody>
          <a:bodyPr>
            <a:normAutofit/>
          </a:bodyPr>
          <a:lstStyle/>
          <a:p>
            <a:r>
              <a:rPr lang="en-GB" altLang="en-US" dirty="0"/>
              <a:t>INTs and Social Prescribing require a culture change                                                focussed on self-care and healthy behaviour.</a:t>
            </a:r>
          </a:p>
          <a:p>
            <a:r>
              <a:rPr lang="en-GB" altLang="en-US" dirty="0"/>
              <a:t>It requires team work with NHS, LAs and volunteers:</a:t>
            </a:r>
          </a:p>
          <a:p>
            <a:pPr marL="511175" lvl="1" indent="-225425"/>
            <a:r>
              <a:rPr lang="en-GB" altLang="en-US" dirty="0"/>
              <a:t>GPs who may refer people to INTs,  Link Workers or Community support groups</a:t>
            </a:r>
          </a:p>
          <a:p>
            <a:pPr marL="511175" lvl="1" indent="-225425"/>
            <a:r>
              <a:rPr lang="en-GB" altLang="en-US" dirty="0"/>
              <a:t>Lead contacts or link workers who may meet the client 3-6 times</a:t>
            </a:r>
          </a:p>
          <a:p>
            <a:pPr marL="511175" lvl="1" indent="-225425"/>
            <a:r>
              <a:rPr lang="en-GB" altLang="en-US" dirty="0"/>
              <a:t>Signposting from Making Every Contact Count to Social Prescribing</a:t>
            </a:r>
          </a:p>
          <a:p>
            <a:pPr marL="511175" lvl="1" indent="-225425"/>
            <a:r>
              <a:rPr lang="en-GB" altLang="en-US" dirty="0"/>
              <a:t>A Care Coordinator may help people link with Befrienders in Community Groups</a:t>
            </a:r>
          </a:p>
          <a:p>
            <a:pPr marL="511175" lvl="1" indent="-225425"/>
            <a:r>
              <a:rPr lang="en-GB" altLang="en-US" dirty="0"/>
              <a:t>Signposting by Hospital Discharge Teams, Nurses and Allied Health Professionals</a:t>
            </a:r>
          </a:p>
          <a:p>
            <a:pPr marL="511175" lvl="1" indent="-225425"/>
            <a:r>
              <a:rPr lang="en-GB" altLang="en-US" dirty="0"/>
              <a:t>The Social Care Reablement Team, see </a:t>
            </a:r>
            <a:r>
              <a:rPr lang="en-GB" altLang="en-US" dirty="0">
                <a:hlinkClick r:id="rId4"/>
              </a:rPr>
              <a:t>here</a:t>
            </a:r>
            <a:r>
              <a:rPr lang="en-GB" altLang="en-US" dirty="0"/>
              <a:t> may also play an important role</a:t>
            </a:r>
          </a:p>
          <a:p>
            <a:pPr marL="511175" lvl="1" indent="-225425"/>
            <a:r>
              <a:rPr lang="en-GB" altLang="en-US" dirty="0"/>
              <a:t>And in some cases Health Trainer Service support may be appropriate </a:t>
            </a:r>
          </a:p>
          <a:p>
            <a:pPr marL="53975" indent="-225425"/>
            <a:r>
              <a:rPr lang="en-GB" altLang="en-US" dirty="0"/>
              <a:t>The team includes physical and mental health and social care professionals, community groups and organisations at village, county and national levels. It is vital to coordinate their roles as a team.</a:t>
            </a:r>
          </a:p>
          <a:p>
            <a:endParaRPr lang="en-GB" altLang="en-US" dirty="0"/>
          </a:p>
          <a:p>
            <a:pPr lvl="2"/>
            <a:endParaRPr lang="en-GB" altLang="en-US" dirty="0"/>
          </a:p>
        </p:txBody>
      </p:sp>
    </p:spTree>
    <p:extLst>
      <p:ext uri="{BB962C8B-B14F-4D97-AF65-F5344CB8AC3E}">
        <p14:creationId xmlns:p14="http://schemas.microsoft.com/office/powerpoint/2010/main" val="749880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10393-78EB-468B-B78C-0274CE60798D}"/>
              </a:ext>
            </a:extLst>
          </p:cNvPr>
          <p:cNvSpPr>
            <a:spLocks noGrp="1"/>
          </p:cNvSpPr>
          <p:nvPr>
            <p:ph type="title"/>
          </p:nvPr>
        </p:nvSpPr>
        <p:spPr>
          <a:xfrm>
            <a:off x="471366" y="185245"/>
            <a:ext cx="8121489" cy="1325563"/>
          </a:xfrm>
        </p:spPr>
        <p:txBody>
          <a:bodyPr/>
          <a:lstStyle/>
          <a:p>
            <a:r>
              <a:rPr lang="en-GB" b="1" dirty="0">
                <a:solidFill>
                  <a:schemeClr val="accent2">
                    <a:lumMod val="50000"/>
                  </a:schemeClr>
                </a:solidFill>
              </a:rPr>
              <a:t>Active Signposting for INTs and Social Prescribing</a:t>
            </a:r>
            <a:endParaRPr lang="en-US" dirty="0"/>
          </a:p>
        </p:txBody>
      </p:sp>
      <p:sp>
        <p:nvSpPr>
          <p:cNvPr id="3" name="Content Placeholder 2">
            <a:extLst>
              <a:ext uri="{FF2B5EF4-FFF2-40B4-BE49-F238E27FC236}">
                <a16:creationId xmlns:a16="http://schemas.microsoft.com/office/drawing/2014/main" id="{B1377826-83D1-4502-9DF4-4EB1853E4AB8}"/>
              </a:ext>
            </a:extLst>
          </p:cNvPr>
          <p:cNvSpPr>
            <a:spLocks noGrp="1"/>
          </p:cNvSpPr>
          <p:nvPr>
            <p:ph idx="1"/>
          </p:nvPr>
        </p:nvSpPr>
        <p:spPr>
          <a:xfrm>
            <a:off x="446313" y="1428206"/>
            <a:ext cx="10515599" cy="5103223"/>
          </a:xfrm>
        </p:spPr>
        <p:txBody>
          <a:bodyPr>
            <a:normAutofit lnSpcReduction="10000"/>
          </a:bodyPr>
          <a:lstStyle/>
          <a:p>
            <a:r>
              <a:rPr lang="en-GB" dirty="0"/>
              <a:t>Active signposting is much more than simply providing:</a:t>
            </a:r>
          </a:p>
          <a:p>
            <a:pPr lvl="1"/>
            <a:r>
              <a:rPr lang="en-GB" dirty="0"/>
              <a:t>A reading list, leaflet, web site, address, email or other details</a:t>
            </a:r>
          </a:p>
          <a:p>
            <a:r>
              <a:rPr lang="en-GB" dirty="0"/>
              <a:t>Depending on the client’s needs it will involve,</a:t>
            </a:r>
          </a:p>
          <a:p>
            <a:pPr lvl="1"/>
            <a:r>
              <a:rPr lang="en-GB" dirty="0"/>
              <a:t>Helping the client choose the support they need</a:t>
            </a:r>
          </a:p>
          <a:p>
            <a:pPr lvl="1"/>
            <a:r>
              <a:rPr lang="en-GB" dirty="0"/>
              <a:t>Contacting the provider and setting up a meeting or appointment</a:t>
            </a:r>
          </a:p>
          <a:p>
            <a:pPr lvl="1"/>
            <a:r>
              <a:rPr lang="en-GB" dirty="0"/>
              <a:t>Arranging for a support service or “befriender” to accompany the client</a:t>
            </a:r>
          </a:p>
          <a:p>
            <a:pPr lvl="1"/>
            <a:r>
              <a:rPr lang="en-GB" dirty="0"/>
              <a:t>Following up to check on the clients response to the service or support group</a:t>
            </a:r>
          </a:p>
          <a:p>
            <a:r>
              <a:rPr lang="en-GB" dirty="0"/>
              <a:t>This approach needs to be understood and shared by the PCN team</a:t>
            </a:r>
          </a:p>
          <a:p>
            <a:pPr lvl="1"/>
            <a:r>
              <a:rPr lang="en-GB" dirty="0"/>
              <a:t>Including GPs, Community Nurses, Receptionists and other staff</a:t>
            </a:r>
          </a:p>
          <a:p>
            <a:pPr lvl="1"/>
            <a:r>
              <a:rPr lang="en-GB" dirty="0"/>
              <a:t>The Integrated  Health and Social Care Team and Hospital Discharge teams</a:t>
            </a:r>
          </a:p>
          <a:p>
            <a:pPr lvl="1"/>
            <a:r>
              <a:rPr lang="en-GB" dirty="0"/>
              <a:t>The Community Groups working with the PCN</a:t>
            </a:r>
          </a:p>
          <a:p>
            <a:r>
              <a:rPr lang="en-GB" dirty="0"/>
              <a:t>Training for primary care groups can be found </a:t>
            </a:r>
            <a:r>
              <a:rPr lang="en-GB" dirty="0">
                <a:hlinkClick r:id="rId2"/>
              </a:rPr>
              <a:t>here </a:t>
            </a:r>
            <a:r>
              <a:rPr lang="en-GB" dirty="0"/>
              <a:t>and funding for this type of training from NHS England is referenced </a:t>
            </a:r>
            <a:r>
              <a:rPr lang="en-GB" dirty="0">
                <a:hlinkClick r:id="rId3"/>
              </a:rPr>
              <a:t>here</a:t>
            </a:r>
            <a:endParaRPr lang="en-GB" dirty="0"/>
          </a:p>
        </p:txBody>
      </p:sp>
      <p:pic>
        <p:nvPicPr>
          <p:cNvPr id="5" name="Picture 4">
            <a:extLst>
              <a:ext uri="{FF2B5EF4-FFF2-40B4-BE49-F238E27FC236}">
                <a16:creationId xmlns:a16="http://schemas.microsoft.com/office/drawing/2014/main" id="{C54A41FE-5BEF-4E39-B946-9A51D7E4DD13}"/>
              </a:ext>
            </a:extLst>
          </p:cNvPr>
          <p:cNvPicPr>
            <a:picLocks noChangeAspect="1"/>
          </p:cNvPicPr>
          <p:nvPr/>
        </p:nvPicPr>
        <p:blipFill rotWithShape="1">
          <a:blip r:embed="rId4"/>
          <a:srcRect l="23913" r="16032"/>
          <a:stretch/>
        </p:blipFill>
        <p:spPr>
          <a:xfrm>
            <a:off x="9321309" y="79624"/>
            <a:ext cx="2870691" cy="2872582"/>
          </a:xfrm>
          <a:prstGeom prst="rect">
            <a:avLst/>
          </a:prstGeom>
        </p:spPr>
      </p:pic>
    </p:spTree>
    <p:extLst>
      <p:ext uri="{BB962C8B-B14F-4D97-AF65-F5344CB8AC3E}">
        <p14:creationId xmlns:p14="http://schemas.microsoft.com/office/powerpoint/2010/main" val="1985818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D357-D557-FA09-9E5F-F97FD287FA2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D5EA1E-09E1-9911-EF6D-147A211EE5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67851" y="13380"/>
            <a:ext cx="2530926" cy="1823356"/>
          </a:xfrm>
          <a:prstGeom prst="rect">
            <a:avLst/>
          </a:prstGeom>
        </p:spPr>
      </p:pic>
      <p:sp>
        <p:nvSpPr>
          <p:cNvPr id="2" name="Title 1">
            <a:extLst>
              <a:ext uri="{FF2B5EF4-FFF2-40B4-BE49-F238E27FC236}">
                <a16:creationId xmlns:a16="http://schemas.microsoft.com/office/drawing/2014/main" id="{EE767926-487E-74EF-5CCF-2F73AA5438AE}"/>
              </a:ext>
            </a:extLst>
          </p:cNvPr>
          <p:cNvSpPr>
            <a:spLocks noGrp="1"/>
          </p:cNvSpPr>
          <p:nvPr>
            <p:ph type="title"/>
          </p:nvPr>
        </p:nvSpPr>
        <p:spPr>
          <a:xfrm>
            <a:off x="584100" y="110090"/>
            <a:ext cx="8021282" cy="1325563"/>
          </a:xfrm>
        </p:spPr>
        <p:txBody>
          <a:bodyPr>
            <a:normAutofit fontScale="90000"/>
          </a:bodyPr>
          <a:lstStyle/>
          <a:p>
            <a:r>
              <a:rPr lang="en-GB" b="1" dirty="0">
                <a:solidFill>
                  <a:schemeClr val="accent2">
                    <a:lumMod val="50000"/>
                  </a:schemeClr>
                </a:solidFill>
              </a:rPr>
              <a:t>Sharing Knowledge and Understanding in INTs and Social Prescribing </a:t>
            </a:r>
            <a:endParaRPr lang="en-US" dirty="0"/>
          </a:p>
        </p:txBody>
      </p:sp>
      <p:sp>
        <p:nvSpPr>
          <p:cNvPr id="3" name="Content Placeholder 2">
            <a:extLst>
              <a:ext uri="{FF2B5EF4-FFF2-40B4-BE49-F238E27FC236}">
                <a16:creationId xmlns:a16="http://schemas.microsoft.com/office/drawing/2014/main" id="{CC2E8D25-B4BF-0BA2-ABD5-D23F64C8FD5A}"/>
              </a:ext>
            </a:extLst>
          </p:cNvPr>
          <p:cNvSpPr>
            <a:spLocks noGrp="1"/>
          </p:cNvSpPr>
          <p:nvPr>
            <p:ph idx="1"/>
          </p:nvPr>
        </p:nvSpPr>
        <p:spPr>
          <a:xfrm>
            <a:off x="521470" y="1754777"/>
            <a:ext cx="10988040" cy="5103223"/>
          </a:xfrm>
        </p:spPr>
        <p:txBody>
          <a:bodyPr>
            <a:normAutofit/>
          </a:bodyPr>
          <a:lstStyle/>
          <a:p>
            <a:r>
              <a:rPr lang="en-GB" dirty="0"/>
              <a:t>JOY is an online Social Prescribing system to connect health and care providers with local service and Community Support Groups see </a:t>
            </a:r>
            <a:r>
              <a:rPr lang="en-GB" dirty="0">
                <a:hlinkClick r:id="rId3"/>
              </a:rPr>
              <a:t>here</a:t>
            </a:r>
            <a:endParaRPr lang="en-GB" dirty="0"/>
          </a:p>
          <a:p>
            <a:r>
              <a:rPr lang="en-GB" dirty="0"/>
              <a:t> It can also be used  by local INTs to refer patient/clients to other professionals and refer or signpost them to Community Support Groups</a:t>
            </a:r>
          </a:p>
          <a:p>
            <a:r>
              <a:rPr lang="en-GB" dirty="0"/>
              <a:t>It requires information about each local service provider and relevant community groups and can share information about patient client needs</a:t>
            </a:r>
          </a:p>
          <a:p>
            <a:r>
              <a:rPr lang="en-GB" dirty="0"/>
              <a:t>It is essential service providers should not only share the roles of team members, they also need to know and understand one another </a:t>
            </a:r>
          </a:p>
          <a:p>
            <a:r>
              <a:rPr lang="en-GB" dirty="0"/>
              <a:t>It provides a marketplace for support groups and services and an important component of our community health and wellbeing</a:t>
            </a:r>
          </a:p>
          <a:p>
            <a:r>
              <a:rPr lang="en-GB" dirty="0"/>
              <a:t>Use of JOY by our INTs and Social Prescribers also needs Team Work</a:t>
            </a:r>
          </a:p>
        </p:txBody>
      </p:sp>
    </p:spTree>
    <p:extLst>
      <p:ext uri="{BB962C8B-B14F-4D97-AF65-F5344CB8AC3E}">
        <p14:creationId xmlns:p14="http://schemas.microsoft.com/office/powerpoint/2010/main" val="1095638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7F633E-4B38-4F3E-A57D-D5A97C7C290C}"/>
              </a:ext>
            </a:extLst>
          </p:cNvPr>
          <p:cNvPicPr>
            <a:picLocks noChangeAspect="1"/>
          </p:cNvPicPr>
          <p:nvPr/>
        </p:nvPicPr>
        <p:blipFill>
          <a:blip r:embed="rId2"/>
          <a:stretch>
            <a:fillRect/>
          </a:stretch>
        </p:blipFill>
        <p:spPr>
          <a:xfrm>
            <a:off x="9274629" y="13380"/>
            <a:ext cx="2917371" cy="1823356"/>
          </a:xfrm>
          <a:prstGeom prst="rect">
            <a:avLst/>
          </a:prstGeom>
        </p:spPr>
      </p:pic>
      <p:sp>
        <p:nvSpPr>
          <p:cNvPr id="2" name="Title 1">
            <a:extLst>
              <a:ext uri="{FF2B5EF4-FFF2-40B4-BE49-F238E27FC236}">
                <a16:creationId xmlns:a16="http://schemas.microsoft.com/office/drawing/2014/main" id="{BB710393-78EB-468B-B78C-0274CE60798D}"/>
              </a:ext>
            </a:extLst>
          </p:cNvPr>
          <p:cNvSpPr>
            <a:spLocks noGrp="1"/>
          </p:cNvSpPr>
          <p:nvPr>
            <p:ph type="title"/>
          </p:nvPr>
        </p:nvSpPr>
        <p:spPr>
          <a:xfrm>
            <a:off x="584100" y="110090"/>
            <a:ext cx="7933598" cy="1325563"/>
          </a:xfrm>
        </p:spPr>
        <p:txBody>
          <a:bodyPr/>
          <a:lstStyle/>
          <a:p>
            <a:r>
              <a:rPr lang="en-GB" altLang="en-US" b="1" dirty="0">
                <a:solidFill>
                  <a:schemeClr val="accent2">
                    <a:lumMod val="50000"/>
                  </a:schemeClr>
                </a:solidFill>
              </a:rPr>
              <a:t>Listening Skills for INTs and Social Prescribing</a:t>
            </a:r>
            <a:endParaRPr lang="en-US" dirty="0"/>
          </a:p>
        </p:txBody>
      </p:sp>
      <p:sp>
        <p:nvSpPr>
          <p:cNvPr id="3" name="Content Placeholder 2">
            <a:extLst>
              <a:ext uri="{FF2B5EF4-FFF2-40B4-BE49-F238E27FC236}">
                <a16:creationId xmlns:a16="http://schemas.microsoft.com/office/drawing/2014/main" id="{B1377826-83D1-4502-9DF4-4EB1853E4AB8}"/>
              </a:ext>
            </a:extLst>
          </p:cNvPr>
          <p:cNvSpPr>
            <a:spLocks noGrp="1"/>
          </p:cNvSpPr>
          <p:nvPr>
            <p:ph idx="1"/>
          </p:nvPr>
        </p:nvSpPr>
        <p:spPr>
          <a:xfrm>
            <a:off x="446314" y="1428206"/>
            <a:ext cx="10988040" cy="5103223"/>
          </a:xfrm>
        </p:spPr>
        <p:txBody>
          <a:bodyPr>
            <a:normAutofit lnSpcReduction="10000"/>
          </a:bodyPr>
          <a:lstStyle/>
          <a:p>
            <a:r>
              <a:rPr lang="en-GB" dirty="0"/>
              <a:t>The art of INT working and Social Prescribing requires skills in questioning and active listening, a constructive conversation with clear purpose to help clients find their answers:</a:t>
            </a:r>
          </a:p>
          <a:p>
            <a:pPr lvl="1"/>
            <a:r>
              <a:rPr lang="en-GB" dirty="0"/>
              <a:t>It should build rapport, trust and understanding in a confidential exchange</a:t>
            </a:r>
          </a:p>
          <a:p>
            <a:pPr lvl="1"/>
            <a:r>
              <a:rPr lang="en-GB" dirty="0"/>
              <a:t>And must establish the appropriate level, timing and rhythm of the exchange</a:t>
            </a:r>
          </a:p>
          <a:p>
            <a:pPr lvl="1"/>
            <a:r>
              <a:rPr lang="en-GB" dirty="0"/>
              <a:t>Open questions allow the client to explore their issues at their own pace</a:t>
            </a:r>
          </a:p>
          <a:p>
            <a:pPr lvl="1"/>
            <a:r>
              <a:rPr lang="en-GB" dirty="0"/>
              <a:t>The Link Worker can then help the client find their life plan with practical options</a:t>
            </a:r>
          </a:p>
          <a:p>
            <a:r>
              <a:rPr lang="en-GB" dirty="0"/>
              <a:t>While some clients will require limited signposting and support</a:t>
            </a:r>
          </a:p>
          <a:p>
            <a:r>
              <a:rPr lang="en-GB" dirty="0"/>
              <a:t>Others will require more time to reflect and gain confidence </a:t>
            </a:r>
          </a:p>
          <a:p>
            <a:r>
              <a:rPr lang="en-GB" dirty="0"/>
              <a:t>Social Prescribing is neither Social Work nor Psychotherapy </a:t>
            </a:r>
          </a:p>
          <a:p>
            <a:pPr lvl="1"/>
            <a:r>
              <a:rPr lang="en-GB" dirty="0"/>
              <a:t>But lessons can be learnt from these professions see videos </a:t>
            </a:r>
            <a:r>
              <a:rPr lang="en-GB" dirty="0">
                <a:hlinkClick r:id="rId3"/>
              </a:rPr>
              <a:t>here</a:t>
            </a:r>
            <a:r>
              <a:rPr lang="en-GB" dirty="0"/>
              <a:t> and </a:t>
            </a:r>
            <a:r>
              <a:rPr lang="en-GB" dirty="0">
                <a:hlinkClick r:id="rId4"/>
              </a:rPr>
              <a:t>here</a:t>
            </a:r>
            <a:endParaRPr lang="en-GB" dirty="0"/>
          </a:p>
          <a:p>
            <a:pPr lvl="1"/>
            <a:r>
              <a:rPr lang="en-GB" dirty="0"/>
              <a:t>Better still talk to Social Prescribers to share experience see the video </a:t>
            </a:r>
            <a:r>
              <a:rPr lang="en-GB" dirty="0">
                <a:hlinkClick r:id="rId5"/>
              </a:rPr>
              <a:t>here</a:t>
            </a:r>
            <a:endParaRPr lang="en-GB" dirty="0"/>
          </a:p>
          <a:p>
            <a:pPr lvl="1"/>
            <a:r>
              <a:rPr lang="en-GB" dirty="0"/>
              <a:t>And run your own Samaritan’s course on listening skills </a:t>
            </a:r>
            <a:r>
              <a:rPr lang="en-GB" dirty="0">
                <a:hlinkClick r:id="rId6"/>
              </a:rPr>
              <a:t>here</a:t>
            </a:r>
            <a:endParaRPr lang="en-GB" dirty="0"/>
          </a:p>
        </p:txBody>
      </p:sp>
    </p:spTree>
    <p:extLst>
      <p:ext uri="{BB962C8B-B14F-4D97-AF65-F5344CB8AC3E}">
        <p14:creationId xmlns:p14="http://schemas.microsoft.com/office/powerpoint/2010/main" val="3935795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F0A2C-4B0D-4D25-84B2-8F9475ED6B1B}"/>
              </a:ext>
            </a:extLst>
          </p:cNvPr>
          <p:cNvPicPr>
            <a:picLocks noChangeAspect="1"/>
          </p:cNvPicPr>
          <p:nvPr/>
        </p:nvPicPr>
        <p:blipFill>
          <a:blip r:embed="rId2"/>
          <a:stretch>
            <a:fillRect/>
          </a:stretch>
        </p:blipFill>
        <p:spPr>
          <a:xfrm>
            <a:off x="9361714" y="0"/>
            <a:ext cx="2830286" cy="6858000"/>
          </a:xfrm>
          <a:prstGeom prst="rect">
            <a:avLst/>
          </a:prstGeom>
        </p:spPr>
      </p:pic>
      <p:sp>
        <p:nvSpPr>
          <p:cNvPr id="67586" name="Title 1"/>
          <p:cNvSpPr>
            <a:spLocks noGrp="1"/>
          </p:cNvSpPr>
          <p:nvPr>
            <p:ph type="title"/>
          </p:nvPr>
        </p:nvSpPr>
        <p:spPr>
          <a:xfrm>
            <a:off x="320633" y="0"/>
            <a:ext cx="10376593" cy="1325563"/>
          </a:xfrm>
        </p:spPr>
        <p:txBody>
          <a:bodyPr/>
          <a:lstStyle/>
          <a:p>
            <a:r>
              <a:rPr lang="en-GB" altLang="en-US" b="1" dirty="0">
                <a:solidFill>
                  <a:schemeClr val="accent2">
                    <a:lumMod val="50000"/>
                  </a:schemeClr>
                </a:solidFill>
              </a:rPr>
              <a:t>Continuity of Care INTs and Social Prescribing</a:t>
            </a:r>
          </a:p>
        </p:txBody>
      </p:sp>
      <p:sp>
        <p:nvSpPr>
          <p:cNvPr id="67587" name="Content Placeholder 2"/>
          <p:cNvSpPr>
            <a:spLocks noGrp="1"/>
          </p:cNvSpPr>
          <p:nvPr>
            <p:ph idx="1"/>
          </p:nvPr>
        </p:nvSpPr>
        <p:spPr>
          <a:xfrm>
            <a:off x="192691" y="1056904"/>
            <a:ext cx="9543491" cy="5555955"/>
          </a:xfrm>
        </p:spPr>
        <p:txBody>
          <a:bodyPr>
            <a:normAutofit/>
          </a:bodyPr>
          <a:lstStyle/>
          <a:p>
            <a:r>
              <a:rPr lang="en-GB" altLang="en-US" sz="2400" dirty="0"/>
              <a:t>Continuity of Care is a basic strength of UK Primary Care, requiring</a:t>
            </a:r>
          </a:p>
          <a:p>
            <a:pPr lvl="1"/>
            <a:r>
              <a:rPr lang="en-GB" altLang="en-US" sz="2000" dirty="0"/>
              <a:t>A continuing relationship with a GP service which manages patient health and care</a:t>
            </a:r>
          </a:p>
          <a:p>
            <a:pPr lvl="1"/>
            <a:r>
              <a:rPr lang="en-GB" altLang="en-US" sz="2000" dirty="0"/>
              <a:t>Maintenance of long term, unified patient records accessible to patients</a:t>
            </a:r>
          </a:p>
          <a:p>
            <a:pPr lvl="1"/>
            <a:r>
              <a:rPr lang="en-GB" altLang="en-US" sz="2000" dirty="0"/>
              <a:t>Relationships amongst providers of health and care services to ensure</a:t>
            </a:r>
          </a:p>
          <a:p>
            <a:pPr lvl="1"/>
            <a:r>
              <a:rPr lang="en-GB" altLang="en-US" sz="2000" dirty="0"/>
              <a:t>Smooth transition and good communication between providers and with patients</a:t>
            </a:r>
          </a:p>
          <a:p>
            <a:r>
              <a:rPr lang="en-GB" altLang="en-US" sz="2400" dirty="0"/>
              <a:t>Continuity of Care (CC) faces challenges due to</a:t>
            </a:r>
          </a:p>
          <a:p>
            <a:pPr lvl="1"/>
            <a:r>
              <a:rPr lang="en-GB" altLang="en-US" sz="2000" dirty="0"/>
              <a:t>Complex needs and services for ageing population and more patient choice</a:t>
            </a:r>
          </a:p>
          <a:p>
            <a:pPr lvl="1"/>
            <a:r>
              <a:rPr lang="en-GB" altLang="en-US" sz="2000" dirty="0"/>
              <a:t>Failure to bridge gaps between health - social care services  - VCSE</a:t>
            </a:r>
          </a:p>
          <a:p>
            <a:pPr lvl="1"/>
            <a:r>
              <a:rPr lang="en-GB" altLang="en-US" sz="2000" dirty="0"/>
              <a:t>Changes in GP contracts, greater movement of GPs and more part time work</a:t>
            </a:r>
          </a:p>
          <a:p>
            <a:r>
              <a:rPr lang="en-GB" altLang="en-US" sz="2400" dirty="0"/>
              <a:t>The Lead Contact/ Care coordinator or Link Worker may play a role in:</a:t>
            </a:r>
          </a:p>
          <a:p>
            <a:pPr lvl="1"/>
            <a:r>
              <a:rPr lang="en-GB" altLang="en-US" sz="2000" dirty="0"/>
              <a:t>Maintaining relationships with relevant health and care providers and VCSE</a:t>
            </a:r>
          </a:p>
          <a:p>
            <a:pPr lvl="1"/>
            <a:r>
              <a:rPr lang="en-GB" altLang="en-US" sz="2000" dirty="0"/>
              <a:t>Helping patients make decisions on health and care and lifestyle choices</a:t>
            </a:r>
          </a:p>
          <a:p>
            <a:pPr lvl="1"/>
            <a:r>
              <a:rPr lang="en-GB" altLang="en-US" sz="2000" dirty="0"/>
              <a:t>Enhancing patient records to reflect health and social care needs and choices</a:t>
            </a:r>
          </a:p>
          <a:p>
            <a:r>
              <a:rPr lang="en-GB" altLang="en-US" sz="2400" dirty="0"/>
              <a:t>These role  must be agreed within the PCN see </a:t>
            </a:r>
            <a:r>
              <a:rPr lang="en-GB" altLang="en-US" sz="2400" dirty="0">
                <a:hlinkClick r:id="rId3"/>
              </a:rPr>
              <a:t>here</a:t>
            </a:r>
            <a:endParaRPr lang="en-GB" altLang="en-US" sz="2400" dirty="0"/>
          </a:p>
        </p:txBody>
      </p:sp>
    </p:spTree>
    <p:extLst>
      <p:ext uri="{BB962C8B-B14F-4D97-AF65-F5344CB8AC3E}">
        <p14:creationId xmlns:p14="http://schemas.microsoft.com/office/powerpoint/2010/main" val="1280513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0C81D4-29F4-4050-9A5C-BD8A3047FE92}"/>
              </a:ext>
            </a:extLst>
          </p:cNvPr>
          <p:cNvPicPr>
            <a:picLocks noChangeAspect="1"/>
          </p:cNvPicPr>
          <p:nvPr/>
        </p:nvPicPr>
        <p:blipFill>
          <a:blip r:embed="rId2"/>
          <a:stretch>
            <a:fillRect/>
          </a:stretch>
        </p:blipFill>
        <p:spPr>
          <a:xfrm>
            <a:off x="10199134" y="86377"/>
            <a:ext cx="1907931" cy="1976103"/>
          </a:xfrm>
          <a:prstGeom prst="rect">
            <a:avLst/>
          </a:prstGeom>
        </p:spPr>
      </p:pic>
      <p:pic>
        <p:nvPicPr>
          <p:cNvPr id="5" name="Picture 4">
            <a:extLst>
              <a:ext uri="{FF2B5EF4-FFF2-40B4-BE49-F238E27FC236}">
                <a16:creationId xmlns:a16="http://schemas.microsoft.com/office/drawing/2014/main" id="{C54A41FE-5BEF-4E39-B946-9A51D7E4DD1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9335185" y="2819418"/>
            <a:ext cx="2856815" cy="2108182"/>
          </a:xfrm>
          <a:prstGeom prst="rect">
            <a:avLst/>
          </a:prstGeom>
        </p:spPr>
      </p:pic>
      <p:sp>
        <p:nvSpPr>
          <p:cNvPr id="2" name="Title 1">
            <a:extLst>
              <a:ext uri="{FF2B5EF4-FFF2-40B4-BE49-F238E27FC236}">
                <a16:creationId xmlns:a16="http://schemas.microsoft.com/office/drawing/2014/main" id="{BB710393-78EB-468B-B78C-0274CE60798D}"/>
              </a:ext>
            </a:extLst>
          </p:cNvPr>
          <p:cNvSpPr>
            <a:spLocks noGrp="1"/>
          </p:cNvSpPr>
          <p:nvPr>
            <p:ph type="title"/>
          </p:nvPr>
        </p:nvSpPr>
        <p:spPr>
          <a:xfrm>
            <a:off x="446314" y="247876"/>
            <a:ext cx="10515600" cy="1325563"/>
          </a:xfrm>
        </p:spPr>
        <p:txBody>
          <a:bodyPr/>
          <a:lstStyle/>
          <a:p>
            <a:r>
              <a:rPr lang="en-GB" b="1" dirty="0">
                <a:solidFill>
                  <a:schemeClr val="accent2">
                    <a:lumMod val="50000"/>
                  </a:schemeClr>
                </a:solidFill>
              </a:rPr>
              <a:t>Common Issues: 1 Weight/Diet/Activity</a:t>
            </a:r>
            <a:endParaRPr lang="en-US" dirty="0"/>
          </a:p>
        </p:txBody>
      </p:sp>
      <p:sp>
        <p:nvSpPr>
          <p:cNvPr id="3" name="Content Placeholder 2">
            <a:extLst>
              <a:ext uri="{FF2B5EF4-FFF2-40B4-BE49-F238E27FC236}">
                <a16:creationId xmlns:a16="http://schemas.microsoft.com/office/drawing/2014/main" id="{B1377826-83D1-4502-9DF4-4EB1853E4AB8}"/>
              </a:ext>
            </a:extLst>
          </p:cNvPr>
          <p:cNvSpPr>
            <a:spLocks noGrp="1"/>
          </p:cNvSpPr>
          <p:nvPr>
            <p:ph idx="1"/>
          </p:nvPr>
        </p:nvSpPr>
        <p:spPr>
          <a:xfrm>
            <a:off x="209675" y="1717040"/>
            <a:ext cx="11372725" cy="5140960"/>
          </a:xfrm>
        </p:spPr>
        <p:txBody>
          <a:bodyPr>
            <a:normAutofit fontScale="92500" lnSpcReduction="20000"/>
          </a:bodyPr>
          <a:lstStyle/>
          <a:p>
            <a:r>
              <a:rPr lang="en-GB" dirty="0"/>
              <a:t>Being obese is the most obvious and common health issue</a:t>
            </a:r>
          </a:p>
          <a:p>
            <a:pPr lvl="1"/>
            <a:r>
              <a:rPr lang="en-GB" dirty="0"/>
              <a:t>It affects nearly 1/3</a:t>
            </a:r>
            <a:r>
              <a:rPr lang="en-GB" baseline="30000" dirty="0"/>
              <a:t>rd</a:t>
            </a:r>
            <a:r>
              <a:rPr lang="en-GB" dirty="0"/>
              <a:t> of adults and causes over £6 bn NHS cost and £27bn social costs</a:t>
            </a:r>
          </a:p>
          <a:p>
            <a:pPr lvl="1"/>
            <a:r>
              <a:rPr lang="en-GB" dirty="0"/>
              <a:t>Open questioning shows people are often embarrassed by their weight </a:t>
            </a:r>
          </a:p>
          <a:p>
            <a:pPr lvl="1"/>
            <a:r>
              <a:rPr lang="en-GB"/>
              <a:t>Being obese </a:t>
            </a:r>
            <a:r>
              <a:rPr lang="en-GB" dirty="0"/>
              <a:t>can make it harder to take up diet and exercise regimes</a:t>
            </a:r>
          </a:p>
          <a:p>
            <a:pPr lvl="1"/>
            <a:r>
              <a:rPr lang="en-GB" dirty="0"/>
              <a:t>Which are often promoted by images of slim young people</a:t>
            </a:r>
          </a:p>
          <a:p>
            <a:r>
              <a:rPr lang="en-GB" dirty="0"/>
              <a:t>Signposting should show that diet and activity groups are for                           people like us</a:t>
            </a:r>
          </a:p>
          <a:p>
            <a:r>
              <a:rPr lang="en-GB" dirty="0"/>
              <a:t>Obesity is a complex personal issue and certainly not a                                     </a:t>
            </a:r>
            <a:r>
              <a:rPr lang="en-GB" dirty="0" err="1"/>
              <a:t>a</a:t>
            </a:r>
            <a:r>
              <a:rPr lang="en-GB" dirty="0"/>
              <a:t> simple process of just signing up to a diet or fitness class</a:t>
            </a:r>
          </a:p>
          <a:p>
            <a:pPr marL="0" indent="0">
              <a:buNone/>
            </a:pPr>
            <a:endParaRPr lang="en-GB" dirty="0"/>
          </a:p>
          <a:p>
            <a:r>
              <a:rPr lang="en-GB" dirty="0"/>
              <a:t>A Link Worker may need to help clients find their own path to healthier weight</a:t>
            </a:r>
          </a:p>
          <a:p>
            <a:r>
              <a:rPr lang="en-GB" dirty="0"/>
              <a:t>And the self-assurance needed to set out on their path.</a:t>
            </a:r>
          </a:p>
          <a:p>
            <a:pPr lvl="1"/>
            <a:r>
              <a:rPr lang="en-GB" dirty="0"/>
              <a:t>The NHS Weight Loss Plan can be found </a:t>
            </a:r>
            <a:r>
              <a:rPr lang="en-GB" dirty="0">
                <a:hlinkClick r:id="rId4"/>
              </a:rPr>
              <a:t>here</a:t>
            </a:r>
            <a:r>
              <a:rPr lang="en-GB" dirty="0"/>
              <a:t> local groups that help people find activities that suit them and local commercial weight loss groups are listed in the local directory</a:t>
            </a:r>
          </a:p>
        </p:txBody>
      </p:sp>
    </p:spTree>
    <p:extLst>
      <p:ext uri="{BB962C8B-B14F-4D97-AF65-F5344CB8AC3E}">
        <p14:creationId xmlns:p14="http://schemas.microsoft.com/office/powerpoint/2010/main" val="1757370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4A41FE-5BEF-4E39-B946-9A51D7E4DD1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605007" y="79119"/>
            <a:ext cx="3242762" cy="2118958"/>
          </a:xfrm>
          <a:prstGeom prst="rect">
            <a:avLst/>
          </a:prstGeom>
        </p:spPr>
      </p:pic>
      <p:sp>
        <p:nvSpPr>
          <p:cNvPr id="2" name="Title 1">
            <a:extLst>
              <a:ext uri="{FF2B5EF4-FFF2-40B4-BE49-F238E27FC236}">
                <a16:creationId xmlns:a16="http://schemas.microsoft.com/office/drawing/2014/main" id="{BB710393-78EB-468B-B78C-0274CE60798D}"/>
              </a:ext>
            </a:extLst>
          </p:cNvPr>
          <p:cNvSpPr>
            <a:spLocks noGrp="1"/>
          </p:cNvSpPr>
          <p:nvPr>
            <p:ph type="title"/>
          </p:nvPr>
        </p:nvSpPr>
        <p:spPr>
          <a:xfrm>
            <a:off x="0" y="197771"/>
            <a:ext cx="8729001" cy="1325563"/>
          </a:xfrm>
        </p:spPr>
        <p:txBody>
          <a:bodyPr>
            <a:normAutofit/>
          </a:bodyPr>
          <a:lstStyle/>
          <a:p>
            <a:r>
              <a:rPr lang="en-GB" b="1" dirty="0">
                <a:solidFill>
                  <a:schemeClr val="accent2">
                    <a:lumMod val="50000"/>
                  </a:schemeClr>
                </a:solidFill>
              </a:rPr>
              <a:t>2 Addiction – Alcohol/Drugs/Tobacco</a:t>
            </a:r>
            <a:endParaRPr lang="en-US" dirty="0"/>
          </a:p>
        </p:txBody>
      </p:sp>
      <p:sp>
        <p:nvSpPr>
          <p:cNvPr id="3" name="Content Placeholder 2">
            <a:extLst>
              <a:ext uri="{FF2B5EF4-FFF2-40B4-BE49-F238E27FC236}">
                <a16:creationId xmlns:a16="http://schemas.microsoft.com/office/drawing/2014/main" id="{B1377826-83D1-4502-9DF4-4EB1853E4AB8}"/>
              </a:ext>
            </a:extLst>
          </p:cNvPr>
          <p:cNvSpPr>
            <a:spLocks noGrp="1"/>
          </p:cNvSpPr>
          <p:nvPr>
            <p:ph idx="1"/>
          </p:nvPr>
        </p:nvSpPr>
        <p:spPr>
          <a:xfrm>
            <a:off x="324393" y="1436915"/>
            <a:ext cx="11650730" cy="5421085"/>
          </a:xfrm>
        </p:spPr>
        <p:txBody>
          <a:bodyPr>
            <a:normAutofit lnSpcReduction="10000"/>
          </a:bodyPr>
          <a:lstStyle/>
          <a:p>
            <a:r>
              <a:rPr lang="en-GB" dirty="0"/>
              <a:t>Addiction can take many forms and has many causes </a:t>
            </a:r>
          </a:p>
          <a:p>
            <a:pPr lvl="1"/>
            <a:r>
              <a:rPr lang="en-GB" dirty="0"/>
              <a:t>It is said that addiction enters when self-love is lost.</a:t>
            </a:r>
          </a:p>
          <a:p>
            <a:pPr lvl="1"/>
            <a:r>
              <a:rPr lang="en-GB" dirty="0"/>
              <a:t>Loss of identity (a sense of self) can give way to an addiction identity </a:t>
            </a:r>
          </a:p>
          <a:p>
            <a:pPr lvl="1"/>
            <a:r>
              <a:rPr lang="en-GB" dirty="0"/>
              <a:t>It can result in people turning to many things including – opioids, food, gambling…</a:t>
            </a:r>
          </a:p>
          <a:p>
            <a:r>
              <a:rPr lang="en-GB" dirty="0"/>
              <a:t>The essential first step is for the client to recognise their problem</a:t>
            </a:r>
          </a:p>
          <a:p>
            <a:pPr lvl="1"/>
            <a:r>
              <a:rPr lang="en-GB" dirty="0"/>
              <a:t>More direct prompting may be needed (after entering dialogue by open questioning)</a:t>
            </a:r>
          </a:p>
          <a:p>
            <a:pPr lvl="1"/>
            <a:r>
              <a:rPr lang="en-GB" dirty="0"/>
              <a:t>Local NHS Alcohol Support resources </a:t>
            </a:r>
            <a:r>
              <a:rPr lang="en-GB" dirty="0">
                <a:hlinkClick r:id="rId3"/>
              </a:rPr>
              <a:t>here</a:t>
            </a:r>
            <a:endParaRPr lang="en-GB" dirty="0"/>
          </a:p>
          <a:p>
            <a:pPr lvl="1"/>
            <a:r>
              <a:rPr lang="en-GB" dirty="0"/>
              <a:t>Local Drug Addiction Services from the FRANK web site </a:t>
            </a:r>
            <a:r>
              <a:rPr lang="en-GB" dirty="0">
                <a:hlinkClick r:id="rId4"/>
              </a:rPr>
              <a:t>here</a:t>
            </a:r>
            <a:endParaRPr lang="en-GB" dirty="0"/>
          </a:p>
          <a:p>
            <a:pPr lvl="1"/>
            <a:r>
              <a:rPr lang="en-GB" dirty="0"/>
              <a:t>Local NHS </a:t>
            </a:r>
            <a:r>
              <a:rPr lang="en-GB" dirty="0" err="1"/>
              <a:t>Smokefree</a:t>
            </a:r>
            <a:r>
              <a:rPr lang="en-GB" dirty="0"/>
              <a:t> services </a:t>
            </a:r>
            <a:r>
              <a:rPr lang="en-GB" dirty="0">
                <a:hlinkClick r:id="rId5"/>
              </a:rPr>
              <a:t>here</a:t>
            </a:r>
            <a:endParaRPr lang="en-GB" dirty="0"/>
          </a:p>
          <a:p>
            <a:r>
              <a:rPr lang="en-GB" dirty="0"/>
              <a:t>Advice may help change behaviour in the short term, but</a:t>
            </a:r>
          </a:p>
          <a:p>
            <a:pPr lvl="1"/>
            <a:r>
              <a:rPr lang="en-GB" dirty="0"/>
              <a:t>Group support helps develop self esteem and maintain behaviour in the longer term </a:t>
            </a:r>
          </a:p>
          <a:p>
            <a:r>
              <a:rPr lang="en-GB" dirty="0"/>
              <a:t>A link worker can help connect clients to such services and groups, but also</a:t>
            </a:r>
          </a:p>
          <a:p>
            <a:pPr lvl="1"/>
            <a:r>
              <a:rPr lang="en-GB" dirty="0"/>
              <a:t>To help clients sense of self-worth see the NHS </a:t>
            </a:r>
            <a:r>
              <a:rPr lang="en-GB" dirty="0" err="1"/>
              <a:t>Moodzone</a:t>
            </a:r>
            <a:r>
              <a:rPr lang="en-GB" dirty="0"/>
              <a:t>-raising self-esteem </a:t>
            </a:r>
            <a:r>
              <a:rPr lang="en-GB" dirty="0">
                <a:hlinkClick r:id="rId6"/>
              </a:rPr>
              <a:t>here</a:t>
            </a:r>
            <a:endParaRPr lang="en-GB" dirty="0"/>
          </a:p>
        </p:txBody>
      </p:sp>
    </p:spTree>
    <p:extLst>
      <p:ext uri="{BB962C8B-B14F-4D97-AF65-F5344CB8AC3E}">
        <p14:creationId xmlns:p14="http://schemas.microsoft.com/office/powerpoint/2010/main" val="3092111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21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4A41FE-5BEF-4E39-B946-9A51D7E4DD13}"/>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artisticChalkSketch/>
                    </a14:imgEffect>
                    <a14:imgEffect>
                      <a14:colorTemperature colorTemp="1500"/>
                    </a14:imgEffect>
                  </a14:imgLayer>
                </a14:imgProps>
              </a:ext>
              <a:ext uri="{28A0092B-C50C-407E-A947-70E740481C1C}">
                <a14:useLocalDpi xmlns:a14="http://schemas.microsoft.com/office/drawing/2010/main" val="0"/>
              </a:ext>
            </a:extLst>
          </a:blip>
          <a:srcRect/>
          <a:stretch/>
        </p:blipFill>
        <p:spPr>
          <a:xfrm>
            <a:off x="10046522" y="0"/>
            <a:ext cx="2145478" cy="2460881"/>
          </a:xfrm>
          <a:prstGeom prst="rect">
            <a:avLst/>
          </a:prstGeom>
        </p:spPr>
      </p:pic>
      <p:sp>
        <p:nvSpPr>
          <p:cNvPr id="2" name="Title 1">
            <a:extLst>
              <a:ext uri="{FF2B5EF4-FFF2-40B4-BE49-F238E27FC236}">
                <a16:creationId xmlns:a16="http://schemas.microsoft.com/office/drawing/2014/main" id="{BB710393-78EB-468B-B78C-0274CE60798D}"/>
              </a:ext>
            </a:extLst>
          </p:cNvPr>
          <p:cNvSpPr>
            <a:spLocks noGrp="1"/>
          </p:cNvSpPr>
          <p:nvPr>
            <p:ph type="title"/>
          </p:nvPr>
        </p:nvSpPr>
        <p:spPr>
          <a:xfrm>
            <a:off x="446314" y="247876"/>
            <a:ext cx="10515600" cy="1325563"/>
          </a:xfrm>
        </p:spPr>
        <p:txBody>
          <a:bodyPr/>
          <a:lstStyle/>
          <a:p>
            <a:r>
              <a:rPr lang="en-GB" b="1" dirty="0">
                <a:solidFill>
                  <a:schemeClr val="accent2">
                    <a:lumMod val="50000"/>
                  </a:schemeClr>
                </a:solidFill>
              </a:rPr>
              <a:t>3 Social Isolation and Clients who feels lost</a:t>
            </a:r>
            <a:endParaRPr lang="en-US" dirty="0"/>
          </a:p>
        </p:txBody>
      </p:sp>
      <p:sp>
        <p:nvSpPr>
          <p:cNvPr id="3" name="Content Placeholder 2">
            <a:extLst>
              <a:ext uri="{FF2B5EF4-FFF2-40B4-BE49-F238E27FC236}">
                <a16:creationId xmlns:a16="http://schemas.microsoft.com/office/drawing/2014/main" id="{B1377826-83D1-4502-9DF4-4EB1853E4AB8}"/>
              </a:ext>
            </a:extLst>
          </p:cNvPr>
          <p:cNvSpPr>
            <a:spLocks noGrp="1"/>
          </p:cNvSpPr>
          <p:nvPr>
            <p:ph idx="1"/>
          </p:nvPr>
        </p:nvSpPr>
        <p:spPr>
          <a:xfrm>
            <a:off x="94956" y="1506901"/>
            <a:ext cx="11650730" cy="5103223"/>
          </a:xfrm>
        </p:spPr>
        <p:txBody>
          <a:bodyPr>
            <a:normAutofit/>
          </a:bodyPr>
          <a:lstStyle/>
          <a:p>
            <a:r>
              <a:rPr lang="en-GB" sz="3200" dirty="0"/>
              <a:t>Bereavement, depression or loneliness can lead to</a:t>
            </a:r>
          </a:p>
          <a:p>
            <a:pPr lvl="1"/>
            <a:r>
              <a:rPr lang="en-GB" sz="2800" dirty="0"/>
              <a:t>A feeling of aimlessness, loss of joy in life, being lost….</a:t>
            </a:r>
          </a:p>
          <a:p>
            <a:r>
              <a:rPr lang="en-GB" sz="3200" dirty="0"/>
              <a:t>The issue is not just what they should do but why do anything   </a:t>
            </a:r>
          </a:p>
          <a:p>
            <a:r>
              <a:rPr lang="en-GB" sz="3200" dirty="0"/>
              <a:t>This is a difficult conversation, the client needs help to find</a:t>
            </a:r>
          </a:p>
          <a:p>
            <a:pPr lvl="1"/>
            <a:r>
              <a:rPr lang="en-GB" sz="2800" dirty="0"/>
              <a:t>Perhaps their purpose or faith and how they can connect to others </a:t>
            </a:r>
          </a:p>
          <a:p>
            <a:r>
              <a:rPr lang="en-GB" sz="3200" dirty="0"/>
              <a:t>This may lead a lead contact or Link Worker to suggest:</a:t>
            </a:r>
          </a:p>
          <a:p>
            <a:pPr lvl="1"/>
            <a:r>
              <a:rPr lang="en-GB" sz="2800" dirty="0"/>
              <a:t>Bereavement counselling or other forms of group support see </a:t>
            </a:r>
            <a:r>
              <a:rPr lang="en-GB" sz="2800" dirty="0">
                <a:hlinkClick r:id="rId4"/>
              </a:rPr>
              <a:t>here</a:t>
            </a:r>
            <a:endParaRPr lang="en-GB" sz="2800" dirty="0"/>
          </a:p>
          <a:p>
            <a:pPr lvl="1"/>
            <a:r>
              <a:rPr lang="en-GB" sz="2800" dirty="0"/>
              <a:t>And help to find volunteering opportunities, adult education, their cause</a:t>
            </a:r>
          </a:p>
          <a:p>
            <a:r>
              <a:rPr lang="en-GB" sz="3200" dirty="0"/>
              <a:t>See NHS resources for bereavement </a:t>
            </a:r>
            <a:r>
              <a:rPr lang="en-GB" sz="3200" dirty="0">
                <a:hlinkClick r:id="rId5"/>
              </a:rPr>
              <a:t>here</a:t>
            </a:r>
            <a:r>
              <a:rPr lang="en-GB" sz="3200" dirty="0"/>
              <a:t>, depression </a:t>
            </a:r>
            <a:r>
              <a:rPr lang="en-GB" sz="3200" dirty="0">
                <a:hlinkClick r:id="rId6"/>
              </a:rPr>
              <a:t>here</a:t>
            </a:r>
            <a:r>
              <a:rPr lang="en-GB" sz="3200" dirty="0"/>
              <a:t> and loneliness in older people </a:t>
            </a:r>
            <a:r>
              <a:rPr lang="en-GB" sz="3200" dirty="0">
                <a:hlinkClick r:id="rId7"/>
              </a:rPr>
              <a:t>here</a:t>
            </a:r>
            <a:r>
              <a:rPr lang="en-GB" sz="3200" dirty="0"/>
              <a:t> also see Bucks Adult Learning </a:t>
            </a:r>
            <a:r>
              <a:rPr lang="en-GB" sz="3200" dirty="0">
                <a:hlinkClick r:id="rId8"/>
              </a:rPr>
              <a:t>here</a:t>
            </a:r>
            <a:endParaRPr lang="en-GB" sz="3200" dirty="0"/>
          </a:p>
        </p:txBody>
      </p:sp>
    </p:spTree>
    <p:extLst>
      <p:ext uri="{BB962C8B-B14F-4D97-AF65-F5344CB8AC3E}">
        <p14:creationId xmlns:p14="http://schemas.microsoft.com/office/powerpoint/2010/main" val="322456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C31A-5053-4316-A8A0-6399E55ECAA3}"/>
              </a:ext>
            </a:extLst>
          </p:cNvPr>
          <p:cNvSpPr>
            <a:spLocks noGrp="1"/>
          </p:cNvSpPr>
          <p:nvPr>
            <p:ph type="title"/>
          </p:nvPr>
        </p:nvSpPr>
        <p:spPr>
          <a:xfrm>
            <a:off x="377190" y="246777"/>
            <a:ext cx="10515600" cy="911464"/>
          </a:xfrm>
        </p:spPr>
        <p:txBody>
          <a:bodyPr/>
          <a:lstStyle/>
          <a:p>
            <a:r>
              <a:rPr lang="en-US" b="1" noProof="0" dirty="0">
                <a:solidFill>
                  <a:srgbClr val="800000"/>
                </a:solidFill>
              </a:rPr>
              <a:t>Capability Theory</a:t>
            </a:r>
          </a:p>
        </p:txBody>
      </p:sp>
      <p:pic>
        <p:nvPicPr>
          <p:cNvPr id="4" name="Content Placeholder 3">
            <a:extLst>
              <a:ext uri="{FF2B5EF4-FFF2-40B4-BE49-F238E27FC236}">
                <a16:creationId xmlns:a16="http://schemas.microsoft.com/office/drawing/2014/main" id="{75F9558F-E3FB-48E6-A343-CDD9FF59BA34}"/>
              </a:ext>
            </a:extLst>
          </p:cNvPr>
          <p:cNvPicPr>
            <a:picLocks noGrp="1" noChangeAspect="1"/>
          </p:cNvPicPr>
          <p:nvPr>
            <p:ph sz="half" idx="1"/>
          </p:nvPr>
        </p:nvPicPr>
        <p:blipFill>
          <a:blip r:embed="rId3"/>
          <a:stretch>
            <a:fillRect/>
          </a:stretch>
        </p:blipFill>
        <p:spPr>
          <a:xfrm>
            <a:off x="7548880" y="2494916"/>
            <a:ext cx="4470400" cy="2914650"/>
          </a:xfrm>
          <a:prstGeom prst="rect">
            <a:avLst/>
          </a:prstGeom>
        </p:spPr>
      </p:pic>
      <p:sp>
        <p:nvSpPr>
          <p:cNvPr id="5" name="Content Placeholder 4">
            <a:extLst>
              <a:ext uri="{FF2B5EF4-FFF2-40B4-BE49-F238E27FC236}">
                <a16:creationId xmlns:a16="http://schemas.microsoft.com/office/drawing/2014/main" id="{8F9752B3-CBAF-4061-B22E-2E1139648ABE}"/>
              </a:ext>
            </a:extLst>
          </p:cNvPr>
          <p:cNvSpPr>
            <a:spLocks noGrp="1"/>
          </p:cNvSpPr>
          <p:nvPr>
            <p:ph sz="half" idx="2"/>
          </p:nvPr>
        </p:nvSpPr>
        <p:spPr>
          <a:xfrm>
            <a:off x="286656" y="1158241"/>
            <a:ext cx="11366864" cy="6258560"/>
          </a:xfrm>
        </p:spPr>
        <p:txBody>
          <a:bodyPr>
            <a:normAutofit fontScale="77500" lnSpcReduction="20000"/>
          </a:bodyPr>
          <a:lstStyle/>
          <a:p>
            <a:r>
              <a:rPr lang="en-US" sz="3600" noProof="0" dirty="0"/>
              <a:t>Developed by Amartya Sen, Martha Nussbaum and others from 1979</a:t>
            </a:r>
          </a:p>
          <a:p>
            <a:r>
              <a:rPr lang="en-US" sz="3600" noProof="0" dirty="0"/>
              <a:t>Underlies UK Wellbeing Measures and WHO wellbeing policy</a:t>
            </a:r>
          </a:p>
          <a:p>
            <a:r>
              <a:rPr lang="en-US" sz="3600" noProof="0" dirty="0"/>
              <a:t>Stresses freedom to pursue wellbeing as seen by individuals and groups</a:t>
            </a:r>
          </a:p>
          <a:p>
            <a:r>
              <a:rPr lang="en-US" sz="3600" noProof="0" dirty="0"/>
              <a:t>E.g. provide resources – bikes</a:t>
            </a:r>
          </a:p>
          <a:p>
            <a:r>
              <a:rPr lang="en-US" sz="3600" noProof="0" dirty="0"/>
              <a:t>Giving freedom - capability to travel</a:t>
            </a:r>
          </a:p>
          <a:p>
            <a:r>
              <a:rPr lang="en-US" sz="3600" noProof="0" dirty="0"/>
              <a:t>To enable agency – taking part in community</a:t>
            </a:r>
          </a:p>
          <a:p>
            <a:r>
              <a:rPr lang="en-US" sz="3600" noProof="0" dirty="0"/>
              <a:t>Support functioning – social community activity</a:t>
            </a:r>
          </a:p>
          <a:p>
            <a:r>
              <a:rPr lang="en-US" sz="3600" noProof="0" dirty="0"/>
              <a:t>Enhancing utility – wellbeing</a:t>
            </a:r>
          </a:p>
          <a:p>
            <a:r>
              <a:rPr lang="en-US" sz="3600" noProof="0" dirty="0"/>
              <a:t>And equity of outcomes</a:t>
            </a:r>
          </a:p>
          <a:p>
            <a:r>
              <a:rPr lang="en-US" sz="3600" noProof="0" dirty="0"/>
              <a:t>Matched to individual needs and preferences</a:t>
            </a:r>
            <a:endParaRPr lang="en-US" sz="3100" noProof="0" dirty="0"/>
          </a:p>
          <a:p>
            <a:pPr marL="0" indent="0">
              <a:buNone/>
            </a:pPr>
            <a:endParaRPr lang="en-US" sz="100" noProof="0" dirty="0"/>
          </a:p>
          <a:p>
            <a:r>
              <a:rPr lang="en-US" sz="3500" noProof="0" dirty="0"/>
              <a:t>Capability theory also applies to communities, it shows the need for local </a:t>
            </a:r>
            <a:r>
              <a:rPr lang="en-US" sz="3500" b="1" noProof="0" dirty="0"/>
              <a:t>Co-production</a:t>
            </a:r>
            <a:r>
              <a:rPr lang="en-US" sz="3500" noProof="0" dirty="0"/>
              <a:t> not top down one size fits all solutions : for the NHS guide to engaging individuals and communities in planning care services </a:t>
            </a:r>
            <a:r>
              <a:rPr lang="en-US" sz="3500" noProof="0" dirty="0">
                <a:solidFill>
                  <a:prstClr val="black"/>
                </a:solidFill>
              </a:rPr>
              <a:t>see </a:t>
            </a:r>
            <a:r>
              <a:rPr lang="en-US" sz="3500" noProof="0" dirty="0">
                <a:solidFill>
                  <a:prstClr val="black"/>
                </a:solidFill>
                <a:hlinkClick r:id="rId4"/>
              </a:rPr>
              <a:t>here</a:t>
            </a:r>
            <a:endParaRPr lang="en-US" sz="3500" noProof="0" dirty="0">
              <a:solidFill>
                <a:prstClr val="black"/>
              </a:solidFill>
            </a:endParaRPr>
          </a:p>
        </p:txBody>
      </p:sp>
    </p:spTree>
    <p:extLst>
      <p:ext uri="{BB962C8B-B14F-4D97-AF65-F5344CB8AC3E}">
        <p14:creationId xmlns:p14="http://schemas.microsoft.com/office/powerpoint/2010/main" val="1692206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4A41FE-5BEF-4E39-B946-9A51D7E4DD1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099116" y="79119"/>
            <a:ext cx="2952207" cy="1663076"/>
          </a:xfrm>
          <a:prstGeom prst="rect">
            <a:avLst/>
          </a:prstGeom>
        </p:spPr>
      </p:pic>
      <p:sp>
        <p:nvSpPr>
          <p:cNvPr id="2" name="Title 1">
            <a:extLst>
              <a:ext uri="{FF2B5EF4-FFF2-40B4-BE49-F238E27FC236}">
                <a16:creationId xmlns:a16="http://schemas.microsoft.com/office/drawing/2014/main" id="{BB710393-78EB-468B-B78C-0274CE60798D}"/>
              </a:ext>
            </a:extLst>
          </p:cNvPr>
          <p:cNvSpPr>
            <a:spLocks noGrp="1"/>
          </p:cNvSpPr>
          <p:nvPr>
            <p:ph type="title"/>
          </p:nvPr>
        </p:nvSpPr>
        <p:spPr>
          <a:xfrm>
            <a:off x="446314" y="247876"/>
            <a:ext cx="10515600" cy="1325563"/>
          </a:xfrm>
        </p:spPr>
        <p:txBody>
          <a:bodyPr/>
          <a:lstStyle/>
          <a:p>
            <a:r>
              <a:rPr lang="en-GB" b="1" dirty="0">
                <a:solidFill>
                  <a:schemeClr val="accent2">
                    <a:lumMod val="50000"/>
                  </a:schemeClr>
                </a:solidFill>
              </a:rPr>
              <a:t>4 Mind/Body/Spirit – Health</a:t>
            </a:r>
            <a:endParaRPr lang="en-US" dirty="0"/>
          </a:p>
        </p:txBody>
      </p:sp>
      <p:sp>
        <p:nvSpPr>
          <p:cNvPr id="3" name="Content Placeholder 2">
            <a:extLst>
              <a:ext uri="{FF2B5EF4-FFF2-40B4-BE49-F238E27FC236}">
                <a16:creationId xmlns:a16="http://schemas.microsoft.com/office/drawing/2014/main" id="{B1377826-83D1-4502-9DF4-4EB1853E4AB8}"/>
              </a:ext>
            </a:extLst>
          </p:cNvPr>
          <p:cNvSpPr>
            <a:spLocks noGrp="1"/>
          </p:cNvSpPr>
          <p:nvPr>
            <p:ph idx="1"/>
          </p:nvPr>
        </p:nvSpPr>
        <p:spPr>
          <a:xfrm>
            <a:off x="324393" y="1436915"/>
            <a:ext cx="11650730" cy="5103223"/>
          </a:xfrm>
        </p:spPr>
        <p:txBody>
          <a:bodyPr>
            <a:normAutofit lnSpcReduction="10000"/>
          </a:bodyPr>
          <a:lstStyle/>
          <a:p>
            <a:r>
              <a:rPr lang="en-GB" dirty="0"/>
              <a:t>Link Workers need to listen to the language of their client</a:t>
            </a:r>
          </a:p>
          <a:p>
            <a:pPr lvl="1"/>
            <a:r>
              <a:rPr lang="en-GB" dirty="0"/>
              <a:t>Some focus on physical issues, others on the mind, some may refer to spiritual health</a:t>
            </a:r>
          </a:p>
          <a:p>
            <a:r>
              <a:rPr lang="en-GB" dirty="0"/>
              <a:t>This can provide clues for guidance towards different forms of support</a:t>
            </a:r>
          </a:p>
          <a:p>
            <a:pPr lvl="1"/>
            <a:r>
              <a:rPr lang="en-GB" dirty="0"/>
              <a:t>Healthy mind and body disciplines such as Yoga, Pilates or Tai Chi  may be useful</a:t>
            </a:r>
          </a:p>
          <a:p>
            <a:pPr lvl="1"/>
            <a:r>
              <a:rPr lang="en-GB" dirty="0"/>
              <a:t>Exploration of anxiety and stress and perhaps mindfulness may help some</a:t>
            </a:r>
          </a:p>
          <a:p>
            <a:pPr lvl="1"/>
            <a:r>
              <a:rPr lang="en-GB" dirty="0"/>
              <a:t>While a faith community can be an important resource for others.</a:t>
            </a:r>
          </a:p>
          <a:p>
            <a:r>
              <a:rPr lang="en-GB" dirty="0"/>
              <a:t>See NHS Mindfulness </a:t>
            </a:r>
            <a:r>
              <a:rPr lang="en-GB" dirty="0">
                <a:hlinkClick r:id="rId4"/>
              </a:rPr>
              <a:t>here</a:t>
            </a:r>
            <a:r>
              <a:rPr lang="en-GB" dirty="0"/>
              <a:t>  NHS Yoga and Pilates Videos </a:t>
            </a:r>
            <a:r>
              <a:rPr lang="en-GB" dirty="0">
                <a:hlinkClick r:id="rId5"/>
              </a:rPr>
              <a:t>here</a:t>
            </a:r>
            <a:r>
              <a:rPr lang="en-GB" dirty="0"/>
              <a:t> NHS Guide to Chaplaincy Care </a:t>
            </a:r>
            <a:r>
              <a:rPr lang="en-GB" dirty="0">
                <a:hlinkClick r:id="rId6"/>
              </a:rPr>
              <a:t>here</a:t>
            </a:r>
            <a:r>
              <a:rPr lang="en-GB" dirty="0"/>
              <a:t> and a guide to spiritual care for all staff from NHS Scotland </a:t>
            </a:r>
            <a:r>
              <a:rPr lang="en-GB" dirty="0">
                <a:hlinkClick r:id="rId7"/>
              </a:rPr>
              <a:t>here</a:t>
            </a:r>
            <a:r>
              <a:rPr lang="en-GB" dirty="0"/>
              <a:t> and resources for Mind and Spirit from Credible Minds </a:t>
            </a:r>
            <a:r>
              <a:rPr lang="en-GB" dirty="0">
                <a:hlinkClick r:id="rId8"/>
              </a:rPr>
              <a:t>here</a:t>
            </a:r>
            <a:r>
              <a:rPr lang="en-GB" dirty="0"/>
              <a:t> </a:t>
            </a:r>
          </a:p>
          <a:p>
            <a:pPr lvl="1"/>
            <a:r>
              <a:rPr lang="en-GB" dirty="0"/>
              <a:t>It is not suggested that Link Workers should act in a chaplaincy role or lead clients in any of these directions but should follow the needs of their clients.</a:t>
            </a:r>
          </a:p>
          <a:p>
            <a:pPr lvl="1"/>
            <a:r>
              <a:rPr lang="en-GB" dirty="0"/>
              <a:t>And while </a:t>
            </a:r>
            <a:r>
              <a:rPr lang="en-GB" dirty="0" err="1"/>
              <a:t>Chalfonts</a:t>
            </a:r>
            <a:r>
              <a:rPr lang="en-GB" dirty="0"/>
              <a:t> and </a:t>
            </a:r>
            <a:r>
              <a:rPr lang="en-GB" dirty="0" err="1"/>
              <a:t>Gerrards</a:t>
            </a:r>
            <a:r>
              <a:rPr lang="en-GB" dirty="0"/>
              <a:t> Cross religious groups play a very important role in our communities their support and groups are not dependant on participants beliefs.</a:t>
            </a:r>
          </a:p>
        </p:txBody>
      </p:sp>
    </p:spTree>
    <p:extLst>
      <p:ext uri="{BB962C8B-B14F-4D97-AF65-F5344CB8AC3E}">
        <p14:creationId xmlns:p14="http://schemas.microsoft.com/office/powerpoint/2010/main" val="1930044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13211"/>
            <a:ext cx="5611587" cy="1803901"/>
          </a:xfrm>
        </p:spPr>
        <p:txBody>
          <a:bodyPr>
            <a:normAutofit/>
          </a:bodyPr>
          <a:lstStyle/>
          <a:p>
            <a:r>
              <a:rPr lang="en-GB" sz="4000" b="1" dirty="0">
                <a:solidFill>
                  <a:srgbClr val="800000"/>
                </a:solidFill>
              </a:rPr>
              <a:t>5 Mental Wellbeing, Frailty and Social Prescribing</a:t>
            </a:r>
            <a:endParaRPr lang="en-US" sz="4800" b="1" dirty="0"/>
          </a:p>
        </p:txBody>
      </p:sp>
      <p:sp>
        <p:nvSpPr>
          <p:cNvPr id="3" name="Content Placeholder 2"/>
          <p:cNvSpPr>
            <a:spLocks noGrp="1"/>
          </p:cNvSpPr>
          <p:nvPr>
            <p:ph idx="1"/>
          </p:nvPr>
        </p:nvSpPr>
        <p:spPr>
          <a:xfrm>
            <a:off x="509954" y="1438141"/>
            <a:ext cx="5686136" cy="5167311"/>
          </a:xfrm>
        </p:spPr>
        <p:txBody>
          <a:bodyPr>
            <a:normAutofit lnSpcReduction="10000"/>
          </a:bodyPr>
          <a:lstStyle/>
          <a:p>
            <a:r>
              <a:rPr lang="en-GB" sz="2200" dirty="0"/>
              <a:t>Many clients may need help to address their mental wellbeing issues</a:t>
            </a:r>
          </a:p>
          <a:p>
            <a:r>
              <a:rPr lang="en-GB" sz="2200" dirty="0"/>
              <a:t>The Warwick-Edinburgh Mental Well-being Scale - WEMWBS can help clients express their feelings. Originally developed to assess population mental wellbeing but the Scottish Association for Mental Health shows how this can be used as a self assessment tool see </a:t>
            </a:r>
            <a:r>
              <a:rPr lang="en-GB" sz="2200" dirty="0">
                <a:hlinkClick r:id="rId2"/>
              </a:rPr>
              <a:t>here</a:t>
            </a:r>
            <a:r>
              <a:rPr lang="en-GB" sz="2200" dirty="0"/>
              <a:t>  </a:t>
            </a:r>
          </a:p>
          <a:p>
            <a:r>
              <a:rPr lang="en-GB" sz="2200" dirty="0"/>
              <a:t>There is also a short form SWEMWBS using 7 questions. Note that use of these measures is free but you need to register to use them</a:t>
            </a:r>
          </a:p>
          <a:p>
            <a:r>
              <a:rPr lang="en-GB" sz="2200" dirty="0"/>
              <a:t>Other resources for people with mental wellbeing issues include the NHS Mood self assessment tool </a:t>
            </a:r>
            <a:r>
              <a:rPr lang="en-GB" sz="2200" dirty="0">
                <a:hlinkClick r:id="rId3"/>
              </a:rPr>
              <a:t>here</a:t>
            </a:r>
            <a:r>
              <a:rPr lang="en-GB" sz="2200" dirty="0"/>
              <a:t> and resources on the Bucks Live Well Stay Well site </a:t>
            </a:r>
            <a:r>
              <a:rPr lang="en-GB" sz="2200" dirty="0">
                <a:hlinkClick r:id="rId4"/>
              </a:rPr>
              <a:t>here</a:t>
            </a:r>
            <a:r>
              <a:rPr lang="en-GB" sz="2200" dirty="0"/>
              <a:t>  and the Every Mind Matters resources </a:t>
            </a:r>
            <a:r>
              <a:rPr lang="en-GB" sz="2200" dirty="0">
                <a:hlinkClick r:id="rId5"/>
              </a:rPr>
              <a:t>here</a:t>
            </a:r>
            <a:endParaRPr lang="en-GB" sz="2200" dirty="0"/>
          </a:p>
        </p:txBody>
      </p:sp>
      <p:pic>
        <p:nvPicPr>
          <p:cNvPr id="5" name="Picture 4">
            <a:extLst>
              <a:ext uri="{FF2B5EF4-FFF2-40B4-BE49-F238E27FC236}">
                <a16:creationId xmlns:a16="http://schemas.microsoft.com/office/drawing/2014/main" id="{C7657E4B-DA10-45E3-B144-977F9D3FB982}"/>
              </a:ext>
            </a:extLst>
          </p:cNvPr>
          <p:cNvPicPr>
            <a:picLocks noChangeAspect="1"/>
          </p:cNvPicPr>
          <p:nvPr/>
        </p:nvPicPr>
        <p:blipFill>
          <a:blip r:embed="rId6"/>
          <a:stretch>
            <a:fillRect/>
          </a:stretch>
        </p:blipFill>
        <p:spPr>
          <a:xfrm>
            <a:off x="6368642" y="121920"/>
            <a:ext cx="5611587" cy="6873379"/>
          </a:xfrm>
          <a:prstGeom prst="rect">
            <a:avLst/>
          </a:prstGeom>
        </p:spPr>
      </p:pic>
    </p:spTree>
    <p:extLst>
      <p:ext uri="{BB962C8B-B14F-4D97-AF65-F5344CB8AC3E}">
        <p14:creationId xmlns:p14="http://schemas.microsoft.com/office/powerpoint/2010/main" val="2122032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10393-78EB-468B-B78C-0274CE60798D}"/>
              </a:ext>
            </a:extLst>
          </p:cNvPr>
          <p:cNvSpPr>
            <a:spLocks noGrp="1"/>
          </p:cNvSpPr>
          <p:nvPr>
            <p:ph type="title"/>
          </p:nvPr>
        </p:nvSpPr>
        <p:spPr>
          <a:xfrm>
            <a:off x="446314" y="0"/>
            <a:ext cx="11328152" cy="1080655"/>
          </a:xfrm>
        </p:spPr>
        <p:txBody>
          <a:bodyPr>
            <a:normAutofit fontScale="90000"/>
          </a:bodyPr>
          <a:lstStyle/>
          <a:p>
            <a:r>
              <a:rPr lang="en-GB" b="1" dirty="0">
                <a:solidFill>
                  <a:schemeClr val="accent2">
                    <a:lumMod val="50000"/>
                  </a:schemeClr>
                </a:solidFill>
              </a:rPr>
              <a:t>Community Engagement for INTs and Social Prescribing</a:t>
            </a:r>
            <a:endParaRPr lang="en-US" dirty="0"/>
          </a:p>
        </p:txBody>
      </p:sp>
      <p:sp>
        <p:nvSpPr>
          <p:cNvPr id="3" name="Content Placeholder 2">
            <a:extLst>
              <a:ext uri="{FF2B5EF4-FFF2-40B4-BE49-F238E27FC236}">
                <a16:creationId xmlns:a16="http://schemas.microsoft.com/office/drawing/2014/main" id="{B1377826-83D1-4502-9DF4-4EB1853E4AB8}"/>
              </a:ext>
            </a:extLst>
          </p:cNvPr>
          <p:cNvSpPr>
            <a:spLocks noGrp="1"/>
          </p:cNvSpPr>
          <p:nvPr>
            <p:ph idx="1"/>
          </p:nvPr>
        </p:nvSpPr>
        <p:spPr>
          <a:xfrm>
            <a:off x="533399" y="944881"/>
            <a:ext cx="11299372" cy="3505200"/>
          </a:xfrm>
        </p:spPr>
        <p:txBody>
          <a:bodyPr>
            <a:normAutofit fontScale="92500" lnSpcReduction="20000"/>
          </a:bodyPr>
          <a:lstStyle/>
          <a:p>
            <a:r>
              <a:rPr lang="en-GB" dirty="0"/>
              <a:t>Social Prescribing and INTs  require co-production with communities</a:t>
            </a:r>
          </a:p>
          <a:p>
            <a:pPr lvl="1"/>
            <a:r>
              <a:rPr lang="en-GB" dirty="0"/>
              <a:t>It is important to understand social geography – how communities define themselves</a:t>
            </a:r>
          </a:p>
          <a:p>
            <a:pPr lvl="1"/>
            <a:r>
              <a:rPr lang="en-GB" dirty="0"/>
              <a:t>Groups who define themselves by: place, faith, interests, needs, activities</a:t>
            </a:r>
          </a:p>
          <a:p>
            <a:pPr lvl="1"/>
            <a:r>
              <a:rPr lang="en-GB" dirty="0"/>
              <a:t>Based on mutual trust, listening to and supporting local leaders see </a:t>
            </a:r>
            <a:r>
              <a:rPr lang="en-GB" dirty="0">
                <a:hlinkClick r:id="rId3"/>
              </a:rPr>
              <a:t>here</a:t>
            </a:r>
            <a:endParaRPr lang="en-GB" dirty="0"/>
          </a:p>
          <a:p>
            <a:pPr lvl="1"/>
            <a:r>
              <a:rPr lang="en-GB" dirty="0"/>
              <a:t>To find specialist services for people with long term conditions see NHS Services A-Z </a:t>
            </a:r>
            <a:r>
              <a:rPr lang="en-GB" dirty="0">
                <a:hlinkClick r:id="rId4"/>
              </a:rPr>
              <a:t>here</a:t>
            </a:r>
            <a:endParaRPr lang="en-GB" dirty="0"/>
          </a:p>
          <a:p>
            <a:r>
              <a:rPr lang="en-GB" dirty="0"/>
              <a:t>Team Leaders needs skills in Asset Based Community Development (ABCD)</a:t>
            </a:r>
          </a:p>
          <a:p>
            <a:pPr lvl="1"/>
            <a:r>
              <a:rPr lang="en-GB" dirty="0"/>
              <a:t>Recognizing and working with local resources: creating a community support network </a:t>
            </a:r>
          </a:p>
          <a:p>
            <a:pPr lvl="1"/>
            <a:r>
              <a:rPr lang="en-GB" dirty="0"/>
              <a:t>Leaders, active citizens, natural environment, halls and local issues and passions</a:t>
            </a:r>
          </a:p>
          <a:p>
            <a:pPr lvl="1"/>
            <a:r>
              <a:rPr lang="en-GB" dirty="0"/>
              <a:t>For PH England example see</a:t>
            </a:r>
            <a:r>
              <a:rPr lang="en-GB" dirty="0">
                <a:hlinkClick r:id="rId5"/>
              </a:rPr>
              <a:t> here </a:t>
            </a:r>
            <a:r>
              <a:rPr lang="en-GB" dirty="0"/>
              <a:t>and for training and other resources see </a:t>
            </a:r>
            <a:r>
              <a:rPr lang="en-GB" dirty="0">
                <a:hlinkClick r:id="rId6"/>
              </a:rPr>
              <a:t>here</a:t>
            </a:r>
            <a:endParaRPr lang="en-GB" dirty="0"/>
          </a:p>
          <a:p>
            <a:pPr lvl="1"/>
            <a:r>
              <a:rPr lang="en-GB" dirty="0"/>
              <a:t>Community Impact Bucks show this approach in North Bucks see </a:t>
            </a:r>
            <a:r>
              <a:rPr lang="en-GB" dirty="0">
                <a:hlinkClick r:id="rId7"/>
              </a:rPr>
              <a:t>here</a:t>
            </a:r>
            <a:endParaRPr lang="en-GB" dirty="0"/>
          </a:p>
          <a:p>
            <a:pPr lvl="1"/>
            <a:endParaRPr lang="en-GB" dirty="0"/>
          </a:p>
          <a:p>
            <a:pPr lvl="1"/>
            <a:endParaRPr lang="en-GB" dirty="0"/>
          </a:p>
        </p:txBody>
      </p:sp>
      <p:pic>
        <p:nvPicPr>
          <p:cNvPr id="5" name="Picture 4">
            <a:extLst>
              <a:ext uri="{FF2B5EF4-FFF2-40B4-BE49-F238E27FC236}">
                <a16:creationId xmlns:a16="http://schemas.microsoft.com/office/drawing/2014/main" id="{D9726000-A939-4AF4-9850-795BFC24F45D}"/>
              </a:ext>
            </a:extLst>
          </p:cNvPr>
          <p:cNvPicPr>
            <a:picLocks noChangeAspect="1"/>
          </p:cNvPicPr>
          <p:nvPr/>
        </p:nvPicPr>
        <p:blipFill rotWithShape="1">
          <a:blip r:embed="rId8"/>
          <a:srcRect r="1532"/>
          <a:stretch/>
        </p:blipFill>
        <p:spPr>
          <a:xfrm>
            <a:off x="914650" y="4114800"/>
            <a:ext cx="10132423" cy="2767150"/>
          </a:xfrm>
          <a:prstGeom prst="rect">
            <a:avLst/>
          </a:prstGeom>
        </p:spPr>
      </p:pic>
    </p:spTree>
    <p:extLst>
      <p:ext uri="{BB962C8B-B14F-4D97-AF65-F5344CB8AC3E}">
        <p14:creationId xmlns:p14="http://schemas.microsoft.com/office/powerpoint/2010/main" val="2215881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10393-78EB-468B-B78C-0274CE60798D}"/>
              </a:ext>
            </a:extLst>
          </p:cNvPr>
          <p:cNvSpPr>
            <a:spLocks noGrp="1"/>
          </p:cNvSpPr>
          <p:nvPr>
            <p:ph type="title"/>
          </p:nvPr>
        </p:nvSpPr>
        <p:spPr>
          <a:xfrm>
            <a:off x="501643" y="106065"/>
            <a:ext cx="5560955" cy="1184366"/>
          </a:xfrm>
        </p:spPr>
        <p:txBody>
          <a:bodyPr>
            <a:normAutofit fontScale="90000"/>
          </a:bodyPr>
          <a:lstStyle/>
          <a:p>
            <a:r>
              <a:rPr lang="en-GB" b="1" dirty="0">
                <a:solidFill>
                  <a:schemeClr val="accent2">
                    <a:lumMod val="50000"/>
                  </a:schemeClr>
                </a:solidFill>
              </a:rPr>
              <a:t>Community Action for INTs and Social Prescribing</a:t>
            </a:r>
            <a:endParaRPr lang="en-US" dirty="0"/>
          </a:p>
        </p:txBody>
      </p:sp>
      <p:sp>
        <p:nvSpPr>
          <p:cNvPr id="3" name="Content Placeholder 2">
            <a:extLst>
              <a:ext uri="{FF2B5EF4-FFF2-40B4-BE49-F238E27FC236}">
                <a16:creationId xmlns:a16="http://schemas.microsoft.com/office/drawing/2014/main" id="{B1377826-83D1-4502-9DF4-4EB1853E4AB8}"/>
              </a:ext>
            </a:extLst>
          </p:cNvPr>
          <p:cNvSpPr>
            <a:spLocks noGrp="1"/>
          </p:cNvSpPr>
          <p:nvPr>
            <p:ph idx="1"/>
          </p:nvPr>
        </p:nvSpPr>
        <p:spPr>
          <a:xfrm>
            <a:off x="524607" y="1729489"/>
            <a:ext cx="11476893" cy="4972342"/>
          </a:xfrm>
        </p:spPr>
        <p:txBody>
          <a:bodyPr>
            <a:normAutofit fontScale="92500" lnSpcReduction="20000"/>
          </a:bodyPr>
          <a:lstStyle/>
          <a:p>
            <a:r>
              <a:rPr lang="en-GB" dirty="0"/>
              <a:t>Practical steps that can be supported by Social Prescribing and INTs include:</a:t>
            </a:r>
          </a:p>
          <a:p>
            <a:pPr lvl="1"/>
            <a:r>
              <a:rPr lang="en-GB" dirty="0"/>
              <a:t>Working with community groups to develop befriending services</a:t>
            </a:r>
          </a:p>
          <a:p>
            <a:pPr lvl="1"/>
            <a:r>
              <a:rPr lang="en-GB" dirty="0"/>
              <a:t>Providing an eHealth centre to show people how to use online resources</a:t>
            </a:r>
          </a:p>
          <a:p>
            <a:pPr lvl="1"/>
            <a:r>
              <a:rPr lang="en-GB" dirty="0"/>
              <a:t>Extend Making Every Contact Count - culture change to increase health awareness</a:t>
            </a:r>
          </a:p>
          <a:p>
            <a:pPr lvl="2"/>
            <a:r>
              <a:rPr lang="en-GB" dirty="0"/>
              <a:t>E.g. Library Volunteers – Reading Well Scheme - Services for Older People –NHS </a:t>
            </a:r>
            <a:r>
              <a:rPr lang="en-GB" dirty="0" err="1"/>
              <a:t>Healthchecks</a:t>
            </a:r>
            <a:endParaRPr lang="en-GB" dirty="0"/>
          </a:p>
          <a:p>
            <a:pPr lvl="1"/>
            <a:r>
              <a:rPr lang="en-GB" dirty="0"/>
              <a:t>Engage local businesses in health and wellbeing </a:t>
            </a:r>
          </a:p>
          <a:p>
            <a:pPr lvl="2"/>
            <a:r>
              <a:rPr lang="en-GB" dirty="0"/>
              <a:t>E.g. Healthy Eating Aisles, Dementia Friendly (no black mats, safe spaces ), Healthy Workplace</a:t>
            </a:r>
          </a:p>
          <a:p>
            <a:pPr lvl="1"/>
            <a:r>
              <a:rPr lang="en-GB" dirty="0"/>
              <a:t>Work with other healthcare providers</a:t>
            </a:r>
          </a:p>
          <a:p>
            <a:pPr lvl="2"/>
            <a:r>
              <a:rPr lang="en-GB" dirty="0"/>
              <a:t>E.g. Healthy Living Pharmacies, Healthy Living Opticians and Local Care Homes</a:t>
            </a:r>
          </a:p>
          <a:p>
            <a:pPr lvl="1"/>
            <a:r>
              <a:rPr lang="en-GB" dirty="0"/>
              <a:t>Collaboration with Town or Parish Councils to maintain and grow Community Groups</a:t>
            </a:r>
          </a:p>
          <a:p>
            <a:pPr lvl="2"/>
            <a:r>
              <a:rPr lang="en-GB" dirty="0"/>
              <a:t>E.g. Engaging with our local Town and Parish Councils through the Community Board</a:t>
            </a:r>
          </a:p>
          <a:p>
            <a:r>
              <a:rPr lang="en-GB" dirty="0"/>
              <a:t>Resources to support such steps include</a:t>
            </a:r>
          </a:p>
          <a:p>
            <a:pPr lvl="1"/>
            <a:r>
              <a:rPr lang="en-GB" dirty="0"/>
              <a:t>NHS guide to resources on befriending </a:t>
            </a:r>
            <a:r>
              <a:rPr lang="en-GB" dirty="0">
                <a:hlinkClick r:id="rId2"/>
              </a:rPr>
              <a:t>here</a:t>
            </a:r>
            <a:r>
              <a:rPr lang="en-GB" dirty="0"/>
              <a:t> and MECC </a:t>
            </a:r>
            <a:r>
              <a:rPr lang="en-GB" dirty="0">
                <a:hlinkClick r:id="rId3"/>
              </a:rPr>
              <a:t>here</a:t>
            </a:r>
            <a:r>
              <a:rPr lang="en-GB" dirty="0"/>
              <a:t>  my evaluation for NHS England </a:t>
            </a:r>
            <a:r>
              <a:rPr lang="en-GB" dirty="0">
                <a:hlinkClick r:id="rId4"/>
              </a:rPr>
              <a:t>here</a:t>
            </a:r>
            <a:r>
              <a:rPr lang="en-GB" dirty="0"/>
              <a:t>, NHS </a:t>
            </a:r>
            <a:r>
              <a:rPr lang="en-GB" dirty="0" err="1"/>
              <a:t>Healthcheck</a:t>
            </a:r>
            <a:r>
              <a:rPr lang="en-GB" dirty="0"/>
              <a:t> </a:t>
            </a:r>
            <a:r>
              <a:rPr lang="en-GB" dirty="0">
                <a:hlinkClick r:id="rId5"/>
              </a:rPr>
              <a:t>here</a:t>
            </a:r>
            <a:r>
              <a:rPr lang="en-GB" dirty="0"/>
              <a:t>, Healthy Eating Guide </a:t>
            </a:r>
            <a:r>
              <a:rPr lang="en-GB" dirty="0">
                <a:hlinkClick r:id="rId6"/>
              </a:rPr>
              <a:t>here</a:t>
            </a:r>
            <a:r>
              <a:rPr lang="en-GB" dirty="0"/>
              <a:t> the Alzheimer’s Society guide to dementia friendly communities </a:t>
            </a:r>
            <a:r>
              <a:rPr lang="en-GB" dirty="0">
                <a:hlinkClick r:id="rId7"/>
              </a:rPr>
              <a:t>here </a:t>
            </a:r>
            <a:r>
              <a:rPr lang="en-GB" dirty="0"/>
              <a:t>, </a:t>
            </a:r>
            <a:r>
              <a:rPr lang="en-US" dirty="0"/>
              <a:t>Stay Well Pharmacy campaign</a:t>
            </a:r>
            <a:r>
              <a:rPr lang="en-GB" dirty="0"/>
              <a:t> </a:t>
            </a:r>
            <a:r>
              <a:rPr lang="en-GB" dirty="0">
                <a:hlinkClick r:id="rId8"/>
              </a:rPr>
              <a:t>here </a:t>
            </a:r>
            <a:r>
              <a:rPr lang="en-GB" dirty="0"/>
              <a:t>Healthy Living Opticians are at an earlier stage see </a:t>
            </a:r>
            <a:r>
              <a:rPr lang="en-GB" dirty="0">
                <a:hlinkClick r:id="rId9"/>
              </a:rPr>
              <a:t>here</a:t>
            </a:r>
            <a:r>
              <a:rPr lang="en-GB" dirty="0"/>
              <a:t>, NHS Guide to Enhancing Health in Care Homes </a:t>
            </a:r>
            <a:r>
              <a:rPr lang="en-GB" dirty="0">
                <a:hlinkClick r:id="rId10"/>
              </a:rPr>
              <a:t>here</a:t>
            </a:r>
            <a:r>
              <a:rPr lang="en-GB" dirty="0"/>
              <a:t> Community Impact Bucks </a:t>
            </a:r>
            <a:r>
              <a:rPr lang="en-GB" dirty="0">
                <a:hlinkClick r:id="rId11"/>
              </a:rPr>
              <a:t>here</a:t>
            </a:r>
            <a:r>
              <a:rPr lang="en-GB" dirty="0"/>
              <a:t>, Healthy Town Guide </a:t>
            </a:r>
            <a:r>
              <a:rPr lang="en-GB" dirty="0">
                <a:hlinkClick r:id="rId12"/>
              </a:rPr>
              <a:t>here</a:t>
            </a:r>
            <a:endParaRPr lang="en-GB" dirty="0"/>
          </a:p>
          <a:p>
            <a:pPr lvl="1"/>
            <a:endParaRPr lang="en-GB" dirty="0"/>
          </a:p>
          <a:p>
            <a:pPr lvl="1"/>
            <a:endParaRPr lang="en-GB" dirty="0"/>
          </a:p>
        </p:txBody>
      </p:sp>
      <p:pic>
        <p:nvPicPr>
          <p:cNvPr id="4" name="Picture 3">
            <a:extLst>
              <a:ext uri="{FF2B5EF4-FFF2-40B4-BE49-F238E27FC236}">
                <a16:creationId xmlns:a16="http://schemas.microsoft.com/office/drawing/2014/main" id="{10D8FED8-B51C-4218-91EC-379C565262A6}"/>
              </a:ext>
            </a:extLst>
          </p:cNvPr>
          <p:cNvPicPr>
            <a:picLocks noChangeAspect="1"/>
          </p:cNvPicPr>
          <p:nvPr/>
        </p:nvPicPr>
        <p:blipFill>
          <a:blip r:embed="rId13"/>
          <a:stretch>
            <a:fillRect/>
          </a:stretch>
        </p:blipFill>
        <p:spPr>
          <a:xfrm>
            <a:off x="6096001" y="31065"/>
            <a:ext cx="6096000" cy="1608409"/>
          </a:xfrm>
          <a:prstGeom prst="rect">
            <a:avLst/>
          </a:prstGeom>
        </p:spPr>
      </p:pic>
    </p:spTree>
    <p:extLst>
      <p:ext uri="{BB962C8B-B14F-4D97-AF65-F5344CB8AC3E}">
        <p14:creationId xmlns:p14="http://schemas.microsoft.com/office/powerpoint/2010/main" val="4077211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D37566-C73D-47A2-B4DA-9A2012F5B22D}"/>
              </a:ext>
            </a:extLst>
          </p:cNvPr>
          <p:cNvPicPr>
            <a:picLocks noChangeAspect="1"/>
          </p:cNvPicPr>
          <p:nvPr/>
        </p:nvPicPr>
        <p:blipFill>
          <a:blip r:embed="rId2"/>
          <a:stretch>
            <a:fillRect/>
          </a:stretch>
        </p:blipFill>
        <p:spPr>
          <a:xfrm>
            <a:off x="7813153" y="162845"/>
            <a:ext cx="4186155" cy="4546315"/>
          </a:xfrm>
          <a:prstGeom prst="rect">
            <a:avLst/>
          </a:prstGeom>
        </p:spPr>
      </p:pic>
      <p:sp>
        <p:nvSpPr>
          <p:cNvPr id="67586" name="Title 1"/>
          <p:cNvSpPr>
            <a:spLocks noGrp="1"/>
          </p:cNvSpPr>
          <p:nvPr>
            <p:ph type="title"/>
          </p:nvPr>
        </p:nvSpPr>
        <p:spPr>
          <a:xfrm>
            <a:off x="771082" y="0"/>
            <a:ext cx="7256144" cy="1325563"/>
          </a:xfrm>
        </p:spPr>
        <p:txBody>
          <a:bodyPr/>
          <a:lstStyle/>
          <a:p>
            <a:r>
              <a:rPr lang="en-GB" altLang="en-US" b="1" dirty="0">
                <a:solidFill>
                  <a:schemeClr val="accent2">
                    <a:lumMod val="50000"/>
                  </a:schemeClr>
                </a:solidFill>
              </a:rPr>
              <a:t>Evaluating Personalised Care</a:t>
            </a:r>
          </a:p>
        </p:txBody>
      </p:sp>
      <p:sp>
        <p:nvSpPr>
          <p:cNvPr id="67587" name="Content Placeholder 2"/>
          <p:cNvSpPr>
            <a:spLocks noGrp="1"/>
          </p:cNvSpPr>
          <p:nvPr>
            <p:ph idx="1"/>
          </p:nvPr>
        </p:nvSpPr>
        <p:spPr>
          <a:xfrm>
            <a:off x="192692" y="1101419"/>
            <a:ext cx="7821662" cy="5593736"/>
          </a:xfrm>
        </p:spPr>
        <p:txBody>
          <a:bodyPr>
            <a:normAutofit fontScale="92500" lnSpcReduction="10000"/>
          </a:bodyPr>
          <a:lstStyle/>
          <a:p>
            <a:r>
              <a:rPr lang="en-GB" altLang="en-US" dirty="0"/>
              <a:t>Community Wellbeing and personalised care is seen by NHS England as essential for health</a:t>
            </a:r>
          </a:p>
          <a:p>
            <a:r>
              <a:rPr lang="en-GB" altLang="en-US" dirty="0"/>
              <a:t>Evaluation is needed at 3 levels:</a:t>
            </a:r>
          </a:p>
          <a:p>
            <a:pPr lvl="1"/>
            <a:r>
              <a:rPr lang="en-GB" altLang="en-US" dirty="0"/>
              <a:t>Quality of Service: clients, health and care providers and local organisations response – does it help them?</a:t>
            </a:r>
          </a:p>
          <a:p>
            <a:pPr lvl="1"/>
            <a:r>
              <a:rPr lang="en-GB" altLang="en-US" dirty="0"/>
              <a:t>NHS costs: what does it cost and how much is saved in terms of reduced GP and A&amp;E demand/attendance</a:t>
            </a:r>
          </a:p>
          <a:p>
            <a:pPr lvl="1"/>
            <a:r>
              <a:rPr lang="en-GB" altLang="en-US" dirty="0"/>
              <a:t>Social Impact: what costs and other impacts are borne by all stakeholders and what is the value of benefits to society in terms of health and wellbeing</a:t>
            </a:r>
          </a:p>
          <a:p>
            <a:r>
              <a:rPr lang="en-GB" altLang="en-US" sz="2400" dirty="0"/>
              <a:t>“A review of the evidence assessing impact of social prescribing on healthcare demand and cost implications” by Polley et al (2017) </a:t>
            </a:r>
            <a:r>
              <a:rPr lang="en-GB" altLang="en-US" sz="2400" dirty="0">
                <a:hlinkClick r:id="rId3"/>
              </a:rPr>
              <a:t>here</a:t>
            </a:r>
            <a:r>
              <a:rPr lang="en-GB" altLang="en-US" sz="2400" dirty="0"/>
              <a:t> showed reductions in NHS demand and costs and positive Social Return on Investment. Other studies show positive client and community response.</a:t>
            </a:r>
          </a:p>
          <a:p>
            <a:r>
              <a:rPr lang="en-GB" altLang="en-US" sz="2400" dirty="0"/>
              <a:t>For more guidance on socio economic evaluation for health and wellbeing see my course</a:t>
            </a:r>
            <a:r>
              <a:rPr lang="en-GB" altLang="en-US" sz="2400" dirty="0">
                <a:hlinkClick r:id="rId4"/>
              </a:rPr>
              <a:t> here</a:t>
            </a:r>
            <a:r>
              <a:rPr lang="en-GB" altLang="en-US" sz="2400" dirty="0"/>
              <a:t>.</a:t>
            </a:r>
          </a:p>
        </p:txBody>
      </p:sp>
      <p:sp>
        <p:nvSpPr>
          <p:cNvPr id="6" name="Content Placeholder 2">
            <a:extLst>
              <a:ext uri="{FF2B5EF4-FFF2-40B4-BE49-F238E27FC236}">
                <a16:creationId xmlns:a16="http://schemas.microsoft.com/office/drawing/2014/main" id="{9957679A-C86D-4339-AB88-D24C948DB45C}"/>
              </a:ext>
            </a:extLst>
          </p:cNvPr>
          <p:cNvSpPr txBox="1">
            <a:spLocks/>
          </p:cNvSpPr>
          <p:nvPr/>
        </p:nvSpPr>
        <p:spPr>
          <a:xfrm>
            <a:off x="8561164" y="4805264"/>
            <a:ext cx="3374136" cy="1307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400" dirty="0"/>
              <a:t>See NHS England standard Model of Social Prescribing </a:t>
            </a:r>
            <a:r>
              <a:rPr lang="en-GB" altLang="en-US" sz="2400" dirty="0">
                <a:hlinkClick r:id="rId5"/>
              </a:rPr>
              <a:t>here</a:t>
            </a:r>
            <a:r>
              <a:rPr lang="en-GB" altLang="en-US" sz="2400" dirty="0"/>
              <a:t> </a:t>
            </a:r>
            <a:endParaRPr lang="en-GB" altLang="en-US" sz="2000" dirty="0"/>
          </a:p>
        </p:txBody>
      </p:sp>
    </p:spTree>
    <p:extLst>
      <p:ext uri="{BB962C8B-B14F-4D97-AF65-F5344CB8AC3E}">
        <p14:creationId xmlns:p14="http://schemas.microsoft.com/office/powerpoint/2010/main" val="2333415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D37566-C73D-47A2-B4DA-9A2012F5B22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Effect>
                      <a14:brightnessContrast bright="-4000" contrast="26000"/>
                    </a14:imgEffect>
                  </a14:imgLayer>
                </a14:imgProps>
              </a:ext>
              <a:ext uri="{28A0092B-C50C-407E-A947-70E740481C1C}">
                <a14:useLocalDpi xmlns:a14="http://schemas.microsoft.com/office/drawing/2010/main" val="0"/>
              </a:ext>
            </a:extLst>
          </a:blip>
          <a:srcRect l="5907" r="3725"/>
          <a:stretch/>
        </p:blipFill>
        <p:spPr>
          <a:xfrm>
            <a:off x="7015300" y="0"/>
            <a:ext cx="5210910" cy="4667003"/>
          </a:xfrm>
          <a:prstGeom prst="rect">
            <a:avLst/>
          </a:prstGeom>
        </p:spPr>
      </p:pic>
      <p:sp>
        <p:nvSpPr>
          <p:cNvPr id="67586" name="Title 1"/>
          <p:cNvSpPr>
            <a:spLocks noGrp="1"/>
          </p:cNvSpPr>
          <p:nvPr>
            <p:ph type="title"/>
          </p:nvPr>
        </p:nvSpPr>
        <p:spPr>
          <a:xfrm>
            <a:off x="771081" y="0"/>
            <a:ext cx="5974103" cy="1816925"/>
          </a:xfrm>
        </p:spPr>
        <p:txBody>
          <a:bodyPr>
            <a:normAutofit/>
          </a:bodyPr>
          <a:lstStyle/>
          <a:p>
            <a:r>
              <a:rPr lang="en-GB" altLang="en-US" b="1" dirty="0">
                <a:solidFill>
                  <a:schemeClr val="accent2">
                    <a:lumMod val="50000"/>
                  </a:schemeClr>
                </a:solidFill>
              </a:rPr>
              <a:t>Evaluating Impact on Clients The Wellbeing Star</a:t>
            </a:r>
          </a:p>
        </p:txBody>
      </p:sp>
      <p:sp>
        <p:nvSpPr>
          <p:cNvPr id="67587" name="Content Placeholder 2"/>
          <p:cNvSpPr>
            <a:spLocks noGrp="1"/>
          </p:cNvSpPr>
          <p:nvPr>
            <p:ph idx="1"/>
          </p:nvPr>
        </p:nvSpPr>
        <p:spPr>
          <a:xfrm>
            <a:off x="391886" y="1674421"/>
            <a:ext cx="6708142" cy="5020734"/>
          </a:xfrm>
        </p:spPr>
        <p:txBody>
          <a:bodyPr>
            <a:normAutofit lnSpcReduction="10000"/>
          </a:bodyPr>
          <a:lstStyle/>
          <a:p>
            <a:r>
              <a:rPr lang="en-GB" altLang="en-US" dirty="0"/>
              <a:t>In East Merton see </a:t>
            </a:r>
            <a:r>
              <a:rPr lang="en-GB" altLang="en-US" dirty="0">
                <a:hlinkClick r:id="rId4"/>
              </a:rPr>
              <a:t>here</a:t>
            </a:r>
            <a:r>
              <a:rPr lang="en-GB" altLang="en-US" dirty="0"/>
              <a:t> this Outcome Star was used to evaluate impact on 8 factors from 1 not thinking about it to 5 as good as it can be (see </a:t>
            </a:r>
            <a:r>
              <a:rPr lang="en-GB" altLang="en-US" dirty="0" err="1"/>
              <a:t>Mackeith</a:t>
            </a:r>
            <a:r>
              <a:rPr lang="en-GB" altLang="en-US" dirty="0"/>
              <a:t> 2011 </a:t>
            </a:r>
            <a:r>
              <a:rPr lang="en-GB" altLang="en-US" dirty="0">
                <a:hlinkClick r:id="rId5"/>
              </a:rPr>
              <a:t>here</a:t>
            </a:r>
            <a:r>
              <a:rPr lang="en-GB" altLang="en-US" dirty="0"/>
              <a:t> )</a:t>
            </a:r>
          </a:p>
          <a:p>
            <a:r>
              <a:rPr lang="en-GB" altLang="en-US" dirty="0"/>
              <a:t>The factors considered were:</a:t>
            </a:r>
          </a:p>
          <a:p>
            <a:pPr lvl="1"/>
            <a:r>
              <a:rPr lang="en-GB" altLang="en-US" dirty="0"/>
              <a:t>Lifestyle</a:t>
            </a:r>
          </a:p>
          <a:p>
            <a:pPr lvl="1"/>
            <a:r>
              <a:rPr lang="en-GB" altLang="en-US" dirty="0"/>
              <a:t>Looking after yourself</a:t>
            </a:r>
          </a:p>
          <a:p>
            <a:pPr lvl="1"/>
            <a:r>
              <a:rPr lang="en-GB" altLang="en-US" dirty="0"/>
              <a:t>Managing symptoms</a:t>
            </a:r>
          </a:p>
          <a:p>
            <a:pPr lvl="1"/>
            <a:r>
              <a:rPr lang="en-GB" altLang="en-US" dirty="0"/>
              <a:t>Work, volunteering and other activities</a:t>
            </a:r>
          </a:p>
          <a:p>
            <a:pPr lvl="1"/>
            <a:r>
              <a:rPr lang="en-GB" altLang="en-US" dirty="0"/>
              <a:t>Money</a:t>
            </a:r>
          </a:p>
          <a:p>
            <a:pPr lvl="1"/>
            <a:r>
              <a:rPr lang="en-GB" altLang="en-US" dirty="0"/>
              <a:t>Where you live</a:t>
            </a:r>
          </a:p>
          <a:p>
            <a:pPr lvl="1"/>
            <a:r>
              <a:rPr lang="en-GB" altLang="en-US" dirty="0"/>
              <a:t>Family and friends</a:t>
            </a:r>
          </a:p>
          <a:p>
            <a:pPr lvl="1"/>
            <a:r>
              <a:rPr lang="en-GB" altLang="en-US" dirty="0"/>
              <a:t>Feeling positive</a:t>
            </a:r>
          </a:p>
        </p:txBody>
      </p:sp>
      <p:sp>
        <p:nvSpPr>
          <p:cNvPr id="8" name="Content Placeholder 2">
            <a:extLst>
              <a:ext uri="{FF2B5EF4-FFF2-40B4-BE49-F238E27FC236}">
                <a16:creationId xmlns:a16="http://schemas.microsoft.com/office/drawing/2014/main" id="{1E64053C-59A1-4AA7-8E37-DE4E152E403A}"/>
              </a:ext>
            </a:extLst>
          </p:cNvPr>
          <p:cNvSpPr txBox="1">
            <a:spLocks/>
          </p:cNvSpPr>
          <p:nvPr/>
        </p:nvSpPr>
        <p:spPr>
          <a:xfrm>
            <a:off x="6460178" y="4988497"/>
            <a:ext cx="5766032" cy="1690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This draws on a Capability Theory approach introduced earlier</a:t>
            </a:r>
            <a:endParaRPr lang="en-GB" altLang="en-US" sz="2400" dirty="0"/>
          </a:p>
        </p:txBody>
      </p:sp>
    </p:spTree>
    <p:extLst>
      <p:ext uri="{BB962C8B-B14F-4D97-AF65-F5344CB8AC3E}">
        <p14:creationId xmlns:p14="http://schemas.microsoft.com/office/powerpoint/2010/main" val="3332458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3119120" y="431963"/>
            <a:ext cx="6432162" cy="1229300"/>
          </a:xfrm>
        </p:spPr>
        <p:txBody>
          <a:bodyPr>
            <a:normAutofit/>
          </a:bodyPr>
          <a:lstStyle/>
          <a:p>
            <a:r>
              <a:rPr lang="en-GB" altLang="en-US" b="1" dirty="0">
                <a:solidFill>
                  <a:schemeClr val="accent2">
                    <a:lumMod val="50000"/>
                  </a:schemeClr>
                </a:solidFill>
              </a:rPr>
              <a:t>A Word of Caution</a:t>
            </a:r>
          </a:p>
        </p:txBody>
      </p:sp>
      <p:sp>
        <p:nvSpPr>
          <p:cNvPr id="67587" name="Content Placeholder 2"/>
          <p:cNvSpPr>
            <a:spLocks noGrp="1"/>
          </p:cNvSpPr>
          <p:nvPr>
            <p:ph idx="1"/>
          </p:nvPr>
        </p:nvSpPr>
        <p:spPr>
          <a:xfrm>
            <a:off x="132080" y="2232414"/>
            <a:ext cx="12059920" cy="4625586"/>
          </a:xfrm>
        </p:spPr>
        <p:txBody>
          <a:bodyPr>
            <a:normAutofit/>
          </a:bodyPr>
          <a:lstStyle/>
          <a:p>
            <a:r>
              <a:rPr lang="en-GB" altLang="en-US" sz="3000" dirty="0"/>
              <a:t>Professor Daniel Frings*, has been conducting a national study of Social Prescribing. He reminded us that while SP has been very successful: </a:t>
            </a:r>
          </a:p>
          <a:p>
            <a:pPr lvl="1"/>
            <a:r>
              <a:rPr lang="en-GB" altLang="en-US" dirty="0"/>
              <a:t>It is important to have a realistic understanding of what one Link Worker can achieve</a:t>
            </a:r>
          </a:p>
          <a:p>
            <a:pPr lvl="1"/>
            <a:r>
              <a:rPr lang="en-GB" altLang="en-US" dirty="0"/>
              <a:t>The Link Worker need the support of a team of Colleagues and Community Volunteers</a:t>
            </a:r>
          </a:p>
          <a:p>
            <a:pPr lvl="1"/>
            <a:r>
              <a:rPr lang="en-GB" altLang="en-US" dirty="0"/>
              <a:t>Inappropriate referrals (people who are not ready for help) can clog the system</a:t>
            </a:r>
          </a:p>
          <a:p>
            <a:pPr lvl="1"/>
            <a:r>
              <a:rPr lang="en-GB" altLang="en-US" dirty="0"/>
              <a:t>And it is essential to take into account the impact on community groups</a:t>
            </a:r>
          </a:p>
          <a:p>
            <a:r>
              <a:rPr lang="en-GB" altLang="en-US" dirty="0"/>
              <a:t>Our local PCN has worked with Prevention Matters see </a:t>
            </a:r>
            <a:r>
              <a:rPr lang="en-GB" altLang="en-US" dirty="0">
                <a:hlinkClick r:id="rId2"/>
              </a:rPr>
              <a:t>here</a:t>
            </a:r>
            <a:r>
              <a:rPr lang="en-GB" altLang="en-US" dirty="0"/>
              <a:t> who reminded us** of the importance of teamwork and Chiltern District Council see </a:t>
            </a:r>
            <a:r>
              <a:rPr lang="en-GB" altLang="en-US" dirty="0">
                <a:hlinkClick r:id="rId3"/>
              </a:rPr>
              <a:t>here </a:t>
            </a:r>
            <a:r>
              <a:rPr lang="en-GB" altLang="en-US" dirty="0"/>
              <a:t>who support Community Groups through Community Impact Bucks see</a:t>
            </a:r>
            <a:r>
              <a:rPr lang="en-GB" altLang="en-US" dirty="0">
                <a:hlinkClick r:id="rId4"/>
              </a:rPr>
              <a:t> here  </a:t>
            </a:r>
            <a:endParaRPr lang="en-GB" altLang="en-US" dirty="0"/>
          </a:p>
          <a:p>
            <a:pPr marL="457200" lvl="1" indent="0">
              <a:buNone/>
            </a:pPr>
            <a:r>
              <a:rPr lang="en-GB" altLang="en-US" dirty="0"/>
              <a:t>* At the League of Friends AGM 5</a:t>
            </a:r>
            <a:r>
              <a:rPr lang="en-GB" altLang="en-US" baseline="30000" dirty="0"/>
              <a:t>th</a:t>
            </a:r>
            <a:r>
              <a:rPr lang="en-GB" altLang="en-US" dirty="0"/>
              <a:t> Nov 2019</a:t>
            </a:r>
          </a:p>
          <a:p>
            <a:pPr marL="457200" lvl="1" indent="0">
              <a:buNone/>
            </a:pPr>
            <a:r>
              <a:rPr lang="en-GB" altLang="en-US" dirty="0"/>
              <a:t>** At the League of Friends SP Meeting with Local Groups  17</a:t>
            </a:r>
            <a:r>
              <a:rPr lang="en-GB" altLang="en-US" baseline="30000" dirty="0"/>
              <a:t>th</a:t>
            </a:r>
            <a:r>
              <a:rPr lang="en-GB" altLang="en-US" dirty="0"/>
              <a:t> Oct 2019</a:t>
            </a:r>
          </a:p>
          <a:p>
            <a:pPr marL="457200" lvl="1" indent="0">
              <a:buNone/>
            </a:pPr>
            <a:endParaRPr lang="en-GB" altLang="en-US" dirty="0"/>
          </a:p>
        </p:txBody>
      </p:sp>
      <p:pic>
        <p:nvPicPr>
          <p:cNvPr id="2" name="Picture 1">
            <a:extLst>
              <a:ext uri="{FF2B5EF4-FFF2-40B4-BE49-F238E27FC236}">
                <a16:creationId xmlns:a16="http://schemas.microsoft.com/office/drawing/2014/main" id="{0D394060-BD5C-41FE-974A-26083BA5C485}"/>
              </a:ext>
            </a:extLst>
          </p:cNvPr>
          <p:cNvPicPr>
            <a:picLocks noChangeAspect="1"/>
          </p:cNvPicPr>
          <p:nvPr/>
        </p:nvPicPr>
        <p:blipFill>
          <a:blip r:embed="rId5"/>
          <a:stretch>
            <a:fillRect/>
          </a:stretch>
        </p:blipFill>
        <p:spPr>
          <a:xfrm>
            <a:off x="10046334" y="33594"/>
            <a:ext cx="2026039" cy="2026039"/>
          </a:xfrm>
          <a:prstGeom prst="rect">
            <a:avLst/>
          </a:prstGeom>
        </p:spPr>
      </p:pic>
      <p:pic>
        <p:nvPicPr>
          <p:cNvPr id="3" name="Picture 2">
            <a:extLst>
              <a:ext uri="{FF2B5EF4-FFF2-40B4-BE49-F238E27FC236}">
                <a16:creationId xmlns:a16="http://schemas.microsoft.com/office/drawing/2014/main" id="{A9540870-21AB-4A28-9E5D-2E06CB6C36D2}"/>
              </a:ext>
            </a:extLst>
          </p:cNvPr>
          <p:cNvPicPr>
            <a:picLocks noChangeAspect="1"/>
          </p:cNvPicPr>
          <p:nvPr/>
        </p:nvPicPr>
        <p:blipFill rotWithShape="1">
          <a:blip r:embed="rId6"/>
          <a:srcRect b="11436"/>
          <a:stretch/>
        </p:blipFill>
        <p:spPr>
          <a:xfrm>
            <a:off x="0" y="82903"/>
            <a:ext cx="2528064" cy="1976730"/>
          </a:xfrm>
          <a:prstGeom prst="rect">
            <a:avLst/>
          </a:prstGeom>
        </p:spPr>
      </p:pic>
    </p:spTree>
    <p:extLst>
      <p:ext uri="{BB962C8B-B14F-4D97-AF65-F5344CB8AC3E}">
        <p14:creationId xmlns:p14="http://schemas.microsoft.com/office/powerpoint/2010/main" val="3950164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E67BD-0C86-417A-867B-58E8A8633231}"/>
              </a:ext>
            </a:extLst>
          </p:cNvPr>
          <p:cNvSpPr>
            <a:spLocks noGrp="1"/>
          </p:cNvSpPr>
          <p:nvPr>
            <p:ph type="title"/>
          </p:nvPr>
        </p:nvSpPr>
        <p:spPr>
          <a:xfrm>
            <a:off x="4389120" y="365125"/>
            <a:ext cx="5120640" cy="1325563"/>
          </a:xfrm>
        </p:spPr>
        <p:txBody>
          <a:bodyPr/>
          <a:lstStyle/>
          <a:p>
            <a:r>
              <a:rPr lang="en-GB" b="1" dirty="0">
                <a:solidFill>
                  <a:srgbClr val="ED7D31">
                    <a:lumMod val="50000"/>
                  </a:srgbClr>
                </a:solidFill>
              </a:rPr>
              <a:t>Some conclusions   What do you think?</a:t>
            </a:r>
            <a:endParaRPr lang="en-US" dirty="0"/>
          </a:p>
        </p:txBody>
      </p:sp>
      <p:pic>
        <p:nvPicPr>
          <p:cNvPr id="6" name="Picture 5">
            <a:extLst>
              <a:ext uri="{FF2B5EF4-FFF2-40B4-BE49-F238E27FC236}">
                <a16:creationId xmlns:a16="http://schemas.microsoft.com/office/drawing/2014/main" id="{8B048BD1-80B1-4A6E-8EF7-96892DABD1AD}"/>
              </a:ext>
            </a:extLst>
          </p:cNvPr>
          <p:cNvPicPr>
            <a:picLocks noChangeAspect="1"/>
          </p:cNvPicPr>
          <p:nvPr/>
        </p:nvPicPr>
        <p:blipFill>
          <a:blip r:embed="rId2">
            <a:extLst>
              <a:ext uri="{28A0092B-C50C-407E-A947-70E740481C1C}">
                <a14:useLocalDpi xmlns:a14="http://schemas.microsoft.com/office/drawing/2010/main" val="0"/>
              </a:ext>
            </a:extLst>
          </a:blip>
          <a:srcRect t="19307" b="18317"/>
          <a:stretch>
            <a:fillRect/>
          </a:stretch>
        </p:blipFill>
        <p:spPr>
          <a:xfrm flipH="1">
            <a:off x="400830" y="100208"/>
            <a:ext cx="2718150" cy="2215372"/>
          </a:xfrm>
          <a:prstGeom prst="rect">
            <a:avLst/>
          </a:prstGeom>
        </p:spPr>
      </p:pic>
      <p:sp>
        <p:nvSpPr>
          <p:cNvPr id="7" name="Content Placeholder 2">
            <a:extLst>
              <a:ext uri="{FF2B5EF4-FFF2-40B4-BE49-F238E27FC236}">
                <a16:creationId xmlns:a16="http://schemas.microsoft.com/office/drawing/2014/main" id="{0CB2E88F-6579-4E96-9458-CEC6008078FB}"/>
              </a:ext>
            </a:extLst>
          </p:cNvPr>
          <p:cNvSpPr txBox="1">
            <a:spLocks/>
          </p:cNvSpPr>
          <p:nvPr/>
        </p:nvSpPr>
        <p:spPr>
          <a:xfrm>
            <a:off x="0" y="2421282"/>
            <a:ext cx="12050038" cy="40233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dirty="0"/>
              <a:t>Lessons I learnt from my students when teaching  as visiting professor of Health and Social Care at London South Bank University, include:  </a:t>
            </a:r>
          </a:p>
          <a:p>
            <a:pPr lvl="1"/>
            <a:r>
              <a:rPr lang="en-GB" altLang="en-US" dirty="0"/>
              <a:t>Community Wellbeing Hubs, Social Prescribing and INTs are not “Silver Bullets” but</a:t>
            </a:r>
          </a:p>
          <a:p>
            <a:pPr lvl="1"/>
            <a:r>
              <a:rPr lang="en-GB" altLang="en-US" dirty="0"/>
              <a:t>They are important steps in the  transformation of health and social care services</a:t>
            </a:r>
          </a:p>
          <a:p>
            <a:pPr lvl="1"/>
            <a:r>
              <a:rPr lang="en-GB" altLang="en-US" dirty="0"/>
              <a:t>Towards health  promotion and personal engagement in managing health and wellbeing</a:t>
            </a:r>
          </a:p>
          <a:p>
            <a:pPr lvl="1"/>
            <a:r>
              <a:rPr lang="en-GB" altLang="en-US" dirty="0"/>
              <a:t>This requires teamwork by health and care staff focussed on whole person care</a:t>
            </a:r>
          </a:p>
          <a:p>
            <a:pPr lvl="1"/>
            <a:r>
              <a:rPr lang="en-GB" altLang="en-US" dirty="0"/>
              <a:t>It requires better skills in listening to patient/clients and improved communication</a:t>
            </a:r>
          </a:p>
          <a:p>
            <a:pPr lvl="1"/>
            <a:r>
              <a:rPr lang="en-GB" altLang="en-US" dirty="0"/>
              <a:t>Coupled with use of technology to support patients and carers </a:t>
            </a:r>
          </a:p>
          <a:p>
            <a:pPr lvl="1"/>
            <a:r>
              <a:rPr lang="en-GB" altLang="en-US" dirty="0"/>
              <a:t>This can engage and empower individuals and communities and reduce NHS costs.</a:t>
            </a:r>
          </a:p>
          <a:p>
            <a:pPr marL="0" indent="0">
              <a:buNone/>
            </a:pPr>
            <a:endParaRPr lang="en-GB" altLang="en-US" dirty="0"/>
          </a:p>
        </p:txBody>
      </p:sp>
    </p:spTree>
    <p:extLst>
      <p:ext uri="{BB962C8B-B14F-4D97-AF65-F5344CB8AC3E}">
        <p14:creationId xmlns:p14="http://schemas.microsoft.com/office/powerpoint/2010/main" val="2187646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9BAD-DC00-C623-6E82-AE68FB75C355}"/>
              </a:ext>
            </a:extLst>
          </p:cNvPr>
          <p:cNvSpPr>
            <a:spLocks noGrp="1"/>
          </p:cNvSpPr>
          <p:nvPr>
            <p:ph type="title"/>
          </p:nvPr>
        </p:nvSpPr>
        <p:spPr/>
        <p:txBody>
          <a:bodyPr/>
          <a:lstStyle/>
          <a:p>
            <a:r>
              <a:rPr lang="en-GB" b="1" dirty="0">
                <a:solidFill>
                  <a:srgbClr val="800000"/>
                </a:solidFill>
                <a:latin typeface="Calibri Light" panose="020F0302020204030204"/>
              </a:rPr>
              <a:t>Personalised Care Planning</a:t>
            </a:r>
            <a:endParaRPr lang="en-GB" dirty="0"/>
          </a:p>
        </p:txBody>
      </p:sp>
      <p:pic>
        <p:nvPicPr>
          <p:cNvPr id="5" name="Content Placeholder 4" descr="A black background with a black square&#10;&#10;Description automatically generated with medium confidence">
            <a:extLst>
              <a:ext uri="{FF2B5EF4-FFF2-40B4-BE49-F238E27FC236}">
                <a16:creationId xmlns:a16="http://schemas.microsoft.com/office/drawing/2014/main" id="{5883EE38-95AB-29BD-1055-C09683FD036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50509" y="-73446"/>
            <a:ext cx="5441491" cy="1764134"/>
          </a:xfrm>
        </p:spPr>
      </p:pic>
      <p:sp>
        <p:nvSpPr>
          <p:cNvPr id="7" name="TextBox 6">
            <a:extLst>
              <a:ext uri="{FF2B5EF4-FFF2-40B4-BE49-F238E27FC236}">
                <a16:creationId xmlns:a16="http://schemas.microsoft.com/office/drawing/2014/main" id="{4A87B046-3332-CA33-2B43-6E65B10D344B}"/>
              </a:ext>
            </a:extLst>
          </p:cNvPr>
          <p:cNvSpPr txBox="1"/>
          <p:nvPr/>
        </p:nvSpPr>
        <p:spPr>
          <a:xfrm>
            <a:off x="640080" y="1932310"/>
            <a:ext cx="11226800" cy="4524315"/>
          </a:xfrm>
          <a:prstGeom prst="rect">
            <a:avLst/>
          </a:prstGeom>
          <a:noFill/>
        </p:spPr>
        <p:txBody>
          <a:bodyPr wrap="square">
            <a:spAutoFit/>
          </a:bodyPr>
          <a:lstStyle/>
          <a:p>
            <a:pPr marL="457200" indent="-457200">
              <a:buFont typeface="Arial" panose="020B0604020202020204" pitchFamily="34" charset="0"/>
              <a:buChar char="•"/>
            </a:pPr>
            <a:r>
              <a:rPr lang="en-GB" sz="3200" dirty="0"/>
              <a:t>Capability theory underlines the need to engage patients in addressing their individual needs and preferences by: </a:t>
            </a:r>
          </a:p>
          <a:p>
            <a:pPr marL="803275" lvl="1" indent="-406400">
              <a:buFont typeface="Arial" panose="020B0604020202020204" pitchFamily="34" charset="0"/>
              <a:buChar char="•"/>
            </a:pPr>
            <a:r>
              <a:rPr lang="en-GB" sz="3200" b="1" dirty="0"/>
              <a:t>Personalised Care Planning </a:t>
            </a:r>
            <a:r>
              <a:rPr lang="en-GB" sz="2800" dirty="0"/>
              <a:t>see </a:t>
            </a:r>
            <a:r>
              <a:rPr lang="en-GB" sz="2800" dirty="0">
                <a:hlinkClick r:id="rId4"/>
              </a:rPr>
              <a:t>here</a:t>
            </a:r>
            <a:endParaRPr lang="en-GB" sz="2800" dirty="0"/>
          </a:p>
          <a:p>
            <a:pPr marL="457200" indent="-457200">
              <a:buFont typeface="Arial" panose="020B0604020202020204" pitchFamily="34" charset="0"/>
              <a:buChar char="•"/>
            </a:pPr>
            <a:r>
              <a:rPr lang="en-GB" sz="3200" dirty="0"/>
              <a:t>This means </a:t>
            </a:r>
            <a:r>
              <a:rPr lang="en-GB" sz="3200" b="0" i="0" dirty="0">
                <a:solidFill>
                  <a:srgbClr val="202A30"/>
                </a:solidFill>
                <a:effectLst/>
                <a:latin typeface="-apple-system"/>
              </a:rPr>
              <a:t>giving them the same choice and control over their mental and physical health and wellbeing that they have come to expect in every other aspect of their life.</a:t>
            </a:r>
          </a:p>
          <a:p>
            <a:pPr marL="457200" indent="-457200">
              <a:buFont typeface="Arial" panose="020B0604020202020204" pitchFamily="34" charset="0"/>
              <a:buChar char="•"/>
            </a:pPr>
            <a:r>
              <a:rPr lang="en-GB" sz="3200" dirty="0">
                <a:solidFill>
                  <a:srgbClr val="202A30"/>
                </a:solidFill>
                <a:latin typeface="-apple-system"/>
              </a:rPr>
              <a:t>This is a renewed relationship between health and care professionals those they care for and their community</a:t>
            </a:r>
          </a:p>
          <a:p>
            <a:pPr marL="457200" indent="-457200">
              <a:buFont typeface="Arial" panose="020B0604020202020204" pitchFamily="34" charset="0"/>
              <a:buChar char="•"/>
            </a:pPr>
            <a:r>
              <a:rPr lang="en-GB" sz="3200" dirty="0">
                <a:solidFill>
                  <a:srgbClr val="202A30"/>
                </a:solidFill>
                <a:latin typeface="-apple-system"/>
              </a:rPr>
              <a:t>It also requires integrated health and social care provision.</a:t>
            </a:r>
            <a:endParaRPr lang="en-GB" sz="3200" dirty="0"/>
          </a:p>
        </p:txBody>
      </p:sp>
    </p:spTree>
    <p:extLst>
      <p:ext uri="{BB962C8B-B14F-4D97-AF65-F5344CB8AC3E}">
        <p14:creationId xmlns:p14="http://schemas.microsoft.com/office/powerpoint/2010/main" val="2154224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1669" y="-61543"/>
            <a:ext cx="9878786" cy="1582315"/>
          </a:xfrm>
        </p:spPr>
        <p:txBody>
          <a:bodyPr>
            <a:normAutofit/>
          </a:bodyPr>
          <a:lstStyle/>
          <a:p>
            <a:r>
              <a:rPr lang="en-GB" sz="3600" b="1" dirty="0">
                <a:solidFill>
                  <a:srgbClr val="800000"/>
                </a:solidFill>
              </a:rPr>
              <a:t>Integrated Health and Social Care for Wellbeing </a:t>
            </a:r>
            <a:endParaRPr lang="en-GB" sz="4000" b="1" dirty="0"/>
          </a:p>
        </p:txBody>
      </p:sp>
      <p:sp>
        <p:nvSpPr>
          <p:cNvPr id="3" name="Content Placeholder 2"/>
          <p:cNvSpPr>
            <a:spLocks noGrp="1"/>
          </p:cNvSpPr>
          <p:nvPr>
            <p:ph idx="1"/>
          </p:nvPr>
        </p:nvSpPr>
        <p:spPr>
          <a:xfrm>
            <a:off x="965022" y="1520772"/>
            <a:ext cx="10582544" cy="4758108"/>
          </a:xfrm>
        </p:spPr>
        <p:txBody>
          <a:bodyPr>
            <a:normAutofit/>
          </a:bodyPr>
          <a:lstStyle/>
          <a:p>
            <a:r>
              <a:rPr lang="en-GB" sz="2600" dirty="0"/>
              <a:t>Integrated care creates social value, health and wellbeing see </a:t>
            </a:r>
            <a:r>
              <a:rPr lang="en-GB" sz="2600" dirty="0">
                <a:hlinkClick r:id="rId2"/>
              </a:rPr>
              <a:t>here</a:t>
            </a:r>
            <a:endParaRPr lang="en-GB" sz="2600" dirty="0"/>
          </a:p>
          <a:p>
            <a:pPr lvl="1"/>
            <a:r>
              <a:rPr lang="en-GB" dirty="0"/>
              <a:t>A whole person-centred care service from one team. </a:t>
            </a:r>
          </a:p>
          <a:p>
            <a:r>
              <a:rPr lang="en-GB" sz="2600" dirty="0"/>
              <a:t>This goes further than LA/NHS cooperation</a:t>
            </a:r>
          </a:p>
          <a:p>
            <a:pPr lvl="1"/>
            <a:r>
              <a:rPr lang="en-GB" dirty="0"/>
              <a:t>It requires community engagement in co-production of: advice, social support self-care, activity and neighbourhood schemes</a:t>
            </a:r>
          </a:p>
          <a:p>
            <a:pPr lvl="1"/>
            <a:r>
              <a:rPr lang="en-GB" dirty="0"/>
              <a:t>Thoughtful redesign of: housing, advice and support services, community spaces, transport, access to high street and shops and much more.</a:t>
            </a:r>
          </a:p>
          <a:p>
            <a:pPr lvl="1"/>
            <a:r>
              <a:rPr lang="en-GB" dirty="0"/>
              <a:t>And recognition of arts and cultural elements of health and wellbeing</a:t>
            </a:r>
          </a:p>
          <a:p>
            <a:r>
              <a:rPr lang="en-GB" sz="2600" dirty="0"/>
              <a:t>It can also save time and money, better spent for the patient/client</a:t>
            </a:r>
          </a:p>
          <a:p>
            <a:pPr marL="171450" lvl="1">
              <a:spcBef>
                <a:spcPts val="750"/>
              </a:spcBef>
            </a:pPr>
            <a:r>
              <a:rPr lang="en-GB" sz="2600" dirty="0"/>
              <a:t>See Local Government Association resources </a:t>
            </a:r>
            <a:r>
              <a:rPr lang="en-GB" dirty="0">
                <a:hlinkClick r:id="rId3"/>
              </a:rPr>
              <a:t>here</a:t>
            </a:r>
            <a:r>
              <a:rPr lang="en-GB" dirty="0"/>
              <a:t> </a:t>
            </a:r>
            <a:r>
              <a:rPr lang="en-GB" sz="2600" dirty="0"/>
              <a:t>And NHS resources </a:t>
            </a:r>
            <a:r>
              <a:rPr lang="en-GB" dirty="0">
                <a:hlinkClick r:id="rId4"/>
              </a:rPr>
              <a:t>here</a:t>
            </a:r>
            <a:endParaRPr lang="en-GB" dirty="0"/>
          </a:p>
          <a:p>
            <a:pPr marL="0" lvl="1" indent="0">
              <a:spcBef>
                <a:spcPts val="750"/>
              </a:spcBef>
              <a:buNone/>
            </a:pPr>
            <a:endParaRPr lang="en-GB" dirty="0"/>
          </a:p>
          <a:p>
            <a:pPr marL="0" indent="0">
              <a:buNone/>
            </a:pPr>
            <a:endParaRPr lang="en-GB" sz="2700" dirty="0"/>
          </a:p>
          <a:p>
            <a:pPr marL="457200" lvl="1" indent="0">
              <a:buNone/>
            </a:pPr>
            <a:endParaRPr lang="en-GB" sz="2600" dirty="0"/>
          </a:p>
        </p:txBody>
      </p:sp>
      <p:pic>
        <p:nvPicPr>
          <p:cNvPr id="4" name="Picture 3">
            <a:extLst>
              <a:ext uri="{FF2B5EF4-FFF2-40B4-BE49-F238E27FC236}">
                <a16:creationId xmlns:a16="http://schemas.microsoft.com/office/drawing/2014/main" id="{890540CB-6CB8-4D9A-8B27-20BAC712AB39}"/>
              </a:ext>
            </a:extLst>
          </p:cNvPr>
          <p:cNvPicPr>
            <a:picLocks noChangeAspect="1"/>
          </p:cNvPicPr>
          <p:nvPr/>
        </p:nvPicPr>
        <p:blipFill>
          <a:blip r:embed="rId5"/>
          <a:stretch>
            <a:fillRect/>
          </a:stretch>
        </p:blipFill>
        <p:spPr>
          <a:xfrm>
            <a:off x="136991" y="101323"/>
            <a:ext cx="1924319" cy="1240916"/>
          </a:xfrm>
          <a:prstGeom prst="rect">
            <a:avLst/>
          </a:prstGeom>
        </p:spPr>
      </p:pic>
      <p:pic>
        <p:nvPicPr>
          <p:cNvPr id="6" name="Picture 5">
            <a:extLst>
              <a:ext uri="{FF2B5EF4-FFF2-40B4-BE49-F238E27FC236}">
                <a16:creationId xmlns:a16="http://schemas.microsoft.com/office/drawing/2014/main" id="{0028B593-AE84-40EC-8004-329DE17CA2B7}"/>
              </a:ext>
            </a:extLst>
          </p:cNvPr>
          <p:cNvPicPr>
            <a:picLocks noChangeAspect="1"/>
          </p:cNvPicPr>
          <p:nvPr/>
        </p:nvPicPr>
        <p:blipFill>
          <a:blip r:embed="rId6"/>
          <a:stretch>
            <a:fillRect/>
          </a:stretch>
        </p:blipFill>
        <p:spPr>
          <a:xfrm>
            <a:off x="10629900" y="184527"/>
            <a:ext cx="1425396" cy="1157712"/>
          </a:xfrm>
          <a:prstGeom prst="rect">
            <a:avLst/>
          </a:prstGeom>
        </p:spPr>
      </p:pic>
    </p:spTree>
    <p:extLst>
      <p:ext uri="{BB962C8B-B14F-4D97-AF65-F5344CB8AC3E}">
        <p14:creationId xmlns:p14="http://schemas.microsoft.com/office/powerpoint/2010/main" val="1973956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1E183E-01AE-4489-B75A-C0C38A6B35DF}"/>
              </a:ext>
            </a:extLst>
          </p:cNvPr>
          <p:cNvPicPr>
            <a:picLocks noChangeAspect="1"/>
          </p:cNvPicPr>
          <p:nvPr/>
        </p:nvPicPr>
        <p:blipFill>
          <a:blip r:embed="rId2"/>
          <a:stretch>
            <a:fillRect/>
          </a:stretch>
        </p:blipFill>
        <p:spPr>
          <a:xfrm>
            <a:off x="9446187" y="97871"/>
            <a:ext cx="2745813" cy="2080161"/>
          </a:xfrm>
          <a:prstGeom prst="rect">
            <a:avLst/>
          </a:prstGeom>
        </p:spPr>
      </p:pic>
      <p:sp>
        <p:nvSpPr>
          <p:cNvPr id="48130" name="Title 4"/>
          <p:cNvSpPr>
            <a:spLocks noGrp="1"/>
          </p:cNvSpPr>
          <p:nvPr>
            <p:ph type="title"/>
          </p:nvPr>
        </p:nvSpPr>
        <p:spPr>
          <a:xfrm>
            <a:off x="865414" y="471905"/>
            <a:ext cx="10058399" cy="1669754"/>
          </a:xfrm>
        </p:spPr>
        <p:txBody>
          <a:bodyPr>
            <a:normAutofit/>
          </a:bodyPr>
          <a:lstStyle/>
          <a:p>
            <a:r>
              <a:rPr lang="en-GB" altLang="en-US" sz="4000" b="1" dirty="0">
                <a:solidFill>
                  <a:srgbClr val="800000"/>
                </a:solidFill>
              </a:rPr>
              <a:t>What Enables Health and Wellbeing?</a:t>
            </a:r>
            <a:br>
              <a:rPr lang="en-GB" altLang="en-US" sz="3600" dirty="0">
                <a:solidFill>
                  <a:srgbClr val="800000"/>
                </a:solidFill>
              </a:rPr>
            </a:br>
            <a:endParaRPr lang="en-GB" altLang="en-US" sz="3600" dirty="0">
              <a:solidFill>
                <a:srgbClr val="800000"/>
              </a:solidFill>
            </a:endParaRPr>
          </a:p>
        </p:txBody>
      </p:sp>
      <p:sp>
        <p:nvSpPr>
          <p:cNvPr id="6" name="Content Placeholder 5"/>
          <p:cNvSpPr>
            <a:spLocks noGrp="1"/>
          </p:cNvSpPr>
          <p:nvPr>
            <p:ph idx="1"/>
          </p:nvPr>
        </p:nvSpPr>
        <p:spPr>
          <a:xfrm>
            <a:off x="281684" y="1841422"/>
            <a:ext cx="11794921" cy="4918707"/>
          </a:xfrm>
        </p:spPr>
        <p:txBody>
          <a:bodyPr>
            <a:normAutofit fontScale="85000" lnSpcReduction="20000"/>
          </a:bodyPr>
          <a:lstStyle/>
          <a:p>
            <a:pPr>
              <a:defRPr/>
            </a:pPr>
            <a:r>
              <a:rPr lang="en-GB" sz="3200" dirty="0"/>
              <a:t>Things that support health and wellbeing may include:</a:t>
            </a:r>
          </a:p>
          <a:p>
            <a:pPr lvl="1">
              <a:defRPr/>
            </a:pPr>
            <a:r>
              <a:rPr lang="en-GB" sz="2800" dirty="0"/>
              <a:t>Family and social support, health and social services, community engagement, education, housing, environment, employment, physical and financial security, music, sport, art and culture.</a:t>
            </a:r>
          </a:p>
          <a:p>
            <a:pPr>
              <a:defRPr/>
            </a:pPr>
            <a:r>
              <a:rPr lang="en-GB" sz="3200" dirty="0"/>
              <a:t>These are personal and social judgements about what we value </a:t>
            </a:r>
          </a:p>
          <a:p>
            <a:pPr lvl="1">
              <a:defRPr/>
            </a:pPr>
            <a:r>
              <a:rPr lang="en-GB" sz="2800" dirty="0"/>
              <a:t>It is important to think through goals with individuals and communities to assess the wider health, wellbeing, social and cultural factors that are valued, see examples of reports by Croydon LA </a:t>
            </a:r>
            <a:r>
              <a:rPr lang="en-GB" sz="2800" dirty="0">
                <a:hlinkClick r:id="rId3"/>
              </a:rPr>
              <a:t>here</a:t>
            </a:r>
            <a:r>
              <a:rPr lang="en-GB" sz="2800" dirty="0"/>
              <a:t> and Liverpool CCG </a:t>
            </a:r>
            <a:r>
              <a:rPr lang="en-GB" sz="2800" dirty="0">
                <a:hlinkClick r:id="rId4"/>
              </a:rPr>
              <a:t>here</a:t>
            </a:r>
            <a:endParaRPr lang="en-GB" sz="2800" dirty="0"/>
          </a:p>
          <a:p>
            <a:pPr>
              <a:defRPr/>
            </a:pPr>
            <a:r>
              <a:rPr lang="en-GB" sz="3200" dirty="0"/>
              <a:t>Community is a mainstay of </a:t>
            </a:r>
            <a:r>
              <a:rPr lang="en-GB" sz="3200"/>
              <a:t>wellbeing: most </a:t>
            </a:r>
            <a:r>
              <a:rPr lang="en-GB" sz="3200" dirty="0"/>
              <a:t>often defined in terms of location. </a:t>
            </a:r>
          </a:p>
          <a:p>
            <a:pPr lvl="1">
              <a:defRPr/>
            </a:pPr>
            <a:r>
              <a:rPr lang="en-GB" sz="2800" dirty="0"/>
              <a:t>But people are also members of communities of: faith, ethnicity, interest, political affiliation, hobbies and many other factors. A balanced approach to community development must recognise, different affiliations within a multi cultural community.   </a:t>
            </a:r>
          </a:p>
          <a:p>
            <a:pPr marL="457200" lvl="1" indent="0">
              <a:buNone/>
              <a:defRPr/>
            </a:pPr>
            <a:endParaRPr lang="en-GB" sz="2800" dirty="0"/>
          </a:p>
          <a:p>
            <a:pPr>
              <a:defRPr/>
            </a:pPr>
            <a:r>
              <a:rPr lang="en-GB" sz="3200" dirty="0"/>
              <a:t>Discussion what will improve health and wellbeing in our community?</a:t>
            </a:r>
            <a:endParaRPr lang="en-GB" sz="3200" dirty="0">
              <a:solidFill>
                <a:prstClr val="black"/>
              </a:solidFill>
            </a:endParaRPr>
          </a:p>
          <a:p>
            <a:pPr lvl="1">
              <a:defRPr/>
            </a:pPr>
            <a:endParaRPr lang="en-GB" sz="2800" dirty="0"/>
          </a:p>
          <a:p>
            <a:pPr marL="342900" lvl="1" indent="0">
              <a:buNone/>
              <a:defRPr/>
            </a:pPr>
            <a:endParaRPr lang="en-GB" sz="2200" dirty="0"/>
          </a:p>
        </p:txBody>
      </p:sp>
    </p:spTree>
    <p:extLst>
      <p:ext uri="{BB962C8B-B14F-4D97-AF65-F5344CB8AC3E}">
        <p14:creationId xmlns:p14="http://schemas.microsoft.com/office/powerpoint/2010/main" val="977116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6703A-7F7B-D399-101D-7D88D3352A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F52EF5-F1FF-9D1F-08BF-B115252E8AC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46187" y="182002"/>
            <a:ext cx="2745813" cy="1911899"/>
          </a:xfrm>
          <a:prstGeom prst="rect">
            <a:avLst/>
          </a:prstGeom>
        </p:spPr>
      </p:pic>
      <p:sp>
        <p:nvSpPr>
          <p:cNvPr id="48130" name="Title 4">
            <a:extLst>
              <a:ext uri="{FF2B5EF4-FFF2-40B4-BE49-F238E27FC236}">
                <a16:creationId xmlns:a16="http://schemas.microsoft.com/office/drawing/2014/main" id="{7D03604B-F233-3D0D-D515-06E9B250FAA3}"/>
              </a:ext>
            </a:extLst>
          </p:cNvPr>
          <p:cNvSpPr>
            <a:spLocks noGrp="1"/>
          </p:cNvSpPr>
          <p:nvPr>
            <p:ph type="title"/>
          </p:nvPr>
        </p:nvSpPr>
        <p:spPr>
          <a:xfrm>
            <a:off x="865414" y="471905"/>
            <a:ext cx="10058399" cy="1669754"/>
          </a:xfrm>
        </p:spPr>
        <p:txBody>
          <a:bodyPr>
            <a:normAutofit/>
          </a:bodyPr>
          <a:lstStyle/>
          <a:p>
            <a:r>
              <a:rPr lang="en-GB" altLang="en-US" sz="4000" b="1" dirty="0">
                <a:solidFill>
                  <a:srgbClr val="800000"/>
                </a:solidFill>
              </a:rPr>
              <a:t>Measuring Personal Health and Wellbeing</a:t>
            </a:r>
            <a:br>
              <a:rPr lang="en-GB" altLang="en-US" sz="3600" dirty="0">
                <a:solidFill>
                  <a:srgbClr val="800000"/>
                </a:solidFill>
              </a:rPr>
            </a:br>
            <a:endParaRPr lang="en-GB" altLang="en-US" sz="3600" dirty="0">
              <a:solidFill>
                <a:srgbClr val="800000"/>
              </a:solidFill>
            </a:endParaRPr>
          </a:p>
        </p:txBody>
      </p:sp>
      <p:sp>
        <p:nvSpPr>
          <p:cNvPr id="6" name="Content Placeholder 5">
            <a:extLst>
              <a:ext uri="{FF2B5EF4-FFF2-40B4-BE49-F238E27FC236}">
                <a16:creationId xmlns:a16="http://schemas.microsoft.com/office/drawing/2014/main" id="{8C72EEB2-C921-43D6-0D8F-32AAE6FB4762}"/>
              </a:ext>
            </a:extLst>
          </p:cNvPr>
          <p:cNvSpPr>
            <a:spLocks noGrp="1"/>
          </p:cNvSpPr>
          <p:nvPr>
            <p:ph idx="1"/>
          </p:nvPr>
        </p:nvSpPr>
        <p:spPr>
          <a:xfrm>
            <a:off x="281684" y="1841422"/>
            <a:ext cx="11794921" cy="4918707"/>
          </a:xfrm>
        </p:spPr>
        <p:txBody>
          <a:bodyPr>
            <a:normAutofit fontScale="92500"/>
          </a:bodyPr>
          <a:lstStyle/>
          <a:p>
            <a:pPr>
              <a:defRPr/>
            </a:pPr>
            <a:r>
              <a:rPr lang="en-GB" dirty="0"/>
              <a:t>Measuring your personal health may start with an NHS health check available from your GP for those between 69 and 74 every 5 years, it is an important way of assessing risk of heart and kidney disease, diabetes </a:t>
            </a:r>
            <a:r>
              <a:rPr lang="en-GB" dirty="0" err="1"/>
              <a:t>ot</a:t>
            </a:r>
            <a:r>
              <a:rPr lang="en-GB" dirty="0"/>
              <a:t> stroke, and for those over 65 signs of dementia.</a:t>
            </a:r>
          </a:p>
          <a:p>
            <a:pPr>
              <a:defRPr/>
            </a:pPr>
            <a:r>
              <a:rPr lang="en-GB" dirty="0"/>
              <a:t>While important for managing health risks and reducing long term NHS costs, use of NHS Health Checks has declined in recent years from 40% to 30%, other countries such as Denmark have been more successful in providing health checks, including assessment of physical and mental wellbeing (using the WBWEMS tools see later)</a:t>
            </a:r>
          </a:p>
          <a:p>
            <a:pPr>
              <a:defRPr/>
            </a:pPr>
            <a:r>
              <a:rPr lang="en-GB" dirty="0"/>
              <a:t>Providing opportunities for people in our community to check their health risks and discuss mental wellbeing and social care needs, such as social isolation could be a very important tool for improving community health and wellbeing</a:t>
            </a:r>
          </a:p>
          <a:p>
            <a:pPr>
              <a:defRPr/>
            </a:pPr>
            <a:r>
              <a:rPr lang="en-GB" dirty="0"/>
              <a:t>Discussion how such services could be provided for our local community?</a:t>
            </a:r>
            <a:endParaRPr lang="en-GB" dirty="0">
              <a:solidFill>
                <a:prstClr val="black"/>
              </a:solidFill>
            </a:endParaRPr>
          </a:p>
          <a:p>
            <a:pPr lvl="1">
              <a:defRPr/>
            </a:pPr>
            <a:endParaRPr lang="en-GB" sz="2800" dirty="0"/>
          </a:p>
          <a:p>
            <a:pPr marL="342900" lvl="1" indent="0">
              <a:buNone/>
              <a:defRPr/>
            </a:pPr>
            <a:endParaRPr lang="en-GB" sz="2200" dirty="0"/>
          </a:p>
        </p:txBody>
      </p:sp>
    </p:spTree>
    <p:extLst>
      <p:ext uri="{BB962C8B-B14F-4D97-AF65-F5344CB8AC3E}">
        <p14:creationId xmlns:p14="http://schemas.microsoft.com/office/powerpoint/2010/main" val="501964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CDA9-24B0-F3E2-DCAF-2AC5E37630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3EB4378-0840-3F21-39D7-D6202A13FB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65057" y="182002"/>
            <a:ext cx="2708072" cy="1911899"/>
          </a:xfrm>
          <a:prstGeom prst="rect">
            <a:avLst/>
          </a:prstGeom>
        </p:spPr>
      </p:pic>
      <p:sp>
        <p:nvSpPr>
          <p:cNvPr id="48130" name="Title 4">
            <a:extLst>
              <a:ext uri="{FF2B5EF4-FFF2-40B4-BE49-F238E27FC236}">
                <a16:creationId xmlns:a16="http://schemas.microsoft.com/office/drawing/2014/main" id="{F9571824-FD45-2B1C-6FD8-D183ADBA2B6E}"/>
              </a:ext>
            </a:extLst>
          </p:cNvPr>
          <p:cNvSpPr>
            <a:spLocks noGrp="1"/>
          </p:cNvSpPr>
          <p:nvPr>
            <p:ph type="title"/>
          </p:nvPr>
        </p:nvSpPr>
        <p:spPr>
          <a:xfrm>
            <a:off x="865415" y="471905"/>
            <a:ext cx="6312000" cy="1156479"/>
          </a:xfrm>
        </p:spPr>
        <p:txBody>
          <a:bodyPr>
            <a:normAutofit fontScale="90000"/>
          </a:bodyPr>
          <a:lstStyle/>
          <a:p>
            <a:r>
              <a:rPr lang="en-GB" altLang="en-US" sz="4000" b="1" dirty="0">
                <a:solidFill>
                  <a:srgbClr val="800000"/>
                </a:solidFill>
              </a:rPr>
              <a:t>Measuring the Level and Quality of Health Outcomes</a:t>
            </a:r>
            <a:br>
              <a:rPr lang="en-GB" altLang="en-US" sz="3600" dirty="0">
                <a:solidFill>
                  <a:srgbClr val="800000"/>
                </a:solidFill>
              </a:rPr>
            </a:br>
            <a:endParaRPr lang="en-GB" altLang="en-US" sz="3600" dirty="0">
              <a:solidFill>
                <a:srgbClr val="800000"/>
              </a:solidFill>
            </a:endParaRPr>
          </a:p>
        </p:txBody>
      </p:sp>
      <p:sp>
        <p:nvSpPr>
          <p:cNvPr id="6" name="Content Placeholder 5">
            <a:extLst>
              <a:ext uri="{FF2B5EF4-FFF2-40B4-BE49-F238E27FC236}">
                <a16:creationId xmlns:a16="http://schemas.microsoft.com/office/drawing/2014/main" id="{5C09B734-3889-D6B7-557D-869542331127}"/>
              </a:ext>
            </a:extLst>
          </p:cNvPr>
          <p:cNvSpPr>
            <a:spLocks noGrp="1"/>
          </p:cNvSpPr>
          <p:nvPr>
            <p:ph idx="1"/>
          </p:nvPr>
        </p:nvSpPr>
        <p:spPr>
          <a:xfrm>
            <a:off x="397079" y="2292359"/>
            <a:ext cx="11794921" cy="4918707"/>
          </a:xfrm>
        </p:spPr>
        <p:txBody>
          <a:bodyPr>
            <a:normAutofit/>
          </a:bodyPr>
          <a:lstStyle/>
          <a:p>
            <a:pPr>
              <a:defRPr/>
            </a:pPr>
            <a:r>
              <a:rPr lang="en-GB" dirty="0"/>
              <a:t>The impact of illness or accident and improvement achieved by treatment is assessed in terms of years of life lost or saved and the quality of life enjoyed.</a:t>
            </a:r>
          </a:p>
          <a:p>
            <a:pPr>
              <a:defRPr/>
            </a:pPr>
            <a:r>
              <a:rPr lang="en-GB" dirty="0"/>
              <a:t>This is measured in Quality Adjusted Life Years (QALYs) calculated by estimating years of life remaining for a patient following a particular treatment or intervention, weighting each year with a quality-of-life score (on  0 to 1 scale).</a:t>
            </a:r>
          </a:p>
          <a:p>
            <a:pPr>
              <a:defRPr/>
            </a:pPr>
            <a:r>
              <a:rPr lang="en-GB" dirty="0"/>
              <a:t>The Treasury Department Green Book suggests that each QALY improvement in health outcomes achieved should be valued at £70,000 in 2025</a:t>
            </a:r>
          </a:p>
          <a:p>
            <a:pPr>
              <a:defRPr/>
            </a:pPr>
            <a:r>
              <a:rPr lang="en-GB" dirty="0"/>
              <a:t>This provides a baseline for assessing the cost effectiveness of health treatments reflecting both the impact on mortality and quality of life</a:t>
            </a:r>
          </a:p>
          <a:p>
            <a:pPr>
              <a:defRPr/>
            </a:pPr>
            <a:endParaRPr lang="en-GB" dirty="0">
              <a:solidFill>
                <a:prstClr val="black"/>
              </a:solidFill>
            </a:endParaRPr>
          </a:p>
          <a:p>
            <a:pPr lvl="1">
              <a:defRPr/>
            </a:pPr>
            <a:endParaRPr lang="en-GB" sz="2800" dirty="0"/>
          </a:p>
          <a:p>
            <a:pPr marL="342900" lvl="1" indent="0">
              <a:buNone/>
              <a:defRPr/>
            </a:pPr>
            <a:endParaRPr lang="en-GB" sz="2200" dirty="0"/>
          </a:p>
        </p:txBody>
      </p:sp>
    </p:spTree>
    <p:extLst>
      <p:ext uri="{BB962C8B-B14F-4D97-AF65-F5344CB8AC3E}">
        <p14:creationId xmlns:p14="http://schemas.microsoft.com/office/powerpoint/2010/main" val="2281101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13709</TotalTime>
  <Words>6722</Words>
  <Application>Microsoft Office PowerPoint</Application>
  <PresentationFormat>Widescreen</PresentationFormat>
  <Paragraphs>457</Paragraphs>
  <Slides>47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-apple-system</vt:lpstr>
      <vt:lpstr>Arial</vt:lpstr>
      <vt:lpstr>Calibri</vt:lpstr>
      <vt:lpstr>Calibri Light</vt:lpstr>
      <vt:lpstr>HelveticaNeue</vt:lpstr>
      <vt:lpstr>Montserrat</vt:lpstr>
      <vt:lpstr>Symbol</vt:lpstr>
      <vt:lpstr>Office Theme</vt:lpstr>
      <vt:lpstr>An Introduction to Community Health and Wellbeing, Hubs Integrated Neighbourhood Teams  and Social Prescribing</vt:lpstr>
      <vt:lpstr>Introduction  </vt:lpstr>
      <vt:lpstr>What is Health and  Wellbeing? </vt:lpstr>
      <vt:lpstr>Capability Theory</vt:lpstr>
      <vt:lpstr>Personalised Care Planning</vt:lpstr>
      <vt:lpstr>Integrated Health and Social Care for Wellbeing </vt:lpstr>
      <vt:lpstr>What Enables Health and Wellbeing? </vt:lpstr>
      <vt:lpstr>Measuring Personal Health and Wellbeing </vt:lpstr>
      <vt:lpstr>Measuring the Level and Quality of Health Outcomes </vt:lpstr>
      <vt:lpstr>Measuring Wellbeing At National and Local Levels </vt:lpstr>
      <vt:lpstr>Measures of Wellbeing </vt:lpstr>
      <vt:lpstr>Arts, Sports the Environment and Wellbeing</vt:lpstr>
      <vt:lpstr>Approaches to Community Health and Wellbeing</vt:lpstr>
      <vt:lpstr>What is Social Capital: Does it support Health and Wellbeing?</vt:lpstr>
      <vt:lpstr>Measures of Social Capital</vt:lpstr>
      <vt:lpstr>Why is Improving Equity in Health and Wellbeing Important?</vt:lpstr>
      <vt:lpstr>Measuring Impact on Equity</vt:lpstr>
      <vt:lpstr>Developing a Community Health and Wellbeing Hub</vt:lpstr>
      <vt:lpstr>A Community Hub for Health and Wellbeing</vt:lpstr>
      <vt:lpstr>Potential for Community Action</vt:lpstr>
      <vt:lpstr>Buckinghamshire Community Wellbeing Hubs</vt:lpstr>
      <vt:lpstr>The Community Hub as a focal point for  Coordination and Communication </vt:lpstr>
      <vt:lpstr>We are varied communities of    villages, small towns  and many diverse interest</vt:lpstr>
      <vt:lpstr>A Digital Health and Wellbeing Hub      </vt:lpstr>
      <vt:lpstr>The Community Hub as a focus for  Working with Community Groups, Libraries and local businesses</vt:lpstr>
      <vt:lpstr>Introducing INTs and Social Prescribing</vt:lpstr>
      <vt:lpstr>Integrated Neighbourhood Team Support for People who are Frail</vt:lpstr>
      <vt:lpstr>Identifying and establishing a    Lead Contacts for Frailty</vt:lpstr>
      <vt:lpstr>Social Prescribing for Health and Social Care</vt:lpstr>
      <vt:lpstr>Towards Social Prescribing</vt:lpstr>
      <vt:lpstr>Hints for Social Prescribing</vt:lpstr>
      <vt:lpstr>Teamwork for INTs and Social Prescribing </vt:lpstr>
      <vt:lpstr>Active Signposting for INTs and Social Prescribing</vt:lpstr>
      <vt:lpstr>Sharing Knowledge and Understanding in INTs and Social Prescribing </vt:lpstr>
      <vt:lpstr>Listening Skills for INTs and Social Prescribing</vt:lpstr>
      <vt:lpstr>Continuity of Care INTs and Social Prescribing</vt:lpstr>
      <vt:lpstr>Common Issues: 1 Weight/Diet/Activity</vt:lpstr>
      <vt:lpstr>2 Addiction – Alcohol/Drugs/Tobacco</vt:lpstr>
      <vt:lpstr>3 Social Isolation and Clients who feels lost</vt:lpstr>
      <vt:lpstr>4 Mind/Body/Spirit – Health</vt:lpstr>
      <vt:lpstr>5 Mental Wellbeing, Frailty and Social Prescribing</vt:lpstr>
      <vt:lpstr>Community Engagement for INTs and Social Prescribing</vt:lpstr>
      <vt:lpstr>Community Action for INTs and Social Prescribing</vt:lpstr>
      <vt:lpstr>Evaluating Personalised Care</vt:lpstr>
      <vt:lpstr>Evaluating Impact on Clients The Wellbeing Star</vt:lpstr>
      <vt:lpstr>A Word of Caution</vt:lpstr>
      <vt:lpstr>Some conclusions   What do you think?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Climate of Health and Social Care</dc:title>
  <dc:creator>Graham Lister</dc:creator>
  <cp:lastModifiedBy>Graham Lister</cp:lastModifiedBy>
  <cp:revision>332</cp:revision>
  <cp:lastPrinted>2019-10-15T06:46:56Z</cp:lastPrinted>
  <dcterms:created xsi:type="dcterms:W3CDTF">2017-06-25T05:00:47Z</dcterms:created>
  <dcterms:modified xsi:type="dcterms:W3CDTF">2026-02-17T16:47:22Z</dcterms:modified>
</cp:coreProperties>
</file>