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082" r:id="rId1"/>
  </p:sldMasterIdLst>
  <p:notesMasterIdLst>
    <p:notesMasterId r:id="rId32"/>
  </p:notesMasterIdLst>
  <p:handoutMasterIdLst>
    <p:handoutMasterId r:id="rId33"/>
  </p:handoutMasterIdLst>
  <p:sldIdLst>
    <p:sldId id="256" r:id="rId2"/>
    <p:sldId id="433" r:id="rId3"/>
    <p:sldId id="262" r:id="rId4"/>
    <p:sldId id="372" r:id="rId5"/>
    <p:sldId id="296" r:id="rId6"/>
    <p:sldId id="371" r:id="rId7"/>
    <p:sldId id="437" r:id="rId8"/>
    <p:sldId id="419" r:id="rId9"/>
    <p:sldId id="404" r:id="rId10"/>
    <p:sldId id="397" r:id="rId11"/>
    <p:sldId id="378" r:id="rId12"/>
    <p:sldId id="400" r:id="rId13"/>
    <p:sldId id="347" r:id="rId14"/>
    <p:sldId id="353" r:id="rId15"/>
    <p:sldId id="402" r:id="rId16"/>
    <p:sldId id="407" r:id="rId17"/>
    <p:sldId id="436" r:id="rId18"/>
    <p:sldId id="438" r:id="rId19"/>
    <p:sldId id="439" r:id="rId20"/>
    <p:sldId id="440" r:id="rId21"/>
    <p:sldId id="444" r:id="rId22"/>
    <p:sldId id="409" r:id="rId23"/>
    <p:sldId id="441" r:id="rId24"/>
    <p:sldId id="442" r:id="rId25"/>
    <p:sldId id="427" r:id="rId26"/>
    <p:sldId id="334" r:id="rId27"/>
    <p:sldId id="394" r:id="rId28"/>
    <p:sldId id="446" r:id="rId29"/>
    <p:sldId id="447" r:id="rId30"/>
    <p:sldId id="445" r:id="rId3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D49892"/>
    <a:srgbClr val="DED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9" autoAdjust="0"/>
    <p:restoredTop sz="93971" autoAdjust="0"/>
  </p:normalViewPr>
  <p:slideViewPr>
    <p:cSldViewPr>
      <p:cViewPr varScale="1">
        <p:scale>
          <a:sx n="68" d="100"/>
          <a:sy n="68" d="100"/>
        </p:scale>
        <p:origin x="4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726166-38A0-4DF5-B242-4F4560D927F5}" type="datetimeFigureOut">
              <a:rPr lang="en-GB"/>
              <a:pPr>
                <a:defRPr/>
              </a:pPr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A63C92-694B-49D9-8B5D-62D1D67D14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38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58F031-ADED-4CF9-B11E-D80F4DF13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9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009BCC-1631-4C20-801B-23F134F60BD6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26BDD-CF9E-4B3C-B454-3CE62EA2AB8E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93034A-348B-4ACE-B6FD-62FC90978171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8298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26BDD-CF9E-4B3C-B454-3CE62EA2AB8E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1421182-8304-4ECB-A038-438C92EF3413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9FB2D3-29F3-4750-BA40-0F66425958B6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5EA0CF-16B9-489C-BCEF-A28627653CD3}" type="slidenum">
              <a:rPr lang="en-GB" altLang="en-US" sz="1200">
                <a:solidFill>
                  <a:srgbClr val="000000"/>
                </a:solidFill>
              </a:rPr>
              <a:pPr/>
              <a:t>8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79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363676D-A541-4D1A-81F2-B16AAC6362AD}" type="slidenum">
              <a:rPr lang="en-GB" altLang="en-US" sz="1200" smtClean="0">
                <a:solidFill>
                  <a:srgbClr val="000000"/>
                </a:solidFill>
              </a:rPr>
              <a:pPr/>
              <a:t>13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1421182-8304-4ECB-A038-438C92EF3413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91CE56-A8B2-4026-93D8-5C1516A826A4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54205-9053-457C-A153-98CF31CFB228}" type="datetime6">
              <a:rPr lang="en-GB" smtClean="0"/>
              <a:pPr>
                <a:defRPr/>
              </a:pPr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993F3-68D8-4DCF-91E1-E31B4EDD53A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6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FA0F4A-C929-4C5A-BEE2-6BEE977CF7D9}" type="datetime6">
              <a:rPr lang="en-GB" smtClean="0"/>
              <a:pPr>
                <a:defRPr/>
              </a:pPr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DA71F-8E07-49E8-BD2D-097BD09CA0D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5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684654-ECF4-42B5-9EC2-3FCB0B7216BC}" type="datetime6">
              <a:rPr lang="en-GB" smtClean="0"/>
              <a:pPr>
                <a:defRPr/>
              </a:pPr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0DBEC-FFFE-46A0-A241-53289C80554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2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98B28-15BD-4AEA-9D32-E6823D4266EB}" type="datetime6">
              <a:rPr lang="en-GB" smtClean="0"/>
              <a:pPr>
                <a:defRPr/>
              </a:pPr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A6FCD-BD27-4B0B-9450-0AB5AA721C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02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98D234-BF44-4B02-A03C-CC38D1753A8E}" type="datetime6">
              <a:rPr lang="en-GB" smtClean="0"/>
              <a:pPr>
                <a:defRPr/>
              </a:pPr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B9EF-CEC7-4301-B4F8-1E6DCA272F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9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C4AFD-691F-4413-98BD-7CD34E645A38}" type="datetime6">
              <a:rPr lang="en-GB" smtClean="0"/>
              <a:pPr>
                <a:defRPr/>
              </a:pPr>
              <a:t>March 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50A5B-E0E2-4F77-AD42-DDA6C3C13C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3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92901-D89D-4AD4-A769-ADC51A80BD3F}" type="datetime6">
              <a:rPr lang="en-GB" smtClean="0"/>
              <a:pPr>
                <a:defRPr/>
              </a:pPr>
              <a:t>March 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0F475-92DA-44E1-B64B-9F2DAE9654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0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780D4-B2A2-413E-814C-31686B12A613}" type="datetime6">
              <a:rPr lang="en-GB" smtClean="0"/>
              <a:pPr>
                <a:defRPr/>
              </a:pPr>
              <a:t>March 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0F317-B36F-4CC1-B34A-312852AD84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0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B8236-83B4-4B14-A83E-C35239DB45BC}" type="datetime6">
              <a:rPr lang="en-GB" smtClean="0"/>
              <a:pPr>
                <a:defRPr/>
              </a:pPr>
              <a:t>March 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53325-73A7-4425-806A-D0A17DA8B1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7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3E583-52D3-459A-9203-0C2255F470E2}" type="datetime6">
              <a:rPr lang="en-GB" smtClean="0"/>
              <a:pPr>
                <a:defRPr/>
              </a:pPr>
              <a:t>March 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224B9-6628-49D6-BACE-F376831C2F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71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B430C-7FC6-42A9-AF4B-5C155EB26ED3}" type="datetime6">
              <a:rPr lang="en-GB" smtClean="0"/>
              <a:pPr>
                <a:defRPr/>
              </a:pPr>
              <a:t>March 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477E8-DC17-417F-AB29-EDC21F9B8D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79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3BFE3C-2C4B-4171-85A5-F363FF033AB6}" type="datetime6">
              <a:rPr lang="en-GB" smtClean="0"/>
              <a:pPr>
                <a:defRPr/>
              </a:pPr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4C4D62-D275-4B64-8D4A-981A8AE4CF3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7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3" r:id="rId1"/>
    <p:sldLayoutId id="2147486084" r:id="rId2"/>
    <p:sldLayoutId id="2147486085" r:id="rId3"/>
    <p:sldLayoutId id="2147486086" r:id="rId4"/>
    <p:sldLayoutId id="2147486087" r:id="rId5"/>
    <p:sldLayoutId id="2147486088" r:id="rId6"/>
    <p:sldLayoutId id="2147486089" r:id="rId7"/>
    <p:sldLayoutId id="2147486090" r:id="rId8"/>
    <p:sldLayoutId id="2147486091" r:id="rId9"/>
    <p:sldLayoutId id="2147486092" r:id="rId10"/>
    <p:sldLayoutId id="214748609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uilding-leadership-for-health.org.uk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532384"/>
            <a:ext cx="8198983" cy="1752600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800000"/>
                </a:solidFill>
              </a:rPr>
              <a:t>Social Return on Investment and Values for Money for Greenwich MECC </a:t>
            </a:r>
            <a:endParaRPr lang="en-GB" altLang="en-US" sz="4000" dirty="0">
              <a:solidFill>
                <a:srgbClr val="8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3690938"/>
            <a:ext cx="7201024" cy="3167062"/>
          </a:xfrm>
        </p:spPr>
        <p:txBody>
          <a:bodyPr/>
          <a:lstStyle/>
          <a:p>
            <a:pPr algn="r" eaLnBrk="1" hangingPunct="1"/>
            <a:r>
              <a:rPr lang="en-GB" altLang="en-US" sz="2700" b="1" dirty="0"/>
              <a:t>Graham Lister</a:t>
            </a:r>
          </a:p>
          <a:p>
            <a:pPr algn="r" eaLnBrk="1" hangingPunct="1"/>
            <a:r>
              <a:rPr lang="en-GB" altLang="en-US" sz="2700" b="1" dirty="0"/>
              <a:t>Visiting Professor</a:t>
            </a:r>
          </a:p>
          <a:p>
            <a:pPr algn="r" eaLnBrk="1" hangingPunct="1"/>
            <a:r>
              <a:rPr lang="en-GB" altLang="en-US" sz="2700" b="1" dirty="0"/>
              <a:t>London South Bank University</a:t>
            </a:r>
          </a:p>
          <a:p>
            <a:pPr algn="r" eaLnBrk="1" hangingPunct="1"/>
            <a:endParaRPr lang="en-GB" altLang="en-US" sz="2700" dirty="0"/>
          </a:p>
          <a:p>
            <a:pPr algn="r" eaLnBrk="1" hangingPunct="1"/>
            <a:endParaRPr lang="en-GB" altLang="en-US" sz="2700" dirty="0"/>
          </a:p>
          <a:p>
            <a:pPr algn="r" eaLnBrk="1" hangingPunct="1"/>
            <a:endParaRPr lang="en-GB" altLang="en-US" sz="2700" dirty="0"/>
          </a:p>
          <a:p>
            <a:pPr algn="r" eaLnBrk="1" hangingPunct="1"/>
            <a:endParaRPr lang="en-GB" alt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44" y="116632"/>
            <a:ext cx="28575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itle 4"/>
          <p:cNvSpPr>
            <a:spLocks noGrp="1"/>
          </p:cNvSpPr>
          <p:nvPr>
            <p:ph type="title"/>
          </p:nvPr>
        </p:nvSpPr>
        <p:spPr>
          <a:xfrm>
            <a:off x="1403648" y="-23604"/>
            <a:ext cx="7886700" cy="1325563"/>
          </a:xfrm>
        </p:spPr>
        <p:txBody>
          <a:bodyPr/>
          <a:lstStyle/>
          <a:p>
            <a:r>
              <a:rPr lang="en-GB" altLang="en-US" sz="3600" b="1" dirty="0">
                <a:solidFill>
                  <a:srgbClr val="800000"/>
                </a:solidFill>
              </a:rPr>
              <a:t>What is social capital?</a:t>
            </a:r>
            <a:br>
              <a:rPr lang="en-GB" altLang="en-US" sz="3600" b="1" dirty="0">
                <a:solidFill>
                  <a:srgbClr val="800000"/>
                </a:solidFill>
              </a:rPr>
            </a:br>
            <a:r>
              <a:rPr lang="en-GB" altLang="en-US" sz="3600" b="1" dirty="0">
                <a:solidFill>
                  <a:srgbClr val="800000"/>
                </a:solidFill>
              </a:rPr>
              <a:t>Is it part of wellbeing?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850" y="1905000"/>
            <a:ext cx="8569325" cy="4620344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Social capital is the framework of values and norms that fosters bonds within community groups, bridges between groups and links with formal and informal organisations*</a:t>
            </a:r>
          </a:p>
          <a:p>
            <a:pPr>
              <a:defRPr/>
            </a:pPr>
            <a:r>
              <a:rPr lang="en-GB" sz="2400" dirty="0"/>
              <a:t>Behaviour both depends on and builds social capital</a:t>
            </a:r>
          </a:p>
          <a:p>
            <a:pPr lvl="1">
              <a:defRPr/>
            </a:pPr>
            <a:r>
              <a:rPr lang="en-GB" sz="2000" dirty="0"/>
              <a:t>By recognising and influencing existing group norms</a:t>
            </a:r>
          </a:p>
          <a:p>
            <a:pPr lvl="1">
              <a:defRPr/>
            </a:pPr>
            <a:r>
              <a:rPr lang="en-GB" sz="2000" dirty="0"/>
              <a:t>By forming social groups to support behaviour change persistence</a:t>
            </a:r>
          </a:p>
          <a:p>
            <a:pPr lvl="1">
              <a:defRPr/>
            </a:pPr>
            <a:r>
              <a:rPr lang="en-GB" sz="2000" dirty="0"/>
              <a:t>By providing links to social support from community and services</a:t>
            </a:r>
          </a:p>
          <a:p>
            <a:pPr>
              <a:defRPr/>
            </a:pPr>
            <a:r>
              <a:rPr lang="en-GB" sz="2400" dirty="0"/>
              <a:t>Social capital is essential to wellbeing and equity</a:t>
            </a:r>
          </a:p>
          <a:p>
            <a:pPr lvl="1">
              <a:defRPr/>
            </a:pPr>
            <a:r>
              <a:rPr lang="en-GB" sz="2200" dirty="0"/>
              <a:t>Most care (70%) is from family and community resources</a:t>
            </a:r>
          </a:p>
          <a:p>
            <a:pPr lvl="1">
              <a:defRPr/>
            </a:pPr>
            <a:r>
              <a:rPr lang="en-GB" sz="2200" dirty="0"/>
              <a:t>Most behaviour is determined by social norms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dirty="0"/>
              <a:t>* Rosalyn Harper (2002)  “The Measurement of Social Capital in the UK” National Statistics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5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524000" y="190501"/>
            <a:ext cx="7620000" cy="1006252"/>
          </a:xfrm>
        </p:spPr>
        <p:txBody>
          <a:bodyPr>
            <a:normAutofit fontScale="90000"/>
          </a:bodyPr>
          <a:lstStyle/>
          <a:p>
            <a:r>
              <a:rPr lang="en-GB" altLang="en-US" sz="3600" b="1" dirty="0">
                <a:solidFill>
                  <a:srgbClr val="800000"/>
                </a:solidFill>
              </a:rPr>
              <a:t>Why is improving equity</a:t>
            </a:r>
            <a:br>
              <a:rPr lang="en-GB" altLang="en-US" sz="3600" b="1" dirty="0">
                <a:solidFill>
                  <a:srgbClr val="800000"/>
                </a:solidFill>
              </a:rPr>
            </a:br>
            <a:r>
              <a:rPr lang="en-GB" altLang="en-US" sz="3600" b="1" dirty="0">
                <a:solidFill>
                  <a:srgbClr val="800000"/>
                </a:solidFill>
              </a:rPr>
              <a:t> important for wellbeing?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51395" y="1763243"/>
            <a:ext cx="8785225" cy="4029476"/>
          </a:xfrm>
        </p:spPr>
        <p:txBody>
          <a:bodyPr/>
          <a:lstStyle/>
          <a:p>
            <a:r>
              <a:rPr lang="en-GB" altLang="en-US" sz="2400" dirty="0"/>
              <a:t>It is morally wrong to allow disadvantage to determine outcomes - so equity is an objective of health and wellbeing</a:t>
            </a:r>
          </a:p>
          <a:p>
            <a:r>
              <a:rPr lang="en-GB" altLang="en-US" sz="2400" dirty="0"/>
              <a:t>People in the most deprived areas, have a life expectancy 3-4 years less than those in  the least deprived areas, about 2 years less than the average they also score lower wellbeing </a:t>
            </a:r>
          </a:p>
          <a:p>
            <a:r>
              <a:rPr lang="en-GB" altLang="en-US" sz="2400" dirty="0"/>
              <a:t>Reducing inequity in health and wellbeing is also a social value and a target for Local Authorities and NHS.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8496944" cy="177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325563"/>
          </a:xfrm>
        </p:spPr>
        <p:txBody>
          <a:bodyPr/>
          <a:lstStyle/>
          <a:p>
            <a:r>
              <a:rPr lang="en-GB" altLang="en-US" sz="4000" b="1" dirty="0">
                <a:solidFill>
                  <a:srgbClr val="800000"/>
                </a:solidFill>
              </a:rPr>
              <a:t>The process of evaluation 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200" cy="4752528"/>
          </a:xfrm>
        </p:spPr>
        <p:txBody>
          <a:bodyPr/>
          <a:lstStyle/>
          <a:p>
            <a:r>
              <a:rPr lang="en-GB" sz="2400" dirty="0"/>
              <a:t>Consult stakeholders </a:t>
            </a:r>
          </a:p>
          <a:p>
            <a:pPr lvl="1"/>
            <a:r>
              <a:rPr lang="en-GB" sz="2400" dirty="0"/>
              <a:t>Understand their perspectives and values</a:t>
            </a:r>
          </a:p>
          <a:p>
            <a:r>
              <a:rPr lang="en-GB" sz="2400" dirty="0"/>
              <a:t>Describe the process of health and wellbeing improvement</a:t>
            </a:r>
          </a:p>
          <a:p>
            <a:pPr lvl="1"/>
            <a:r>
              <a:rPr lang="en-GB" sz="2400" dirty="0"/>
              <a:t>Consider intended and unintended consequences</a:t>
            </a:r>
          </a:p>
          <a:p>
            <a:pPr lvl="1"/>
            <a:r>
              <a:rPr lang="en-GB" sz="2400" dirty="0"/>
              <a:t>Establish a baseline or alternative for comparison</a:t>
            </a:r>
          </a:p>
          <a:p>
            <a:r>
              <a:rPr lang="en-GB" sz="2400" dirty="0"/>
              <a:t>Develop ways of measuring and valuing outcomes</a:t>
            </a:r>
          </a:p>
          <a:p>
            <a:pPr lvl="1"/>
            <a:r>
              <a:rPr lang="en-GB" sz="2400" dirty="0"/>
              <a:t>Identify key performance indicators</a:t>
            </a:r>
          </a:p>
          <a:p>
            <a:pPr lvl="1"/>
            <a:r>
              <a:rPr lang="en-GB" sz="2400" dirty="0"/>
              <a:t>Not just financial costs but social values</a:t>
            </a:r>
          </a:p>
          <a:p>
            <a:r>
              <a:rPr lang="en-GB" sz="2400" dirty="0"/>
              <a:t>Demonstrate a range of outcomes and values</a:t>
            </a:r>
          </a:p>
          <a:p>
            <a:pPr lvl="1"/>
            <a:r>
              <a:rPr lang="en-GB" sz="2400" dirty="0"/>
              <a:t>Show sensitivity of results to key assumptions</a:t>
            </a:r>
          </a:p>
          <a:p>
            <a:pPr lvl="1"/>
            <a:r>
              <a:rPr lang="en-GB" sz="2400" dirty="0"/>
              <a:t>Create a dialogue to review outcomes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  <p:pic>
        <p:nvPicPr>
          <p:cNvPr id="2" name="Picture 1" descr="First Concepts Consultants Process For Producing Result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9674"/>
            <a:ext cx="2327920" cy="22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2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76" name="TextBox 6"/>
          <p:cNvSpPr txBox="1">
            <a:spLocks noChangeArrowheads="1"/>
          </p:cNvSpPr>
          <p:nvPr/>
        </p:nvSpPr>
        <p:spPr bwMode="auto">
          <a:xfrm>
            <a:off x="6550025" y="6481763"/>
            <a:ext cx="2063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FFFFFF"/>
                </a:solidFill>
                <a:latin typeface="Arial" charset="0"/>
                <a:cs typeface="Arial" charset="0"/>
              </a:rPr>
              <a:t>VfM  |  29/09/2011  |  www.thensmc.com </a:t>
            </a:r>
          </a:p>
        </p:txBody>
      </p:sp>
      <p:sp>
        <p:nvSpPr>
          <p:cNvPr id="52277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8713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800000"/>
                </a:solidFill>
                <a:latin typeface="Arial" charset="0"/>
              </a:rPr>
              <a:t>Social impact matrix for MECC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133657"/>
            <a:ext cx="8785099" cy="55640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464220" y="332656"/>
            <a:ext cx="7620000" cy="1527175"/>
          </a:xfrm>
        </p:spPr>
        <p:txBody>
          <a:bodyPr/>
          <a:lstStyle/>
          <a:p>
            <a:r>
              <a:rPr lang="en-GB" altLang="en-US" sz="3200" b="1" dirty="0">
                <a:solidFill>
                  <a:srgbClr val="800000"/>
                </a:solidFill>
              </a:rPr>
              <a:t>Process Map MECC</a:t>
            </a:r>
            <a:br>
              <a:rPr lang="en-GB" altLang="en-US" sz="3200" b="1" dirty="0">
                <a:solidFill>
                  <a:srgbClr val="800000"/>
                </a:solidFill>
              </a:rPr>
            </a:br>
            <a:endParaRPr lang="en-GB" altLang="en-US" sz="3200" b="1" dirty="0">
              <a:solidFill>
                <a:srgbClr val="8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568952" cy="57332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26207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Intended and Unintended Outcomes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Intended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Workforce engagement in health and wellbeing</a:t>
            </a:r>
          </a:p>
          <a:p>
            <a:r>
              <a:rPr lang="en-GB" dirty="0"/>
              <a:t>Increased morale, self worth</a:t>
            </a:r>
          </a:p>
          <a:p>
            <a:r>
              <a:rPr lang="en-GB" dirty="0"/>
              <a:t>Encouragement for behaviour change</a:t>
            </a:r>
          </a:p>
          <a:p>
            <a:r>
              <a:rPr lang="en-GB" dirty="0"/>
              <a:t>Better patient experience</a:t>
            </a:r>
          </a:p>
          <a:p>
            <a:r>
              <a:rPr lang="en-GB" dirty="0"/>
              <a:t>Public engagement and social groups to encourage others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498182" y="1681163"/>
            <a:ext cx="3887391" cy="823912"/>
          </a:xfrm>
        </p:spPr>
        <p:txBody>
          <a:bodyPr>
            <a:normAutofit/>
          </a:bodyPr>
          <a:lstStyle/>
          <a:p>
            <a:r>
              <a:rPr lang="en-GB" sz="2400" dirty="0"/>
              <a:t>Unintended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Lack of leadership and management lowers value</a:t>
            </a:r>
          </a:p>
          <a:p>
            <a:r>
              <a:rPr lang="en-GB" dirty="0"/>
              <a:t>Staff feel engagement worthless</a:t>
            </a:r>
          </a:p>
          <a:p>
            <a:r>
              <a:rPr lang="en-GB" dirty="0"/>
              <a:t>Patients feel pressure to conform to stereotype </a:t>
            </a:r>
          </a:p>
          <a:p>
            <a:r>
              <a:rPr lang="en-GB" dirty="0"/>
              <a:t>Patients feel demeaned</a:t>
            </a:r>
          </a:p>
          <a:p>
            <a:r>
              <a:rPr lang="en-GB" dirty="0"/>
              <a:t>Feeling outcast and isolated undervalued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637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259632" y="317625"/>
            <a:ext cx="7255718" cy="807120"/>
          </a:xfrm>
        </p:spPr>
        <p:txBody>
          <a:bodyPr>
            <a:normAutofit fontScale="90000"/>
          </a:bodyPr>
          <a:lstStyle/>
          <a:p>
            <a:r>
              <a:rPr lang="en-GB" altLang="en-US" b="1" dirty="0">
                <a:solidFill>
                  <a:srgbClr val="800000"/>
                </a:solidFill>
              </a:rPr>
              <a:t>Describe impacts before you measure them</a:t>
            </a:r>
            <a:endParaRPr lang="en-GB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73238"/>
            <a:ext cx="8496622" cy="4114800"/>
          </a:xfrm>
        </p:spPr>
        <p:txBody>
          <a:bodyPr>
            <a:normAutofit/>
          </a:bodyPr>
          <a:lstStyle/>
          <a:p>
            <a:pPr marL="177800" lvl="1" indent="-177800">
              <a:defRPr/>
            </a:pPr>
            <a:r>
              <a:rPr lang="en-GB" sz="2400" dirty="0"/>
              <a:t>Qualitative and quantitative evaluations are equally important</a:t>
            </a:r>
          </a:p>
          <a:p>
            <a:pPr lvl="1">
              <a:defRPr/>
            </a:pPr>
            <a:r>
              <a:rPr lang="en-GB" sz="2400" dirty="0"/>
              <a:t>You have to be able to describe impacts to measure them.</a:t>
            </a:r>
          </a:p>
          <a:p>
            <a:pPr lvl="1">
              <a:defRPr/>
            </a:pPr>
            <a:r>
              <a:rPr lang="en-GB" sz="2400" dirty="0"/>
              <a:t>And you have to understand them from the client’s perspective</a:t>
            </a:r>
          </a:p>
          <a:p>
            <a:pPr>
              <a:defRPr/>
            </a:pPr>
            <a:r>
              <a:rPr lang="en-GB" sz="2400" dirty="0"/>
              <a:t>But you need to describe  and value them systematically</a:t>
            </a:r>
          </a:p>
          <a:p>
            <a:pPr lvl="1">
              <a:defRPr/>
            </a:pPr>
            <a:r>
              <a:rPr lang="en-GB" sz="2400" dirty="0"/>
              <a:t>The social impact matrix and the causal chain analysis </a:t>
            </a:r>
          </a:p>
          <a:p>
            <a:pPr lvl="1">
              <a:defRPr/>
            </a:pPr>
            <a:r>
              <a:rPr lang="en-GB" sz="2400" dirty="0"/>
              <a:t>Help to identify key performance indicators </a:t>
            </a:r>
          </a:p>
          <a:p>
            <a:pPr lvl="1">
              <a:defRPr/>
            </a:pPr>
            <a:r>
              <a:rPr lang="en-GB" sz="2400" dirty="0"/>
              <a:t>That reflect client and other stakeholder values</a:t>
            </a:r>
          </a:p>
          <a:p>
            <a:pPr>
              <a:defRPr/>
            </a:pPr>
            <a:r>
              <a:rPr lang="en-GB" sz="2400" dirty="0"/>
              <a:t>You must engage with the clients to ensure you have understood their perspectives for both qualitative and quantitative evaluations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9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352" y="43996"/>
            <a:ext cx="7776864" cy="1222276"/>
          </a:xfrm>
        </p:spPr>
        <p:txBody>
          <a:bodyPr/>
          <a:lstStyle/>
          <a:p>
            <a:r>
              <a:rPr lang="en-GB" altLang="en-US" sz="4000" b="1" dirty="0">
                <a:solidFill>
                  <a:srgbClr val="800000"/>
                </a:solidFill>
              </a:rPr>
              <a:t>Logic and data model for MECC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169" y="1076857"/>
            <a:ext cx="6122047" cy="5733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0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55718" cy="864097"/>
          </a:xfrm>
        </p:spPr>
        <p:txBody>
          <a:bodyPr/>
          <a:lstStyle/>
          <a:p>
            <a:r>
              <a:rPr lang="en-GB" b="1" dirty="0">
                <a:solidFill>
                  <a:srgbClr val="800000"/>
                </a:solidFill>
              </a:rPr>
              <a:t>Evidence, Estimates and Assumptions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63242"/>
            <a:ext cx="8496944" cy="4618085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No randomised control trials for behaviour change.</a:t>
            </a:r>
            <a:endParaRPr lang="en-GB" sz="2500" dirty="0"/>
          </a:p>
          <a:p>
            <a:pPr lvl="1"/>
            <a:r>
              <a:rPr lang="en-GB" sz="2500" dirty="0"/>
              <a:t>Evidence is lacking for persistence and health recovery</a:t>
            </a:r>
          </a:p>
          <a:p>
            <a:pPr lvl="1"/>
            <a:r>
              <a:rPr lang="en-GB" sz="2500" dirty="0"/>
              <a:t>Except for smoking and limited evidence for alcohol</a:t>
            </a:r>
          </a:p>
          <a:p>
            <a:r>
              <a:rPr lang="en-GB" sz="2800" dirty="0"/>
              <a:t>So we seek evidence for defensible assumptions.</a:t>
            </a:r>
          </a:p>
          <a:p>
            <a:pPr lvl="1"/>
            <a:r>
              <a:rPr lang="en-GB" sz="2500" dirty="0"/>
              <a:t>Often drawing on consensus estimates from experience</a:t>
            </a:r>
          </a:p>
          <a:p>
            <a:r>
              <a:rPr lang="en-GB" sz="2800" dirty="0"/>
              <a:t>Key evidence/estimates required include:</a:t>
            </a:r>
          </a:p>
          <a:p>
            <a:pPr lvl="1"/>
            <a:r>
              <a:rPr lang="en-GB" sz="2500" dirty="0"/>
              <a:t>What is full cost of intervention</a:t>
            </a:r>
          </a:p>
          <a:p>
            <a:pPr lvl="1"/>
            <a:r>
              <a:rPr lang="en-GB" sz="2500" dirty="0"/>
              <a:t>How many people will be influenced</a:t>
            </a:r>
          </a:p>
          <a:p>
            <a:pPr lvl="1"/>
            <a:r>
              <a:rPr lang="en-GB" sz="2500" dirty="0"/>
              <a:t>What is the short term impact on behaviour </a:t>
            </a:r>
          </a:p>
          <a:p>
            <a:pPr lvl="2"/>
            <a:r>
              <a:rPr lang="en-GB" sz="2200" dirty="0"/>
              <a:t>With and without intervention</a:t>
            </a:r>
          </a:p>
          <a:p>
            <a:pPr lvl="1"/>
            <a:r>
              <a:rPr lang="en-GB" sz="2500" dirty="0"/>
              <a:t>What are the likely long term impacts on behaviour </a:t>
            </a:r>
          </a:p>
          <a:p>
            <a:pPr lvl="1"/>
            <a:r>
              <a:rPr lang="en-GB" sz="2500" dirty="0"/>
              <a:t>What health and wellbeing outcomes are expected</a:t>
            </a:r>
          </a:p>
          <a:p>
            <a:pPr marL="342900" lvl="1" indent="0">
              <a:buNone/>
            </a:pPr>
            <a:endParaRPr lang="en-GB" sz="2500" dirty="0"/>
          </a:p>
          <a:p>
            <a:endParaRPr lang="en-GB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5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55718" cy="864097"/>
          </a:xfrm>
        </p:spPr>
        <p:txBody>
          <a:bodyPr/>
          <a:lstStyle/>
          <a:p>
            <a:r>
              <a:rPr lang="en-GB" b="1" dirty="0">
                <a:solidFill>
                  <a:srgbClr val="800000"/>
                </a:solidFill>
              </a:rPr>
              <a:t>Costs of Intervention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Planning/preparation costs –</a:t>
            </a:r>
          </a:p>
          <a:p>
            <a:pPr lvl="1"/>
            <a:r>
              <a:rPr lang="en-GB" sz="2400" dirty="0"/>
              <a:t>Spread over project lifetime e.g. 5 years</a:t>
            </a:r>
          </a:p>
          <a:p>
            <a:pPr lvl="1"/>
            <a:r>
              <a:rPr lang="en-GB" sz="2400" dirty="0"/>
              <a:t>Include training but exclude VAT (transfer to Govt)</a:t>
            </a:r>
          </a:p>
          <a:p>
            <a:r>
              <a:rPr lang="en-GB" sz="2500" dirty="0"/>
              <a:t>Cost of intervention – </a:t>
            </a:r>
          </a:p>
          <a:p>
            <a:pPr lvl="1"/>
            <a:r>
              <a:rPr lang="en-GB" sz="2200" dirty="0"/>
              <a:t>Include management and </a:t>
            </a:r>
          </a:p>
          <a:p>
            <a:pPr lvl="1"/>
            <a:r>
              <a:rPr lang="en-GB" sz="2200" dirty="0"/>
              <a:t>Impact on operating costs e.g. are length of consults increased</a:t>
            </a:r>
          </a:p>
          <a:p>
            <a:r>
              <a:rPr lang="en-GB" sz="2500" dirty="0"/>
              <a:t>Cost increases arising for other stakeholders -</a:t>
            </a:r>
          </a:p>
          <a:p>
            <a:pPr lvl="1"/>
            <a:r>
              <a:rPr lang="en-GB" sz="2400" dirty="0"/>
              <a:t>Cost to patients or public – transport, other</a:t>
            </a:r>
          </a:p>
          <a:p>
            <a:pPr lvl="1"/>
            <a:r>
              <a:rPr lang="en-GB" sz="2400" dirty="0"/>
              <a:t>Marginal costs to signposted services from referrals</a:t>
            </a:r>
          </a:p>
          <a:p>
            <a:pPr marL="342900" lvl="1" indent="0">
              <a:buNone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  <p:pic>
        <p:nvPicPr>
          <p:cNvPr id="6" name="Picture 5" descr="Portable Antiquity Collecting and Heritage Issues: Financial Times 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2497460" cy="24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7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403350" y="0"/>
            <a:ext cx="5040313" cy="1527175"/>
          </a:xfrm>
        </p:spPr>
        <p:txBody>
          <a:bodyPr/>
          <a:lstStyle/>
          <a:p>
            <a:r>
              <a:rPr lang="en-GB" altLang="en-US" sz="3600" b="1" dirty="0">
                <a:solidFill>
                  <a:srgbClr val="800000"/>
                </a:solidFill>
              </a:rPr>
              <a:t>The Context: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95536" y="1933901"/>
            <a:ext cx="8569325" cy="5089942"/>
          </a:xfrm>
        </p:spPr>
        <p:txBody>
          <a:bodyPr/>
          <a:lstStyle/>
          <a:p>
            <a:r>
              <a:rPr lang="en-GB" altLang="en-US" sz="2400" dirty="0"/>
              <a:t>LAs and CCGs work with communities in Health and Wellbeing Boards to achieve national and local objectives</a:t>
            </a:r>
            <a:r>
              <a:rPr lang="en-GB" altLang="en-US" sz="2800" dirty="0"/>
              <a:t>. </a:t>
            </a:r>
            <a:r>
              <a:rPr lang="en-GB" altLang="en-US" sz="2000" dirty="0"/>
              <a:t>:</a:t>
            </a:r>
          </a:p>
          <a:p>
            <a:pPr lvl="1"/>
            <a:r>
              <a:rPr lang="en-GB" altLang="en-US" sz="2400" dirty="0"/>
              <a:t>To improve health promotion and health services to increase healthy life expectancy and wellbeing</a:t>
            </a:r>
          </a:p>
          <a:p>
            <a:pPr lvl="1"/>
            <a:r>
              <a:rPr lang="en-GB" altLang="en-US" sz="2400" dirty="0"/>
              <a:t>To reduce inequity and</a:t>
            </a:r>
          </a:p>
          <a:p>
            <a:pPr lvl="1"/>
            <a:r>
              <a:rPr lang="en-GB" altLang="en-US" sz="2400" dirty="0"/>
              <a:t>To improve the Value for Money of services</a:t>
            </a:r>
          </a:p>
          <a:p>
            <a:r>
              <a:rPr lang="en-GB" sz="2400" dirty="0"/>
              <a:t>The Legislative Framework for this is set out in:</a:t>
            </a:r>
            <a:r>
              <a:rPr lang="en-GB" sz="2800" dirty="0"/>
              <a:t> </a:t>
            </a:r>
          </a:p>
          <a:p>
            <a:pPr lvl="1"/>
            <a:r>
              <a:rPr lang="en-GB" sz="2400" dirty="0"/>
              <a:t>Health and Social Care Act 2012 </a:t>
            </a:r>
          </a:p>
          <a:p>
            <a:pPr lvl="1"/>
            <a:r>
              <a:rPr lang="en-GB" sz="2400" dirty="0"/>
              <a:t>Public Services (Social Value Act) 2012</a:t>
            </a:r>
          </a:p>
          <a:p>
            <a:pPr lvl="1"/>
            <a:r>
              <a:rPr lang="en-GB" sz="2400" dirty="0"/>
              <a:t>Care Act 2014</a:t>
            </a:r>
          </a:p>
          <a:p>
            <a:r>
              <a:rPr lang="en-GB" altLang="en-US" sz="2400" dirty="0"/>
              <a:t>Against this background PHE asked me to help examine ways of evaluating the Value for Money of MECC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27003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65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55718" cy="864097"/>
          </a:xfrm>
        </p:spPr>
        <p:txBody>
          <a:bodyPr/>
          <a:lstStyle/>
          <a:p>
            <a:r>
              <a:rPr lang="en-GB" b="1" dirty="0">
                <a:solidFill>
                  <a:srgbClr val="800000"/>
                </a:solidFill>
              </a:rPr>
              <a:t>People influenced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1727"/>
          </a:xfrm>
        </p:spPr>
        <p:txBody>
          <a:bodyPr>
            <a:normAutofit/>
          </a:bodyPr>
          <a:lstStyle/>
          <a:p>
            <a:r>
              <a:rPr lang="en-GB" sz="2800" dirty="0"/>
              <a:t>Staff trained and number who act on this training</a:t>
            </a:r>
          </a:p>
          <a:p>
            <a:pPr lvl="1"/>
            <a:r>
              <a:rPr lang="en-GB" sz="2500" dirty="0"/>
              <a:t>To intervene with public</a:t>
            </a:r>
          </a:p>
          <a:p>
            <a:pPr lvl="1"/>
            <a:r>
              <a:rPr lang="en-GB" sz="2500" dirty="0"/>
              <a:t>To change their own attitudes and behaviour</a:t>
            </a:r>
          </a:p>
          <a:p>
            <a:r>
              <a:rPr lang="en-GB" sz="2800" dirty="0"/>
              <a:t>Number of contacts with public applying MECC</a:t>
            </a:r>
          </a:p>
          <a:p>
            <a:pPr lvl="1"/>
            <a:r>
              <a:rPr lang="en-GB" sz="2500" dirty="0"/>
              <a:t>By type of intervention- Brief or Very Brief</a:t>
            </a:r>
          </a:p>
          <a:p>
            <a:pPr lvl="1"/>
            <a:r>
              <a:rPr lang="en-GB" sz="2500" dirty="0"/>
              <a:t>By topic – Smoking, Alcohol, Activity, Mental Wellbeing, Diet, Community Support, Weight Management, Other</a:t>
            </a:r>
          </a:p>
          <a:p>
            <a:pPr lvl="1"/>
            <a:r>
              <a:rPr lang="en-GB" sz="2500" dirty="0"/>
              <a:t>By age/sex if relevant </a:t>
            </a:r>
          </a:p>
          <a:p>
            <a:r>
              <a:rPr lang="en-GB" sz="2800" dirty="0"/>
              <a:t>Number signposted to support services</a:t>
            </a:r>
          </a:p>
          <a:p>
            <a:pPr lvl="1"/>
            <a:r>
              <a:rPr lang="en-GB" sz="2500" dirty="0"/>
              <a:t>By type of service or support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  <p:pic>
        <p:nvPicPr>
          <p:cNvPr id="6" name="Picture 5" descr="Wellness_People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27285"/>
            <a:ext cx="2915816" cy="194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31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55718" cy="864097"/>
          </a:xfrm>
        </p:spPr>
        <p:txBody>
          <a:bodyPr/>
          <a:lstStyle/>
          <a:p>
            <a:r>
              <a:rPr lang="en-GB" b="1" dirty="0">
                <a:solidFill>
                  <a:srgbClr val="800000"/>
                </a:solidFill>
              </a:rPr>
              <a:t>Short term impact on behaviour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Immediate impacts on behaviour</a:t>
            </a:r>
          </a:p>
          <a:p>
            <a:pPr lvl="1"/>
            <a:r>
              <a:rPr lang="en-GB" sz="2500" dirty="0"/>
              <a:t>Positive responses to intervention</a:t>
            </a:r>
          </a:p>
          <a:p>
            <a:pPr lvl="1"/>
            <a:r>
              <a:rPr lang="en-GB" sz="2500" dirty="0"/>
              <a:t>Intention to change behaviour</a:t>
            </a:r>
          </a:p>
          <a:p>
            <a:pPr lvl="1"/>
            <a:r>
              <a:rPr lang="en-GB" sz="2500" dirty="0"/>
              <a:t>Take up of signposted support services/groups</a:t>
            </a:r>
          </a:p>
          <a:p>
            <a:pPr lvl="1"/>
            <a:r>
              <a:rPr lang="en-GB" sz="2500" dirty="0"/>
              <a:t>First steps e.g. dry Wednesday, give it up for baby</a:t>
            </a:r>
          </a:p>
          <a:p>
            <a:r>
              <a:rPr lang="en-GB" sz="2800" dirty="0"/>
              <a:t>What would happen without MECC </a:t>
            </a:r>
          </a:p>
          <a:p>
            <a:pPr lvl="1"/>
            <a:r>
              <a:rPr lang="en-GB" sz="2500" dirty="0"/>
              <a:t>Estimates of current trends in behaviour change</a:t>
            </a:r>
          </a:p>
          <a:p>
            <a:pPr lvl="1"/>
            <a:r>
              <a:rPr lang="en-GB" sz="2500" dirty="0"/>
              <a:t>People using support services e.g. smoking cessation</a:t>
            </a:r>
          </a:p>
          <a:p>
            <a:pPr lvl="1"/>
            <a:r>
              <a:rPr lang="en-GB" sz="2500" dirty="0"/>
              <a:t>People going it alone (e.g. using </a:t>
            </a:r>
            <a:r>
              <a:rPr lang="en-GB" sz="2500" dirty="0" err="1"/>
              <a:t>ecigarettes</a:t>
            </a:r>
            <a:r>
              <a:rPr lang="en-GB" sz="2500" dirty="0"/>
              <a:t>)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  <p:pic>
        <p:nvPicPr>
          <p:cNvPr id="6" name="Picture 5" descr="Making a Change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75" y="908720"/>
            <a:ext cx="3113825" cy="20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10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276293" y="46883"/>
            <a:ext cx="78867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800000"/>
                </a:solidFill>
              </a:rPr>
              <a:t>Long term Impacts on Behaviour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11188" y="1905000"/>
            <a:ext cx="7923212" cy="4692352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800" dirty="0"/>
              <a:t>Behaviour change attempts often fail e.g.</a:t>
            </a:r>
          </a:p>
          <a:p>
            <a:pPr lvl="1"/>
            <a:r>
              <a:rPr lang="en-GB" altLang="en-US" sz="2500" dirty="0"/>
              <a:t>About 50% of smokers get to target using support services</a:t>
            </a:r>
          </a:p>
          <a:p>
            <a:pPr lvl="1"/>
            <a:r>
              <a:rPr lang="en-GB" altLang="en-US" sz="2500" dirty="0"/>
              <a:t>Without support about 17% get to 4 week target</a:t>
            </a:r>
          </a:p>
          <a:p>
            <a:r>
              <a:rPr lang="en-GB" altLang="en-US" sz="2800" dirty="0"/>
              <a:t>Many behaviour changes do not persist e.g.</a:t>
            </a:r>
          </a:p>
          <a:p>
            <a:pPr lvl="1"/>
            <a:r>
              <a:rPr lang="en-GB" altLang="en-US" sz="2400" dirty="0"/>
              <a:t>For every seven, “4 week smoking quitter” reported</a:t>
            </a:r>
          </a:p>
          <a:p>
            <a:pPr lvl="1"/>
            <a:r>
              <a:rPr lang="en-GB" altLang="en-US" sz="2400" dirty="0"/>
              <a:t>Only one will not resume smoking in 12 months</a:t>
            </a:r>
          </a:p>
          <a:p>
            <a:pPr lvl="1"/>
            <a:r>
              <a:rPr lang="en-GB" altLang="en-US" sz="2400" dirty="0"/>
              <a:t>After this about 1% per year take up smoking again</a:t>
            </a:r>
          </a:p>
          <a:p>
            <a:r>
              <a:rPr lang="en-GB" altLang="en-US" sz="2800" dirty="0"/>
              <a:t>Most people do not spring back to full health e.g.</a:t>
            </a:r>
          </a:p>
          <a:p>
            <a:pPr lvl="1"/>
            <a:r>
              <a:rPr lang="en-GB" altLang="en-US" sz="2400" dirty="0"/>
              <a:t>Young people recover health after smoking</a:t>
            </a:r>
          </a:p>
          <a:p>
            <a:pPr lvl="1"/>
            <a:r>
              <a:rPr lang="en-GB" altLang="en-US" sz="2400" dirty="0"/>
              <a:t>Middle aged and older people only recover 50%</a:t>
            </a:r>
          </a:p>
          <a:p>
            <a:r>
              <a:rPr lang="en-GB" altLang="en-US" sz="2800" dirty="0"/>
              <a:t>Impacts may last for rest of life</a:t>
            </a:r>
          </a:p>
          <a:p>
            <a:pPr lvl="1"/>
            <a:r>
              <a:rPr lang="en-GB" altLang="en-US" sz="2400" dirty="0"/>
              <a:t>This depend on age and</a:t>
            </a:r>
          </a:p>
          <a:p>
            <a:pPr lvl="1"/>
            <a:r>
              <a:rPr lang="en-GB" altLang="en-US" sz="2400" dirty="0"/>
              <a:t>Social capital - support from family, friends and society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  <p:pic>
        <p:nvPicPr>
          <p:cNvPr id="2" name="Picture 1" descr="Keep your long term glasses 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1713"/>
            <a:ext cx="179299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81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55718" cy="864097"/>
          </a:xfrm>
        </p:spPr>
        <p:txBody>
          <a:bodyPr/>
          <a:lstStyle/>
          <a:p>
            <a:r>
              <a:rPr lang="en-GB" b="1" dirty="0">
                <a:solidFill>
                  <a:srgbClr val="800000"/>
                </a:solidFill>
              </a:rPr>
              <a:t>Health Outcomes Expected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352928" cy="4351338"/>
          </a:xfrm>
        </p:spPr>
        <p:txBody>
          <a:bodyPr>
            <a:normAutofit/>
          </a:bodyPr>
          <a:lstStyle/>
          <a:p>
            <a:r>
              <a:rPr lang="en-GB" sz="2800" dirty="0"/>
              <a:t>Health Outcomes (from IHME) caused by behaviour </a:t>
            </a:r>
          </a:p>
          <a:p>
            <a:pPr lvl="1"/>
            <a:r>
              <a:rPr lang="en-GB" sz="2500" dirty="0"/>
              <a:t>Assumed to arise from behaviours 20 years prior</a:t>
            </a:r>
          </a:p>
          <a:p>
            <a:pPr lvl="1"/>
            <a:r>
              <a:rPr lang="en-GB" sz="2500" dirty="0"/>
              <a:t>Gives estimate of impact of 1 life year of behaviour</a:t>
            </a:r>
          </a:p>
          <a:p>
            <a:pPr lvl="1"/>
            <a:r>
              <a:rPr lang="en-GB" sz="2500" dirty="0"/>
              <a:t>In terms of DALYs equivalent to – QALYs</a:t>
            </a:r>
          </a:p>
          <a:p>
            <a:r>
              <a:rPr lang="en-GB" sz="2800" dirty="0"/>
              <a:t>Multiplier applied to current behaviour change</a:t>
            </a:r>
          </a:p>
          <a:p>
            <a:pPr lvl="1"/>
            <a:r>
              <a:rPr lang="en-GB" sz="2500" dirty="0"/>
              <a:t>Adjust for short/long term persistence + health recovery</a:t>
            </a:r>
          </a:p>
          <a:p>
            <a:pPr lvl="1"/>
            <a:r>
              <a:rPr lang="en-GB" sz="2500" dirty="0"/>
              <a:t>Discounted over lifetime by Social Time Preference Rate</a:t>
            </a:r>
          </a:p>
          <a:p>
            <a:pPr lvl="1"/>
            <a:r>
              <a:rPr lang="en-GB" sz="2500" dirty="0"/>
              <a:t>PHE suggest STPR= 1.5%, Treasury 3.5%, NICE 1.5% - 6%</a:t>
            </a:r>
          </a:p>
          <a:p>
            <a:r>
              <a:rPr lang="en-GB" sz="2800" dirty="0"/>
              <a:t>DALY/QALY improvement valued at recommended rate</a:t>
            </a:r>
          </a:p>
          <a:p>
            <a:pPr lvl="1"/>
            <a:r>
              <a:rPr lang="en-GB" sz="2500" dirty="0"/>
              <a:t>PHE = £60,000 per QALY, NICE=£20,000 per QALY</a:t>
            </a:r>
          </a:p>
          <a:p>
            <a:pPr marL="0" indent="0">
              <a:buNone/>
            </a:pPr>
            <a:endParaRPr lang="en-GB" sz="25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  <p:pic>
        <p:nvPicPr>
          <p:cNvPr id="5" name="Picture 4" descr="ilovePhysicalEducation - 10th Grade Health Fitness Uni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84" y="188640"/>
            <a:ext cx="1664024" cy="18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55718" cy="864097"/>
          </a:xfrm>
        </p:spPr>
        <p:txBody>
          <a:bodyPr/>
          <a:lstStyle/>
          <a:p>
            <a:r>
              <a:rPr lang="en-GB" b="1" dirty="0">
                <a:solidFill>
                  <a:srgbClr val="800000"/>
                </a:solidFill>
              </a:rPr>
              <a:t>Wellbeing Outcomes Expected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25624"/>
            <a:ext cx="8136904" cy="4843735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Cost savings to NHS, LAs, CJS, families estimated from</a:t>
            </a:r>
          </a:p>
          <a:p>
            <a:pPr lvl="1"/>
            <a:r>
              <a:rPr lang="en-GB" sz="2500" dirty="0"/>
              <a:t>Costs by cause for behaviour allocated by</a:t>
            </a:r>
          </a:p>
          <a:p>
            <a:pPr lvl="1"/>
            <a:r>
              <a:rPr lang="en-GB" sz="2500" dirty="0"/>
              <a:t>Estimate of changes in behaviour </a:t>
            </a:r>
          </a:p>
          <a:p>
            <a:pPr lvl="1"/>
            <a:r>
              <a:rPr lang="en-GB" sz="2500" dirty="0"/>
              <a:t>Adjusted for Long Run Marginal Cost impact</a:t>
            </a:r>
          </a:p>
          <a:p>
            <a:pPr lvl="1"/>
            <a:r>
              <a:rPr lang="en-GB" sz="2500" dirty="0"/>
              <a:t>NHS=100%, LA=25/50/85% Criminal Justice =85%</a:t>
            </a:r>
          </a:p>
          <a:p>
            <a:r>
              <a:rPr lang="en-GB" sz="2800" dirty="0"/>
              <a:t>Value of Community Group Support</a:t>
            </a:r>
          </a:p>
          <a:p>
            <a:pPr lvl="1"/>
            <a:r>
              <a:rPr lang="en-GB" sz="2500" dirty="0"/>
              <a:t>Estimated from HACT Social Values </a:t>
            </a:r>
            <a:r>
              <a:rPr lang="en-GB" sz="2500" dirty="0" err="1"/>
              <a:t>DataBank</a:t>
            </a:r>
            <a:endParaRPr lang="en-GB" sz="2500" dirty="0"/>
          </a:p>
          <a:p>
            <a:pPr lvl="1"/>
            <a:r>
              <a:rPr lang="en-GB" sz="2500" dirty="0"/>
              <a:t>But also note impact on persistence</a:t>
            </a:r>
          </a:p>
          <a:p>
            <a:r>
              <a:rPr lang="en-GB" sz="2800" dirty="0"/>
              <a:t>Value for Disadvantaged </a:t>
            </a:r>
            <a:r>
              <a:rPr lang="en-GB" sz="2800" dirty="0" err="1"/>
              <a:t>est</a:t>
            </a:r>
            <a:r>
              <a:rPr lang="en-GB" sz="2800" dirty="0"/>
              <a:t> from Health England </a:t>
            </a:r>
          </a:p>
          <a:p>
            <a:pPr lvl="1"/>
            <a:r>
              <a:rPr lang="en-GB" sz="2500" dirty="0"/>
              <a:t>U = e</a:t>
            </a:r>
            <a:r>
              <a:rPr lang="en-GB" sz="2500" baseline="30000" dirty="0"/>
              <a:t>(-0.0000586x C + 0.0435987 x R +  0.119895x D)</a:t>
            </a:r>
            <a:r>
              <a:rPr lang="en-GB" sz="2500" dirty="0"/>
              <a:t>                                                                            e = base of natural logarithm,  C= cost per QALY, R= % benefiting, D=% of benefit to most disadvantaged 20%</a:t>
            </a:r>
          </a:p>
          <a:p>
            <a:pPr lvl="1"/>
            <a:r>
              <a:rPr lang="en-GB" sz="2500" dirty="0"/>
              <a:t>PHE agrees weighting is valid NICE do not accept this  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  <p:pic>
        <p:nvPicPr>
          <p:cNvPr id="5" name="Picture 4" descr="promoting-social-and-emotional-wellbeing - Activity One - Discussi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32" y="113556"/>
            <a:ext cx="2631968" cy="168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43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86700" cy="1325563"/>
          </a:xfrm>
        </p:spPr>
        <p:txBody>
          <a:bodyPr/>
          <a:lstStyle/>
          <a:p>
            <a:r>
              <a:rPr lang="en-GB" altLang="en-US" sz="4400" b="1" dirty="0">
                <a:solidFill>
                  <a:srgbClr val="800000"/>
                </a:solidFill>
              </a:rPr>
              <a:t>HACT Social Values databank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340768"/>
            <a:ext cx="835292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54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685199" y="0"/>
            <a:ext cx="6103590" cy="1233310"/>
          </a:xfrm>
        </p:spPr>
        <p:txBody>
          <a:bodyPr/>
          <a:lstStyle/>
          <a:p>
            <a:r>
              <a:rPr lang="en-GB" altLang="en-US" sz="3600" b="1" dirty="0">
                <a:solidFill>
                  <a:srgbClr val="800000"/>
                </a:solidFill>
              </a:rPr>
              <a:t>Recognising </a:t>
            </a:r>
            <a:br>
              <a:rPr lang="en-GB" altLang="en-US" sz="3600" b="1" dirty="0">
                <a:solidFill>
                  <a:srgbClr val="800000"/>
                </a:solidFill>
              </a:rPr>
            </a:br>
            <a:r>
              <a:rPr lang="en-GB" altLang="en-US" sz="3600" b="1" dirty="0">
                <a:solidFill>
                  <a:srgbClr val="800000"/>
                </a:solidFill>
              </a:rPr>
              <a:t>Uncertainty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395288" y="1916113"/>
            <a:ext cx="8424862" cy="4179887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800" dirty="0"/>
              <a:t>Most health and wellbeing data is uncertain </a:t>
            </a:r>
          </a:p>
          <a:p>
            <a:r>
              <a:rPr lang="en-GB" altLang="en-US" sz="2800" dirty="0"/>
              <a:t>Behaviour change is particularly difficult to predict, and</a:t>
            </a:r>
          </a:p>
          <a:p>
            <a:r>
              <a:rPr lang="en-GB" altLang="en-US" sz="2800" dirty="0"/>
              <a:t>Long term future projections even more so</a:t>
            </a:r>
          </a:p>
          <a:p>
            <a:r>
              <a:rPr lang="en-GB" altLang="en-US" sz="2800" dirty="0"/>
              <a:t>With many causes and consequences</a:t>
            </a:r>
          </a:p>
          <a:p>
            <a:r>
              <a:rPr lang="en-GB" altLang="en-US" sz="2800" dirty="0"/>
              <a:t>Often based on assumptions, so</a:t>
            </a:r>
          </a:p>
          <a:p>
            <a:r>
              <a:rPr lang="en-GB" altLang="en-US" sz="2800" dirty="0"/>
              <a:t>Recognise uncertainty and estimate ranges of values</a:t>
            </a:r>
          </a:p>
          <a:p>
            <a:r>
              <a:rPr lang="en-GB" altLang="en-US" sz="2800" dirty="0"/>
              <a:t>Establish confidence interval (probability of outcome)</a:t>
            </a:r>
          </a:p>
          <a:p>
            <a:r>
              <a:rPr lang="en-GB" altLang="en-US" sz="2800" dirty="0"/>
              <a:t>Perform sensitivity analysis</a:t>
            </a:r>
          </a:p>
          <a:p>
            <a:pPr lvl="1"/>
            <a:r>
              <a:rPr lang="en-GB" altLang="en-US" sz="2400" dirty="0"/>
              <a:t>Test outcomes when assumptions change</a:t>
            </a:r>
          </a:p>
          <a:p>
            <a:pPr lvl="1"/>
            <a:r>
              <a:rPr lang="en-GB" altLang="en-US" sz="2400" dirty="0"/>
              <a:t>Don’t pretend precise knowledge </a:t>
            </a:r>
          </a:p>
          <a:p>
            <a:pPr lvl="1"/>
            <a:endParaRPr lang="en-GB" altLang="en-US" sz="2400" dirty="0"/>
          </a:p>
          <a:p>
            <a:endParaRPr lang="en-GB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35" y="116632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" y="120025"/>
            <a:ext cx="2907936" cy="15746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144" y="151649"/>
            <a:ext cx="5526088" cy="9342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dirty="0">
                <a:solidFill>
                  <a:srgbClr val="800000"/>
                </a:solidFill>
              </a:rPr>
              <a:t>Values for Money for MECC</a:t>
            </a:r>
            <a:endParaRPr lang="en-US" altLang="en-US" sz="4000" b="1" dirty="0">
              <a:solidFill>
                <a:srgbClr val="80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758950"/>
            <a:ext cx="8534400" cy="4910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200" dirty="0"/>
              <a:t>It is not an exact science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dirty="0"/>
              <a:t>Long term impacts require consensus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 dirty="0"/>
              <a:t>On the assumptions and values applied</a:t>
            </a:r>
          </a:p>
          <a:p>
            <a:pPr eaLnBrk="1" hangingPunct="1"/>
            <a:r>
              <a:rPr lang="en-GB" altLang="en-US" sz="2800" dirty="0"/>
              <a:t> What is important is a shared understanding</a:t>
            </a:r>
          </a:p>
          <a:p>
            <a:pPr lvl="1" eaLnBrk="1" hangingPunct="1"/>
            <a:r>
              <a:rPr lang="en-GB" altLang="en-US" sz="2400" dirty="0"/>
              <a:t>Of the goals, process evidence and assumptions</a:t>
            </a:r>
          </a:p>
          <a:p>
            <a:pPr lvl="1"/>
            <a:r>
              <a:rPr lang="en-GB" altLang="en-US" sz="2500" dirty="0"/>
              <a:t>Values for money provides a common language</a:t>
            </a:r>
          </a:p>
          <a:p>
            <a:r>
              <a:rPr lang="en-GB" altLang="en-US" sz="2800" dirty="0"/>
              <a:t>The MECC evaluation tool is simply a mechanism</a:t>
            </a:r>
          </a:p>
          <a:p>
            <a:pPr lvl="1"/>
            <a:r>
              <a:rPr lang="en-GB" altLang="en-US" sz="2500" dirty="0"/>
              <a:t>It applies values and assumptions and explains the evidence</a:t>
            </a:r>
          </a:p>
          <a:p>
            <a:pPr lvl="1"/>
            <a:r>
              <a:rPr lang="en-GB" altLang="en-US" sz="2500" dirty="0"/>
              <a:t>To your cost and impact data</a:t>
            </a:r>
          </a:p>
          <a:p>
            <a:r>
              <a:rPr lang="en-GB" altLang="en-US" sz="2800" dirty="0"/>
              <a:t>But you need to own the assumptions or change them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363754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8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65127"/>
            <a:ext cx="7111702" cy="615602"/>
          </a:xfrm>
        </p:spPr>
        <p:txBody>
          <a:bodyPr/>
          <a:lstStyle/>
          <a:p>
            <a:r>
              <a:rPr lang="en-GB" b="1" dirty="0">
                <a:solidFill>
                  <a:srgbClr val="800000"/>
                </a:solidFill>
              </a:rPr>
              <a:t>Applying thinking to Wessex MECC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4351338"/>
          </a:xfrm>
        </p:spPr>
        <p:txBody>
          <a:bodyPr>
            <a:normAutofit/>
          </a:bodyPr>
          <a:lstStyle/>
          <a:p>
            <a:r>
              <a:rPr lang="en-GB" sz="2800" dirty="0"/>
              <a:t>Identify and engage stakeholders</a:t>
            </a:r>
          </a:p>
          <a:p>
            <a:pPr lvl="1"/>
            <a:r>
              <a:rPr lang="en-GB" sz="2500" dirty="0"/>
              <a:t>Public, Staff, Local Authorities, NHS Leadership</a:t>
            </a:r>
          </a:p>
          <a:p>
            <a:r>
              <a:rPr lang="en-GB" sz="2800" dirty="0"/>
              <a:t>Clarify goals and what they mean for stakeholders</a:t>
            </a:r>
          </a:p>
          <a:p>
            <a:r>
              <a:rPr lang="en-GB" sz="2800" dirty="0"/>
              <a:t>Plot your process of behaviour change at each level</a:t>
            </a:r>
          </a:p>
          <a:p>
            <a:pPr lvl="1"/>
            <a:r>
              <a:rPr lang="en-GB" sz="2500" dirty="0"/>
              <a:t>Thinking about intended and unintended outcomes</a:t>
            </a:r>
          </a:p>
          <a:p>
            <a:r>
              <a:rPr lang="en-GB" sz="2800" dirty="0"/>
              <a:t>Develop your logic and data model</a:t>
            </a:r>
          </a:p>
          <a:p>
            <a:pPr lvl="1"/>
            <a:r>
              <a:rPr lang="en-GB" sz="2500" dirty="0"/>
              <a:t>Recognising data to be measured and factors to assess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8642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83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65127"/>
            <a:ext cx="7111702" cy="615602"/>
          </a:xfrm>
        </p:spPr>
        <p:txBody>
          <a:bodyPr/>
          <a:lstStyle/>
          <a:p>
            <a:r>
              <a:rPr lang="en-GB" b="1" dirty="0">
                <a:solidFill>
                  <a:srgbClr val="800000"/>
                </a:solidFill>
              </a:rPr>
              <a:t>An Evaluation tool for Wessex MECC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Review goals and assumption you want to apply</a:t>
            </a:r>
          </a:p>
          <a:p>
            <a:pPr lvl="1"/>
            <a:r>
              <a:rPr lang="en-GB" sz="2500" dirty="0"/>
              <a:t>And redesign a tool to meet your needs</a:t>
            </a:r>
          </a:p>
          <a:p>
            <a:r>
              <a:rPr lang="en-GB" sz="2800" dirty="0"/>
              <a:t>Collect data as far as possible e. g.</a:t>
            </a:r>
          </a:p>
          <a:p>
            <a:pPr lvl="1"/>
            <a:r>
              <a:rPr lang="en-GB" sz="2500" dirty="0"/>
              <a:t>Cost of preparing for and implementing MECC</a:t>
            </a:r>
          </a:p>
          <a:p>
            <a:pPr lvl="1"/>
            <a:r>
              <a:rPr lang="en-GB" sz="2500" dirty="0"/>
              <a:t>Cost impact of MECC delivery for NHS and others</a:t>
            </a:r>
          </a:p>
          <a:p>
            <a:pPr lvl="1"/>
            <a:r>
              <a:rPr lang="en-GB" sz="2500" dirty="0"/>
              <a:t>Survey of staff trained in MECC delivery e. g.</a:t>
            </a:r>
          </a:p>
          <a:p>
            <a:pPr lvl="2"/>
            <a:r>
              <a:rPr lang="en-GB" sz="2200" dirty="0"/>
              <a:t>Impact on morale, personal health behaviours</a:t>
            </a:r>
          </a:p>
          <a:p>
            <a:pPr lvl="2"/>
            <a:r>
              <a:rPr lang="en-GB" sz="2200" dirty="0"/>
              <a:t>MECC encounters, quality of contact, signposts (by type)</a:t>
            </a:r>
          </a:p>
          <a:p>
            <a:pPr lvl="1"/>
            <a:r>
              <a:rPr lang="en-GB" sz="2500" dirty="0"/>
              <a:t>Survey of public receiving MECC encounters</a:t>
            </a:r>
          </a:p>
          <a:p>
            <a:pPr lvl="2"/>
            <a:r>
              <a:rPr lang="en-GB" sz="2200" dirty="0"/>
              <a:t>Quality of contact, impact on intentions, behaviour change</a:t>
            </a:r>
          </a:p>
          <a:p>
            <a:pPr lvl="1"/>
            <a:r>
              <a:rPr lang="en-GB" sz="2500" dirty="0"/>
              <a:t>Survey of signposted services and support groups</a:t>
            </a:r>
          </a:p>
          <a:p>
            <a:pPr lvl="2"/>
            <a:endParaRPr lang="en-GB" sz="2200" dirty="0"/>
          </a:p>
          <a:p>
            <a:pPr lvl="1"/>
            <a:endParaRPr lang="en-GB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210934"/>
            <a:ext cx="1266056" cy="126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0511"/>
            <a:ext cx="5526088" cy="1330258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800000"/>
                </a:solidFill>
              </a:rPr>
              <a:t>Values for money</a:t>
            </a:r>
            <a:endParaRPr lang="en-US" altLang="en-US" sz="4000" b="1" dirty="0">
              <a:solidFill>
                <a:srgbClr val="80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758950"/>
            <a:ext cx="8534400" cy="4910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Return on Investment may mean:</a:t>
            </a:r>
          </a:p>
          <a:p>
            <a:pPr lvl="1" eaLnBrk="1" hangingPunct="1"/>
            <a:r>
              <a:rPr lang="en-GB" altLang="en-US" sz="2400" dirty="0"/>
              <a:t>Cost Offset ~ cost per £ saved</a:t>
            </a:r>
          </a:p>
          <a:p>
            <a:pPr lvl="1" eaLnBrk="1" hangingPunct="1"/>
            <a:r>
              <a:rPr lang="en-GB" altLang="en-US" sz="2400" dirty="0"/>
              <a:t>Cost effectiveness ~ cost/ outcome</a:t>
            </a:r>
          </a:p>
          <a:p>
            <a:pPr lvl="1" eaLnBrk="1" hangingPunct="1"/>
            <a:r>
              <a:rPr lang="en-GB" altLang="en-US" sz="2400" dirty="0"/>
              <a:t>Cost consequences ~ cost/ multiple outcome</a:t>
            </a:r>
          </a:p>
          <a:p>
            <a:pPr lvl="1" eaLnBrk="1" hangingPunct="1"/>
            <a:r>
              <a:rPr lang="en-GB" altLang="en-US" sz="2400" dirty="0">
                <a:highlight>
                  <a:srgbClr val="FF0000"/>
                </a:highlight>
              </a:rPr>
              <a:t>Cost-utility ~ cost/weighted outcomes</a:t>
            </a:r>
          </a:p>
          <a:p>
            <a:pPr lvl="1" eaLnBrk="1" hangingPunct="1"/>
            <a:r>
              <a:rPr lang="en-GB" altLang="en-US" sz="2400" dirty="0"/>
              <a:t>Cost benefit ~ cost/ £ economic value</a:t>
            </a:r>
          </a:p>
          <a:p>
            <a:pPr lvl="1" eaLnBrk="1" hangingPunct="1"/>
            <a:r>
              <a:rPr lang="en-GB" altLang="en-US" sz="2400" dirty="0">
                <a:highlight>
                  <a:srgbClr val="00FF00"/>
                </a:highlight>
              </a:rPr>
              <a:t>Social Return on Investment ~ total social cost compared to value to society improved.</a:t>
            </a:r>
          </a:p>
          <a:p>
            <a:pPr eaLnBrk="1" hangingPunct="1"/>
            <a:r>
              <a:rPr lang="en-GB" altLang="en-US" sz="2600" dirty="0"/>
              <a:t>Value means benefits to society = Wellbeing</a:t>
            </a:r>
          </a:p>
          <a:p>
            <a:pPr lvl="1"/>
            <a:r>
              <a:rPr lang="en-GB" altLang="en-US" sz="2300" dirty="0"/>
              <a:t> Reflecting social values in other words “Values for Money”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59715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65127"/>
            <a:ext cx="7111702" cy="615602"/>
          </a:xfrm>
        </p:spPr>
        <p:txBody>
          <a:bodyPr/>
          <a:lstStyle/>
          <a:p>
            <a:r>
              <a:rPr lang="en-GB" b="1" dirty="0">
                <a:solidFill>
                  <a:srgbClr val="800000"/>
                </a:solidFill>
              </a:rPr>
              <a:t>I hope this helps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84427"/>
            <a:ext cx="7886700" cy="4351338"/>
          </a:xfrm>
        </p:spPr>
        <p:txBody>
          <a:bodyPr>
            <a:normAutofit/>
          </a:bodyPr>
          <a:lstStyle/>
          <a:p>
            <a:r>
              <a:rPr lang="en-GB" sz="2800" dirty="0"/>
              <a:t>To explain the MECC VfM process and tool</a:t>
            </a:r>
          </a:p>
          <a:p>
            <a:r>
              <a:rPr lang="en-GB" sz="2800" dirty="0"/>
              <a:t>To raise questions I hope I can answer</a:t>
            </a:r>
          </a:p>
          <a:p>
            <a:r>
              <a:rPr lang="en-GB" sz="2800" dirty="0"/>
              <a:t>To show how it might be adapted to your needs</a:t>
            </a:r>
          </a:p>
          <a:p>
            <a:r>
              <a:rPr lang="en-GB" sz="2800" dirty="0"/>
              <a:t>More detailed training material plus links to sources</a:t>
            </a:r>
          </a:p>
          <a:p>
            <a:r>
              <a:rPr lang="en-GB" sz="2800" dirty="0"/>
              <a:t>And a range of other VfM tools (</a:t>
            </a:r>
            <a:r>
              <a:rPr lang="en-GB" sz="2800" dirty="0" err="1"/>
              <a:t>incl</a:t>
            </a:r>
            <a:r>
              <a:rPr lang="en-GB" sz="2800" dirty="0"/>
              <a:t> Wessex HTS)</a:t>
            </a:r>
          </a:p>
          <a:p>
            <a:r>
              <a:rPr lang="en-GB" sz="2800" dirty="0"/>
              <a:t>Can be found on my web site at</a:t>
            </a:r>
          </a:p>
          <a:p>
            <a:pPr lvl="1"/>
            <a:r>
              <a:rPr lang="en-GB" sz="2500" dirty="0">
                <a:hlinkClick r:id="rId2"/>
              </a:rPr>
              <a:t>www.building-leadership-for-health.org.uk</a:t>
            </a:r>
            <a:r>
              <a:rPr lang="en-GB" sz="2500" dirty="0"/>
              <a:t> </a:t>
            </a:r>
          </a:p>
          <a:p>
            <a:pPr lvl="1"/>
            <a:r>
              <a:rPr lang="en-GB" sz="2500" dirty="0"/>
              <a:t>Look at pages on Evaluating Behaviour Change</a:t>
            </a:r>
          </a:p>
          <a:p>
            <a:pPr marL="342900" lvl="1" indent="0">
              <a:buNone/>
            </a:pPr>
            <a:endParaRPr lang="en-GB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0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86" y="7595"/>
            <a:ext cx="2242294" cy="23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0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95" y="1196752"/>
            <a:ext cx="3024336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257300" y="-23604"/>
            <a:ext cx="78867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800000"/>
                </a:solidFill>
              </a:rPr>
              <a:t>Basic Values for Money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23850" y="1905000"/>
            <a:ext cx="8712200" cy="4114800"/>
          </a:xfrm>
        </p:spPr>
        <p:txBody>
          <a:bodyPr/>
          <a:lstStyle/>
          <a:p>
            <a:r>
              <a:rPr lang="en-GB" altLang="en-US" sz="2400" dirty="0"/>
              <a:t>Getting high values for low cost</a:t>
            </a:r>
          </a:p>
          <a:p>
            <a:pPr lvl="1"/>
            <a:r>
              <a:rPr lang="en-GB" altLang="en-US" sz="2000" dirty="0"/>
              <a:t>Is obviously good value for money</a:t>
            </a:r>
          </a:p>
          <a:p>
            <a:r>
              <a:rPr lang="en-GB" altLang="en-US" sz="2400" dirty="0"/>
              <a:t>And if high cost produces low values</a:t>
            </a:r>
          </a:p>
          <a:p>
            <a:pPr lvl="1"/>
            <a:r>
              <a:rPr lang="en-GB" altLang="en-US" sz="2000" dirty="0"/>
              <a:t>This is obviously poor value for money</a:t>
            </a:r>
          </a:p>
          <a:p>
            <a:r>
              <a:rPr lang="en-GB" altLang="en-US" sz="2400" dirty="0"/>
              <a:t>But most schemes have intermediate costs/benefits</a:t>
            </a:r>
          </a:p>
          <a:p>
            <a:pPr lvl="1"/>
            <a:r>
              <a:rPr lang="en-GB" altLang="en-US" sz="2000" dirty="0"/>
              <a:t>A cost benefit ratio shows how much it is worth spending for each 1 unit of value but PHE and NICE views differ as to what this ratio should be</a:t>
            </a:r>
          </a:p>
          <a:p>
            <a:r>
              <a:rPr lang="en-GB" altLang="en-US" sz="2400" dirty="0"/>
              <a:t>Value for Money analysis is always a comparison</a:t>
            </a:r>
          </a:p>
          <a:p>
            <a:pPr lvl="1"/>
            <a:r>
              <a:rPr lang="en-GB" altLang="en-US" sz="2000" dirty="0"/>
              <a:t>Value and cost added compared to the next best or do nothing </a:t>
            </a:r>
          </a:p>
          <a:p>
            <a:pPr lvl="1"/>
            <a:r>
              <a:rPr lang="en-GB" altLang="en-US" sz="2000" dirty="0"/>
              <a:t>The </a:t>
            </a:r>
            <a:r>
              <a:rPr lang="en-GB" altLang="en-US" sz="2000" b="1" dirty="0"/>
              <a:t>Incremental Cost Utility Ratio INCUR</a:t>
            </a:r>
          </a:p>
          <a:p>
            <a:pPr lvl="1"/>
            <a:r>
              <a:rPr lang="en-GB" altLang="en-US" sz="2000" dirty="0"/>
              <a:t>And</a:t>
            </a:r>
            <a:r>
              <a:rPr lang="en-GB" altLang="en-US" sz="2000" b="1" dirty="0"/>
              <a:t> Incremental Social Return on Investment</a:t>
            </a:r>
          </a:p>
          <a:p>
            <a:pPr marL="457200" lvl="1" indent="0">
              <a:buNone/>
            </a:pPr>
            <a:endParaRPr lang="en-GB" alt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9984"/>
            <a:ext cx="2907936" cy="15746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28600"/>
            <a:ext cx="6570662" cy="860102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Measuring Health Benefits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7087" y="1813935"/>
            <a:ext cx="6913563" cy="4751387"/>
          </a:xfrm>
        </p:spPr>
        <p:txBody>
          <a:bodyPr>
            <a:normAutofit lnSpcReduction="10000"/>
          </a:bodyPr>
          <a:lstStyle/>
          <a:p>
            <a:pPr marL="457200" indent="-4572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QALYs = Quality Adjusted Life Years</a:t>
            </a:r>
          </a:p>
          <a:p>
            <a:pPr marL="685800" lvl="1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Years of life are weighted between 0-1</a:t>
            </a:r>
          </a:p>
          <a:p>
            <a:pPr marL="685800" lvl="1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Depending on the quality of life</a:t>
            </a:r>
          </a:p>
          <a:p>
            <a:pPr marL="685800" lvl="1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 perceived by patients but</a:t>
            </a:r>
          </a:p>
          <a:p>
            <a:pPr marL="685800" lvl="1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depends who you ask and when</a:t>
            </a:r>
          </a:p>
          <a:p>
            <a:pPr marL="685800" lvl="1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There are many different QALY tables</a:t>
            </a:r>
          </a:p>
          <a:p>
            <a:pPr marL="685800" lvl="1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EuroQols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provide a standard approach like DALYs</a:t>
            </a:r>
          </a:p>
          <a:p>
            <a:pPr marL="457200" indent="-4572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DALYs = disability adjusted life years  </a:t>
            </a:r>
          </a:p>
          <a:p>
            <a:pPr marL="685800" lvl="1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Used by WHO for burden of disease</a:t>
            </a:r>
          </a:p>
          <a:p>
            <a:pPr marL="685800" lvl="1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DALYs = Years of Life Lost (YLL) + Years Lived with Disability (YLD) weighted by experts 0-1</a:t>
            </a:r>
          </a:p>
          <a:p>
            <a:pPr marL="685800" lvl="1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But original WHO DALYs included age weights</a:t>
            </a:r>
          </a:p>
          <a:p>
            <a:pPr marL="685800" lvl="1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DALYS produced by the Institute of Health Metrics and Evaluation are not age weighted   like QALYs</a:t>
            </a:r>
          </a:p>
        </p:txBody>
      </p:sp>
      <p:pic>
        <p:nvPicPr>
          <p:cNvPr id="43012" name="Picture 5" descr="Biot490Phot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2" y="2015979"/>
            <a:ext cx="19081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17794" y="4105129"/>
            <a:ext cx="1785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Margaret Chan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0"/>
          <p:cNvSpPr txBox="1">
            <a:spLocks noChangeArrowheads="1"/>
          </p:cNvSpPr>
          <p:nvPr/>
        </p:nvSpPr>
        <p:spPr bwMode="auto">
          <a:xfrm>
            <a:off x="0" y="3878263"/>
            <a:ext cx="919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Low cost</a:t>
            </a:r>
          </a:p>
        </p:txBody>
      </p:sp>
      <p:sp>
        <p:nvSpPr>
          <p:cNvPr id="40963" name="TextBox 11"/>
          <p:cNvSpPr txBox="1">
            <a:spLocks noChangeArrowheads="1"/>
          </p:cNvSpPr>
          <p:nvPr/>
        </p:nvSpPr>
        <p:spPr bwMode="auto">
          <a:xfrm>
            <a:off x="4375150" y="1517650"/>
            <a:ext cx="1277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High benefit</a:t>
            </a:r>
          </a:p>
        </p:txBody>
      </p:sp>
      <p:sp>
        <p:nvSpPr>
          <p:cNvPr id="40964" name="TextBox 12"/>
          <p:cNvSpPr txBox="1">
            <a:spLocks noChangeArrowheads="1"/>
          </p:cNvSpPr>
          <p:nvPr/>
        </p:nvSpPr>
        <p:spPr bwMode="auto">
          <a:xfrm>
            <a:off x="4319588" y="6369050"/>
            <a:ext cx="1231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Low benefit</a:t>
            </a:r>
          </a:p>
        </p:txBody>
      </p:sp>
      <p:cxnSp>
        <p:nvCxnSpPr>
          <p:cNvPr id="40965" name="Straight Arrow Connector 8"/>
          <p:cNvCxnSpPr>
            <a:cxnSpLocks noChangeShapeType="1"/>
          </p:cNvCxnSpPr>
          <p:nvPr/>
        </p:nvCxnSpPr>
        <p:spPr bwMode="auto">
          <a:xfrm flipV="1">
            <a:off x="919163" y="2203450"/>
            <a:ext cx="6553200" cy="3600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6" name="Rectangle 13"/>
          <p:cNvSpPr>
            <a:spLocks noChangeArrowheads="1"/>
          </p:cNvSpPr>
          <p:nvPr/>
        </p:nvSpPr>
        <p:spPr bwMode="auto">
          <a:xfrm>
            <a:off x="882650" y="1987550"/>
            <a:ext cx="3414713" cy="21224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  <a:latin typeface="Agency FB" pitchFamily="34" charset="0"/>
              </a:rPr>
              <a:t>√</a:t>
            </a:r>
            <a:endParaRPr lang="en-GB" altLang="en-US" sz="6000" b="1">
              <a:solidFill>
                <a:schemeClr val="tx1"/>
              </a:solidFill>
            </a:endParaRPr>
          </a:p>
        </p:txBody>
      </p:sp>
      <p:sp>
        <p:nvSpPr>
          <p:cNvPr id="40967" name="Right Triangle 14"/>
          <p:cNvSpPr>
            <a:spLocks noChangeArrowheads="1"/>
          </p:cNvSpPr>
          <p:nvPr/>
        </p:nvSpPr>
        <p:spPr bwMode="auto">
          <a:xfrm flipV="1">
            <a:off x="882650" y="4110037"/>
            <a:ext cx="3446463" cy="1908175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4000" b="1">
              <a:solidFill>
                <a:schemeClr val="tx1"/>
              </a:solidFill>
            </a:endParaRPr>
          </a:p>
        </p:txBody>
      </p:sp>
      <p:sp>
        <p:nvSpPr>
          <p:cNvPr id="40968" name="TextBox 6"/>
          <p:cNvSpPr txBox="1">
            <a:spLocks noChangeArrowheads="1"/>
          </p:cNvSpPr>
          <p:nvPr/>
        </p:nvSpPr>
        <p:spPr bwMode="auto">
          <a:xfrm>
            <a:off x="8104188" y="4124325"/>
            <a:ext cx="1039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High cost</a:t>
            </a:r>
          </a:p>
        </p:txBody>
      </p:sp>
      <p:sp>
        <p:nvSpPr>
          <p:cNvPr id="40969" name="Right Triangle 15"/>
          <p:cNvSpPr>
            <a:spLocks noChangeArrowheads="1"/>
          </p:cNvSpPr>
          <p:nvPr/>
        </p:nvSpPr>
        <p:spPr bwMode="auto">
          <a:xfrm flipV="1">
            <a:off x="4284663" y="1987550"/>
            <a:ext cx="3619500" cy="2124075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b="1">
              <a:solidFill>
                <a:schemeClr val="tx1"/>
              </a:solidFill>
            </a:endParaRPr>
          </a:p>
        </p:txBody>
      </p:sp>
      <p:sp>
        <p:nvSpPr>
          <p:cNvPr id="40970" name="Rectangle 18"/>
          <p:cNvSpPr>
            <a:spLocks noChangeArrowheads="1"/>
          </p:cNvSpPr>
          <p:nvPr/>
        </p:nvSpPr>
        <p:spPr bwMode="auto">
          <a:xfrm>
            <a:off x="4294187" y="4121150"/>
            <a:ext cx="3609975" cy="1960563"/>
          </a:xfrm>
          <a:prstGeom prst="rect">
            <a:avLst/>
          </a:prstGeom>
          <a:solidFill>
            <a:srgbClr val="D4989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600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40971" name="Straight Connector 5"/>
          <p:cNvCxnSpPr>
            <a:cxnSpLocks noChangeShapeType="1"/>
          </p:cNvCxnSpPr>
          <p:nvPr/>
        </p:nvCxnSpPr>
        <p:spPr bwMode="auto">
          <a:xfrm>
            <a:off x="558800" y="4111625"/>
            <a:ext cx="76327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2" name="Straight Connector 3"/>
          <p:cNvCxnSpPr>
            <a:cxnSpLocks noChangeShapeType="1"/>
          </p:cNvCxnSpPr>
          <p:nvPr/>
        </p:nvCxnSpPr>
        <p:spPr bwMode="auto">
          <a:xfrm>
            <a:off x="4295775" y="1857375"/>
            <a:ext cx="20638" cy="4824413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3" name="Straight Connector 23"/>
          <p:cNvCxnSpPr>
            <a:cxnSpLocks noChangeShapeType="1"/>
          </p:cNvCxnSpPr>
          <p:nvPr/>
        </p:nvCxnSpPr>
        <p:spPr bwMode="auto">
          <a:xfrm flipV="1">
            <a:off x="882650" y="2039938"/>
            <a:ext cx="6985000" cy="403225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4" name="Right Triangle 24"/>
          <p:cNvSpPr>
            <a:spLocks noChangeArrowheads="1"/>
          </p:cNvSpPr>
          <p:nvPr/>
        </p:nvSpPr>
        <p:spPr bwMode="auto">
          <a:xfrm>
            <a:off x="4284663" y="6019800"/>
            <a:ext cx="44450" cy="46038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</p:txBody>
      </p:sp>
      <p:sp>
        <p:nvSpPr>
          <p:cNvPr id="40975" name="Right Triangle 26"/>
          <p:cNvSpPr>
            <a:spLocks noChangeArrowheads="1"/>
          </p:cNvSpPr>
          <p:nvPr/>
        </p:nvSpPr>
        <p:spPr bwMode="auto">
          <a:xfrm flipH="1">
            <a:off x="919163" y="4124325"/>
            <a:ext cx="3365500" cy="1947863"/>
          </a:xfrm>
          <a:prstGeom prst="rtTriangle">
            <a:avLst/>
          </a:prstGeom>
          <a:solidFill>
            <a:srgbClr val="D4989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</p:txBody>
      </p:sp>
      <p:sp>
        <p:nvSpPr>
          <p:cNvPr id="40976" name="Right Triangle 27"/>
          <p:cNvSpPr>
            <a:spLocks noChangeArrowheads="1"/>
          </p:cNvSpPr>
          <p:nvPr/>
        </p:nvSpPr>
        <p:spPr bwMode="auto">
          <a:xfrm flipH="1">
            <a:off x="4329113" y="2039938"/>
            <a:ext cx="3575050" cy="2070100"/>
          </a:xfrm>
          <a:prstGeom prst="rtTriangle">
            <a:avLst/>
          </a:prstGeom>
          <a:solidFill>
            <a:srgbClr val="D4989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</p:txBody>
      </p:sp>
      <p:sp>
        <p:nvSpPr>
          <p:cNvPr id="40977" name="TextBox 28"/>
          <p:cNvSpPr txBox="1">
            <a:spLocks noChangeArrowheads="1"/>
          </p:cNvSpPr>
          <p:nvPr/>
        </p:nvSpPr>
        <p:spPr bwMode="auto">
          <a:xfrm>
            <a:off x="2530557" y="326013"/>
            <a:ext cx="44422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 dirty="0">
                <a:solidFill>
                  <a:srgbClr val="800000"/>
                </a:solidFill>
              </a:rPr>
              <a:t>Cost /Benefit Ratio </a:t>
            </a:r>
          </a:p>
        </p:txBody>
      </p:sp>
      <p:sp>
        <p:nvSpPr>
          <p:cNvPr id="40978" name="TextBox 32"/>
          <p:cNvSpPr txBox="1">
            <a:spLocks noChangeArrowheads="1"/>
          </p:cNvSpPr>
          <p:nvPr/>
        </p:nvSpPr>
        <p:spPr bwMode="auto">
          <a:xfrm>
            <a:off x="7472363" y="1338263"/>
            <a:ext cx="2376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Cost /Benefit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Ratio</a:t>
            </a:r>
          </a:p>
        </p:txBody>
      </p:sp>
      <p:sp>
        <p:nvSpPr>
          <p:cNvPr id="40979" name="TextBox 33"/>
          <p:cNvSpPr txBox="1">
            <a:spLocks noChangeArrowheads="1"/>
          </p:cNvSpPr>
          <p:nvPr/>
        </p:nvSpPr>
        <p:spPr bwMode="auto">
          <a:xfrm>
            <a:off x="214313" y="6078538"/>
            <a:ext cx="2320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Cost /Benefit Ratio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971376" y="2954338"/>
            <a:ext cx="6942310" cy="3088482"/>
          </a:xfrm>
          <a:prstGeom prst="line">
            <a:avLst/>
          </a:prstGeom>
          <a:solidFill>
            <a:schemeClr val="accent1"/>
          </a:solidFill>
          <a:ln w="22225" cap="flat" cmpd="dbl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40967" idx="0"/>
          </p:cNvCxnSpPr>
          <p:nvPr/>
        </p:nvCxnSpPr>
        <p:spPr bwMode="auto">
          <a:xfrm flipV="1">
            <a:off x="882650" y="2055407"/>
            <a:ext cx="5633566" cy="3962805"/>
          </a:xfrm>
          <a:prstGeom prst="line">
            <a:avLst/>
          </a:prstGeom>
          <a:solidFill>
            <a:schemeClr val="accent1"/>
          </a:solidFill>
          <a:ln w="22225" cap="flat" cmpd="dbl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956376" y="2442016"/>
            <a:ext cx="1034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PHE </a:t>
            </a:r>
          </a:p>
          <a:p>
            <a:r>
              <a:rPr lang="en-GB" dirty="0"/>
              <a:t>£60,000 </a:t>
            </a:r>
          </a:p>
          <a:p>
            <a:r>
              <a:rPr lang="en-GB" dirty="0"/>
              <a:t>per QALY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11847" y="1030346"/>
            <a:ext cx="1034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NICE</a:t>
            </a:r>
          </a:p>
          <a:p>
            <a:r>
              <a:rPr lang="en-GB" dirty="0"/>
              <a:t>£20,000 </a:t>
            </a:r>
          </a:p>
          <a:p>
            <a:r>
              <a:rPr lang="en-GB" dirty="0"/>
              <a:t>per QALY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02" y="141187"/>
            <a:ext cx="7712342" cy="89196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800000"/>
                </a:solidFill>
              </a:rPr>
              <a:t>IHME Burden of Disease Model Applied to England: impact of all behavioural factors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507" y="1919593"/>
            <a:ext cx="8740493" cy="4631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0" y="141187"/>
            <a:ext cx="2907936" cy="1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2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95350" y="404813"/>
            <a:ext cx="7981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VfM outcomes from Health England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250950"/>
          <a:ext cx="9144001" cy="533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5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35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itchFamily="34" charset="0"/>
                          <a:cs typeface="Arial" pitchFamily="34" charset="0"/>
                        </a:rPr>
                        <a:t>Category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itchFamily="34" charset="0"/>
                          <a:cs typeface="Arial" pitchFamily="34" charset="0"/>
                        </a:rPr>
                        <a:t>Type of Intervention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itchFamily="34" charset="0"/>
                          <a:cs typeface="Arial" pitchFamily="34" charset="0"/>
                        </a:rPr>
                        <a:t>HELP Utility Score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itchFamily="34" charset="0"/>
                          <a:cs typeface="Arial" pitchFamily="34" charset="0"/>
                        </a:rPr>
                        <a:t>Net cost per QALY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Alcohol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Increase tax by 5%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11.30 %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-£5,267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Smoking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Increase tax by 5%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9.62 %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-£2,951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Smoking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National Media Campaign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9.46 %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-£2,663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Diet, activity, obesity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National Media Campaign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9.09 %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-£3,290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Smoking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Brief Intervention in GP practices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8.98 %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-£1,799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Alcohol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Brief Intervention in GP practices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8.70 %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-£750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Diet, activity, obesity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Brief Intervention in GP practices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8.63 %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-£2,151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Smoking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Nicotine Replacement Therapy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8.25 %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-£563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STI / teen pregnancy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Screening and Treatment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7.38 %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£370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Diet, activity, obesity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School based education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7.25 %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£599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STI / teen pregnancy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School based education condoms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6.00 %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£4,965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Statins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Use for primary prevention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4.26 %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£9,858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Mental health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Assessment + support for carers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0.95 %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£35,264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7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Mental health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Screening retirees for depression 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0.12 %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charset="0"/>
                        </a:rPr>
                        <a:t>£70,120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6645" name="Rectangle 6"/>
          <p:cNvSpPr>
            <a:spLocks noChangeArrowheads="1"/>
          </p:cNvSpPr>
          <p:nvPr/>
        </p:nvSpPr>
        <p:spPr bwMode="auto">
          <a:xfrm>
            <a:off x="1476375" y="6596063"/>
            <a:ext cx="74009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From “Health England Leading Prioritisation: HELP” by Matrix Consulting</a:t>
            </a:r>
          </a:p>
        </p:txBody>
      </p:sp>
      <p:sp>
        <p:nvSpPr>
          <p:cNvPr id="66646" name="TextBox 8"/>
          <p:cNvSpPr txBox="1">
            <a:spLocks noChangeArrowheads="1"/>
          </p:cNvSpPr>
          <p:nvPr/>
        </p:nvSpPr>
        <p:spPr bwMode="auto">
          <a:xfrm>
            <a:off x="6550025" y="6481763"/>
            <a:ext cx="2063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VfM  |  29/09/2011  |  www.thensmc.com </a:t>
            </a:r>
          </a:p>
        </p:txBody>
      </p:sp>
    </p:spTree>
    <p:extLst>
      <p:ext uri="{BB962C8B-B14F-4D97-AF65-F5344CB8AC3E}">
        <p14:creationId xmlns:p14="http://schemas.microsoft.com/office/powerpoint/2010/main" val="399083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788" y="-6194"/>
            <a:ext cx="3821455" cy="262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itle 4"/>
          <p:cNvSpPr>
            <a:spLocks noGrp="1"/>
          </p:cNvSpPr>
          <p:nvPr>
            <p:ph type="title"/>
          </p:nvPr>
        </p:nvSpPr>
        <p:spPr>
          <a:xfrm>
            <a:off x="1411977" y="337500"/>
            <a:ext cx="6768752" cy="1158731"/>
          </a:xfrm>
        </p:spPr>
        <p:txBody>
          <a:bodyPr/>
          <a:lstStyle/>
          <a:p>
            <a:r>
              <a:rPr lang="en-GB" altLang="en-US" sz="3600" b="1" dirty="0">
                <a:solidFill>
                  <a:srgbClr val="800000"/>
                </a:solidFill>
              </a:rPr>
              <a:t>What is Wellbeing?</a:t>
            </a:r>
            <a:br>
              <a:rPr lang="en-GB" altLang="en-US" sz="3600" dirty="0">
                <a:solidFill>
                  <a:srgbClr val="800000"/>
                </a:solidFill>
              </a:rPr>
            </a:br>
            <a:endParaRPr lang="en-GB" altLang="en-US" sz="3600" dirty="0">
              <a:solidFill>
                <a:srgbClr val="8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2060848"/>
            <a:ext cx="8569325" cy="4536504"/>
          </a:xfrm>
        </p:spPr>
        <p:txBody>
          <a:bodyPr/>
          <a:lstStyle/>
          <a:p>
            <a:pPr>
              <a:defRPr/>
            </a:pPr>
            <a:r>
              <a:rPr lang="en-GB" sz="2800" dirty="0"/>
              <a:t>No simple definition </a:t>
            </a:r>
          </a:p>
          <a:p>
            <a:pPr lvl="1">
              <a:defRPr/>
            </a:pPr>
            <a:r>
              <a:rPr lang="en-GB" sz="1800" i="1" dirty="0"/>
              <a:t>Physical, mental, emotional and community wellbeing enables every individual to manage lifestyle health risks, cope with normal stresses of life, find purpose and happiness, work productively and fruitfully, make a contribution to and draw support from family, community and their home and natural environment</a:t>
            </a:r>
            <a:r>
              <a:rPr lang="en-GB" sz="1800" dirty="0"/>
              <a:t>.</a:t>
            </a:r>
          </a:p>
          <a:p>
            <a:pPr>
              <a:defRPr/>
            </a:pPr>
            <a:r>
              <a:rPr lang="en-GB" sz="2400" dirty="0"/>
              <a:t>Many dimensions</a:t>
            </a:r>
          </a:p>
          <a:p>
            <a:pPr lvl="1">
              <a:defRPr/>
            </a:pPr>
            <a:r>
              <a:rPr lang="en-GB" sz="2200" dirty="0"/>
              <a:t>Local issues and priorities</a:t>
            </a:r>
          </a:p>
          <a:p>
            <a:pPr lvl="1">
              <a:defRPr/>
            </a:pPr>
            <a:r>
              <a:rPr lang="en-GB" sz="2200" dirty="0"/>
              <a:t>Defined with stakeholders</a:t>
            </a:r>
          </a:p>
          <a:p>
            <a:pPr lvl="1">
              <a:defRPr/>
            </a:pPr>
            <a:r>
              <a:rPr lang="en-GB" sz="2200" dirty="0"/>
              <a:t>As basis for action </a:t>
            </a:r>
          </a:p>
          <a:p>
            <a:pPr lvl="1">
              <a:defRPr/>
            </a:pPr>
            <a:r>
              <a:rPr lang="en-GB" sz="2200" dirty="0"/>
              <a:t>To address key issues</a:t>
            </a:r>
          </a:p>
          <a:p>
            <a:pPr lvl="1">
              <a:defRPr/>
            </a:pPr>
            <a:r>
              <a:rPr lang="en-GB" sz="2200" dirty="0"/>
              <a:t>Evaluated in terms of SROI</a:t>
            </a:r>
          </a:p>
        </p:txBody>
      </p:sp>
      <p:pic>
        <p:nvPicPr>
          <p:cNvPr id="5" name="Picture 5" descr="C:\Users\Graham\AppData\Local\Microsoft\Windows\Temporary Internet Files\Content.IE5\OMLKUB9A\Etmzz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51303"/>
            <a:ext cx="4657260" cy="311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0210" y="3739427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Health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8384" y="5114816"/>
            <a:ext cx="831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Social </a:t>
            </a:r>
          </a:p>
          <a:p>
            <a:r>
              <a:rPr lang="en-GB" dirty="0"/>
              <a:t>Capital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4901" y="6296576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Environment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7968" y="6465853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Employment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8918" y="4606985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07936" cy="1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29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16868</TotalTime>
  <Words>2175</Words>
  <Application>Microsoft Office PowerPoint</Application>
  <PresentationFormat>On-screen Show (4:3)</PresentationFormat>
  <Paragraphs>345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Agency FB</vt:lpstr>
      <vt:lpstr>Arial</vt:lpstr>
      <vt:lpstr>Calibri</vt:lpstr>
      <vt:lpstr>Calibri Light</vt:lpstr>
      <vt:lpstr>Wingdings</vt:lpstr>
      <vt:lpstr>Office Theme</vt:lpstr>
      <vt:lpstr>Social Return on Investment and Values for Money for Greenwich MECC </vt:lpstr>
      <vt:lpstr>The Context:</vt:lpstr>
      <vt:lpstr>Values for money</vt:lpstr>
      <vt:lpstr>Basic Values for Money</vt:lpstr>
      <vt:lpstr>Measuring Health Benefits</vt:lpstr>
      <vt:lpstr>PowerPoint Presentation</vt:lpstr>
      <vt:lpstr>IHME Burden of Disease Model Applied to England: impact of all behavioural factors</vt:lpstr>
      <vt:lpstr>PowerPoint Presentation</vt:lpstr>
      <vt:lpstr>What is Wellbeing? </vt:lpstr>
      <vt:lpstr>What is social capital? Is it part of wellbeing?</vt:lpstr>
      <vt:lpstr>Why is improving equity  important for wellbeing?</vt:lpstr>
      <vt:lpstr>The process of evaluation  </vt:lpstr>
      <vt:lpstr>PowerPoint Presentation</vt:lpstr>
      <vt:lpstr>Process Map MECC </vt:lpstr>
      <vt:lpstr>Intended and Unintended Outcomes</vt:lpstr>
      <vt:lpstr>Describe impacts before you measure them</vt:lpstr>
      <vt:lpstr>Logic and data model for MECC</vt:lpstr>
      <vt:lpstr>Evidence, Estimates and Assumptions</vt:lpstr>
      <vt:lpstr>Costs of Intervention</vt:lpstr>
      <vt:lpstr>People influenced</vt:lpstr>
      <vt:lpstr>Short term impact on behaviour</vt:lpstr>
      <vt:lpstr>Long term Impacts on Behaviour</vt:lpstr>
      <vt:lpstr>Health Outcomes Expected</vt:lpstr>
      <vt:lpstr>Wellbeing Outcomes Expected</vt:lpstr>
      <vt:lpstr>HACT Social Values databank </vt:lpstr>
      <vt:lpstr>Recognising  Uncertainty</vt:lpstr>
      <vt:lpstr>Values for Money for MECC</vt:lpstr>
      <vt:lpstr>Applying thinking to Wessex MECC</vt:lpstr>
      <vt:lpstr>An Evaluation tool for Wessex MECC</vt:lpstr>
      <vt:lpstr>I hope this helps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 and Health in the Era of Personalisation</dc:title>
  <dc:creator>Graham Lister</dc:creator>
  <cp:lastModifiedBy>Graham Lister</cp:lastModifiedBy>
  <cp:revision>567</cp:revision>
  <cp:lastPrinted>2013-05-01T13:01:35Z</cp:lastPrinted>
  <dcterms:created xsi:type="dcterms:W3CDTF">2007-10-11T16:38:53Z</dcterms:created>
  <dcterms:modified xsi:type="dcterms:W3CDTF">2017-03-14T17:19:34Z</dcterms:modified>
</cp:coreProperties>
</file>