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189" r:id="rId1"/>
  </p:sldMasterIdLst>
  <p:notesMasterIdLst>
    <p:notesMasterId r:id="rId46"/>
  </p:notesMasterIdLst>
  <p:handoutMasterIdLst>
    <p:handoutMasterId r:id="rId47"/>
  </p:handoutMasterIdLst>
  <p:sldIdLst>
    <p:sldId id="256" r:id="rId2"/>
    <p:sldId id="458" r:id="rId3"/>
    <p:sldId id="433" r:id="rId4"/>
    <p:sldId id="262" r:id="rId5"/>
    <p:sldId id="372" r:id="rId6"/>
    <p:sldId id="371" r:id="rId7"/>
    <p:sldId id="452" r:id="rId8"/>
    <p:sldId id="456" r:id="rId9"/>
    <p:sldId id="453" r:id="rId10"/>
    <p:sldId id="455" r:id="rId11"/>
    <p:sldId id="296" r:id="rId12"/>
    <p:sldId id="445" r:id="rId13"/>
    <p:sldId id="411" r:id="rId14"/>
    <p:sldId id="412" r:id="rId15"/>
    <p:sldId id="461" r:id="rId16"/>
    <p:sldId id="447" r:id="rId17"/>
    <p:sldId id="419" r:id="rId18"/>
    <p:sldId id="438" r:id="rId19"/>
    <p:sldId id="443" r:id="rId20"/>
    <p:sldId id="437" r:id="rId21"/>
    <p:sldId id="444" r:id="rId22"/>
    <p:sldId id="404" r:id="rId23"/>
    <p:sldId id="459" r:id="rId24"/>
    <p:sldId id="449" r:id="rId25"/>
    <p:sldId id="401" r:id="rId26"/>
    <p:sldId id="397" r:id="rId27"/>
    <p:sldId id="378" r:id="rId28"/>
    <p:sldId id="450" r:id="rId29"/>
    <p:sldId id="406" r:id="rId30"/>
    <p:sldId id="420" r:id="rId31"/>
    <p:sldId id="448" r:id="rId32"/>
    <p:sldId id="427" r:id="rId33"/>
    <p:sldId id="400" r:id="rId34"/>
    <p:sldId id="347" r:id="rId35"/>
    <p:sldId id="353" r:id="rId36"/>
    <p:sldId id="402" r:id="rId37"/>
    <p:sldId id="446" r:id="rId38"/>
    <p:sldId id="407" r:id="rId39"/>
    <p:sldId id="436" r:id="rId40"/>
    <p:sldId id="451" r:id="rId41"/>
    <p:sldId id="334" r:id="rId42"/>
    <p:sldId id="457" r:id="rId43"/>
    <p:sldId id="337" r:id="rId44"/>
    <p:sldId id="405" r:id="rId4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D49892"/>
    <a:srgbClr val="DEDE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9" autoAdjust="0"/>
    <p:restoredTop sz="93971" autoAdjust="0"/>
  </p:normalViewPr>
  <p:slideViewPr>
    <p:cSldViewPr>
      <p:cViewPr varScale="1">
        <p:scale>
          <a:sx n="81" d="100"/>
          <a:sy n="81" d="100"/>
        </p:scale>
        <p:origin x="10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D0726166-38A0-4DF5-B242-4F4560D927F5}" type="datetimeFigureOut">
              <a:rPr lang="en-GB"/>
              <a:pPr>
                <a:defRPr/>
              </a:pPr>
              <a:t>03/05/2016</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B3A63C92-694B-49D9-8B5D-62D1D67D14ED}" type="slidenum">
              <a:rPr lang="en-GB"/>
              <a:pPr>
                <a:defRPr/>
              </a:pPr>
              <a:t>‹#›</a:t>
            </a:fld>
            <a:endParaRPr lang="en-GB"/>
          </a:p>
        </p:txBody>
      </p:sp>
    </p:spTree>
    <p:extLst>
      <p:ext uri="{BB962C8B-B14F-4D97-AF65-F5344CB8AC3E}">
        <p14:creationId xmlns:p14="http://schemas.microsoft.com/office/powerpoint/2010/main" val="4122938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7578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7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D58F031-ADED-4CF9-B11E-D80F4DF13D4D}" type="slidenum">
              <a:rPr lang="en-US"/>
              <a:pPr>
                <a:defRPr/>
              </a:pPr>
              <a:t>‹#›</a:t>
            </a:fld>
            <a:endParaRPr lang="en-US"/>
          </a:p>
        </p:txBody>
      </p:sp>
    </p:spTree>
    <p:extLst>
      <p:ext uri="{BB962C8B-B14F-4D97-AF65-F5344CB8AC3E}">
        <p14:creationId xmlns:p14="http://schemas.microsoft.com/office/powerpoint/2010/main" val="1155769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1B009BCC-1631-4C20-801B-23F134F60BD6}" type="slidenum">
              <a:rPr lang="en-US" altLang="en-US" sz="1200" smtClean="0"/>
              <a:pPr/>
              <a:t>1</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2A91CE56-A8B2-4026-93D8-5C1516A826A4}" type="slidenum">
              <a:rPr lang="en-US" altLang="en-US" sz="1200" smtClean="0"/>
              <a:pPr/>
              <a:t>41</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8493034A-348B-4ACE-B6FD-62FC90978171}" type="slidenum">
              <a:rPr kumimoji="0" lang="en-US" altLang="en-US" sz="1200" b="0" i="0" u="none" strike="noStrike" kern="0" cap="none" spc="0" normalizeH="0" baseline="0" noProof="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83059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8493034A-348B-4ACE-B6FD-62FC90978171}" type="slidenum">
              <a:rPr lang="en-US" altLang="en-US" sz="1200"/>
              <a:pPr/>
              <a:t>3</a:t>
            </a:fld>
            <a:endParaRPr lang="en-US" altLang="en-US" sz="1200"/>
          </a:p>
        </p:txBody>
      </p:sp>
    </p:spTree>
    <p:extLst>
      <p:ext uri="{BB962C8B-B14F-4D97-AF65-F5344CB8AC3E}">
        <p14:creationId xmlns:p14="http://schemas.microsoft.com/office/powerpoint/2010/main" val="168298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60726BDD-CF9E-4B3C-B454-3CE62EA2AB8E}" type="slidenum">
              <a:rPr lang="en-US" altLang="en-US" sz="1200" smtClean="0"/>
              <a:pPr/>
              <a:t>4</a:t>
            </a:fld>
            <a:endParaRPr lang="en-US" alt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fld id="{CB9FB2D3-29F3-4750-BA40-0F66425958B6}" type="slidenum">
              <a:rPr lang="en-US" altLang="en-US" sz="1200"/>
              <a:pPr algn="r" eaLnBrk="1" hangingPunct="1"/>
              <a:t>6</a:t>
            </a:fld>
            <a:endParaRPr lang="en-US"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fld id="{71421182-8304-4ECB-A038-438C92EF3413}" type="slidenum">
              <a:rPr lang="en-US" altLang="en-US" sz="1200"/>
              <a:pPr algn="r" eaLnBrk="1" hangingPunct="1"/>
              <a:t>11</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EB5EA0CF-16B9-489C-BCEF-A28627653CD3}" type="slidenum">
              <a:rPr lang="en-GB" altLang="en-US" sz="1200">
                <a:solidFill>
                  <a:srgbClr val="000000"/>
                </a:solidFill>
              </a:rPr>
              <a:pPr/>
              <a:t>17</a:t>
            </a:fld>
            <a:endParaRPr lang="en-GB" altLang="en-US" sz="1200">
              <a:solidFill>
                <a:srgbClr val="000000"/>
              </a:solidFill>
            </a:endParaRPr>
          </a:p>
        </p:txBody>
      </p:sp>
    </p:spTree>
    <p:extLst>
      <p:ext uri="{BB962C8B-B14F-4D97-AF65-F5344CB8AC3E}">
        <p14:creationId xmlns:p14="http://schemas.microsoft.com/office/powerpoint/2010/main" val="374817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C363676D-A541-4D1A-81F2-B16AAC6362AD}" type="slidenum">
              <a:rPr lang="en-GB" altLang="en-US" sz="1200" smtClean="0">
                <a:solidFill>
                  <a:srgbClr val="000000"/>
                </a:solidFill>
              </a:rPr>
              <a:pPr/>
              <a:t>34</a:t>
            </a:fld>
            <a:endParaRPr lang="en-GB" alt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fld id="{71421182-8304-4ECB-A038-438C92EF3413}" type="slidenum">
              <a:rPr lang="en-US" altLang="en-US" sz="1200"/>
              <a:pPr algn="r" eaLnBrk="1" hangingPunct="1"/>
              <a:t>36</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FBB54205-9053-457C-A153-98CF31CFB228}" type="datetime6">
              <a:rPr lang="en-GB" smtClean="0"/>
              <a:pPr>
                <a:defRPr/>
              </a:pPr>
              <a:t>May 16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88993F3-68D8-4DCF-91E1-E31B4EDD53AD}" type="slidenum">
              <a:rPr lang="en-GB" smtClean="0"/>
              <a:pPr>
                <a:defRPr/>
              </a:pPr>
              <a:t>‹#›</a:t>
            </a:fld>
            <a:endParaRPr lang="en-GB"/>
          </a:p>
        </p:txBody>
      </p:sp>
    </p:spTree>
    <p:extLst>
      <p:ext uri="{BB962C8B-B14F-4D97-AF65-F5344CB8AC3E}">
        <p14:creationId xmlns:p14="http://schemas.microsoft.com/office/powerpoint/2010/main" val="3194592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FFA0F4A-C929-4C5A-BEE2-6BEE977CF7D9}" type="datetime6">
              <a:rPr lang="en-GB" smtClean="0"/>
              <a:pPr>
                <a:defRPr/>
              </a:pPr>
              <a:t>May 16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9DDA71F-8E07-49E8-BD2D-097BD09CA0D6}" type="slidenum">
              <a:rPr lang="en-GB" smtClean="0"/>
              <a:pPr>
                <a:defRPr/>
              </a:pPr>
              <a:t>‹#›</a:t>
            </a:fld>
            <a:endParaRPr lang="en-GB"/>
          </a:p>
        </p:txBody>
      </p:sp>
    </p:spTree>
    <p:extLst>
      <p:ext uri="{BB962C8B-B14F-4D97-AF65-F5344CB8AC3E}">
        <p14:creationId xmlns:p14="http://schemas.microsoft.com/office/powerpoint/2010/main" val="106105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8684654-ECF4-42B5-9EC2-3FCB0B7216BC}" type="datetime6">
              <a:rPr lang="en-GB" smtClean="0"/>
              <a:pPr>
                <a:defRPr/>
              </a:pPr>
              <a:t>May 16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220DBEC-FFFE-46A0-A241-53289C80554E}" type="slidenum">
              <a:rPr lang="en-GB" smtClean="0"/>
              <a:pPr>
                <a:defRPr/>
              </a:pPr>
              <a:t>‹#›</a:t>
            </a:fld>
            <a:endParaRPr lang="en-GB"/>
          </a:p>
        </p:txBody>
      </p:sp>
    </p:spTree>
    <p:extLst>
      <p:ext uri="{BB962C8B-B14F-4D97-AF65-F5344CB8AC3E}">
        <p14:creationId xmlns:p14="http://schemas.microsoft.com/office/powerpoint/2010/main" val="426717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BB98B28-15BD-4AEA-9D32-E6823D4266EB}" type="datetime6">
              <a:rPr lang="en-GB" smtClean="0"/>
              <a:pPr>
                <a:defRPr/>
              </a:pPr>
              <a:t>May 16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12A6FCD-BD27-4B0B-9450-0AB5AA721C3D}" type="slidenum">
              <a:rPr lang="en-GB" smtClean="0"/>
              <a:pPr>
                <a:defRPr/>
              </a:pPr>
              <a:t>‹#›</a:t>
            </a:fld>
            <a:endParaRPr lang="en-GB"/>
          </a:p>
        </p:txBody>
      </p:sp>
    </p:spTree>
    <p:extLst>
      <p:ext uri="{BB962C8B-B14F-4D97-AF65-F5344CB8AC3E}">
        <p14:creationId xmlns:p14="http://schemas.microsoft.com/office/powerpoint/2010/main" val="129419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9F98D234-BF44-4B02-A03C-CC38D1753A8E}" type="datetime6">
              <a:rPr lang="en-GB" smtClean="0"/>
              <a:pPr>
                <a:defRPr/>
              </a:pPr>
              <a:t>May 16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A1FB9EF-CEC7-4301-B4F8-1E6DCA272FBF}" type="slidenum">
              <a:rPr lang="en-GB" smtClean="0"/>
              <a:pPr>
                <a:defRPr/>
              </a:pPr>
              <a:t>‹#›</a:t>
            </a:fld>
            <a:endParaRPr lang="en-GB"/>
          </a:p>
        </p:txBody>
      </p:sp>
    </p:spTree>
    <p:extLst>
      <p:ext uri="{BB962C8B-B14F-4D97-AF65-F5344CB8AC3E}">
        <p14:creationId xmlns:p14="http://schemas.microsoft.com/office/powerpoint/2010/main" val="34708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550C4AFD-691F-4413-98BD-7CD34E645A38}" type="datetime6">
              <a:rPr lang="en-GB" smtClean="0"/>
              <a:pPr>
                <a:defRPr/>
              </a:pPr>
              <a:t>May 16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CC50A5B-E0E2-4F77-AD42-DDA6C3C13CF0}" type="slidenum">
              <a:rPr lang="en-GB" smtClean="0"/>
              <a:pPr>
                <a:defRPr/>
              </a:pPr>
              <a:t>‹#›</a:t>
            </a:fld>
            <a:endParaRPr lang="en-GB"/>
          </a:p>
        </p:txBody>
      </p:sp>
    </p:spTree>
    <p:extLst>
      <p:ext uri="{BB962C8B-B14F-4D97-AF65-F5344CB8AC3E}">
        <p14:creationId xmlns:p14="http://schemas.microsoft.com/office/powerpoint/2010/main" val="154121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89F92901-D89D-4AD4-A769-ADC51A80BD3F}" type="datetime6">
              <a:rPr lang="en-GB" smtClean="0"/>
              <a:pPr>
                <a:defRPr/>
              </a:pPr>
              <a:t>May 16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6870F475-92DA-44E1-B64B-9F2DAE9654AE}" type="slidenum">
              <a:rPr lang="en-GB" smtClean="0"/>
              <a:pPr>
                <a:defRPr/>
              </a:pPr>
              <a:t>‹#›</a:t>
            </a:fld>
            <a:endParaRPr lang="en-GB"/>
          </a:p>
        </p:txBody>
      </p:sp>
    </p:spTree>
    <p:extLst>
      <p:ext uri="{BB962C8B-B14F-4D97-AF65-F5344CB8AC3E}">
        <p14:creationId xmlns:p14="http://schemas.microsoft.com/office/powerpoint/2010/main" val="301472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1FD780D4-B2A2-413E-814C-31686B12A613}" type="datetime6">
              <a:rPr lang="en-GB" smtClean="0"/>
              <a:pPr>
                <a:defRPr/>
              </a:pPr>
              <a:t>May 16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FA20F317-B36F-4CC1-B34A-312852AD84D7}" type="slidenum">
              <a:rPr lang="en-GB" smtClean="0"/>
              <a:pPr>
                <a:defRPr/>
              </a:pPr>
              <a:t>‹#›</a:t>
            </a:fld>
            <a:endParaRPr lang="en-GB"/>
          </a:p>
        </p:txBody>
      </p:sp>
    </p:spTree>
    <p:extLst>
      <p:ext uri="{BB962C8B-B14F-4D97-AF65-F5344CB8AC3E}">
        <p14:creationId xmlns:p14="http://schemas.microsoft.com/office/powerpoint/2010/main" val="290371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CB8236-83B4-4B14-A83E-C35239DB45BC}" type="datetime6">
              <a:rPr lang="en-GB" smtClean="0"/>
              <a:pPr>
                <a:defRPr/>
              </a:pPr>
              <a:t>May 16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B7253325-73A7-4425-806A-D0A17DA8B1F0}" type="slidenum">
              <a:rPr lang="en-GB" smtClean="0"/>
              <a:pPr>
                <a:defRPr/>
              </a:pPr>
              <a:t>‹#›</a:t>
            </a:fld>
            <a:endParaRPr lang="en-GB"/>
          </a:p>
        </p:txBody>
      </p:sp>
    </p:spTree>
    <p:extLst>
      <p:ext uri="{BB962C8B-B14F-4D97-AF65-F5344CB8AC3E}">
        <p14:creationId xmlns:p14="http://schemas.microsoft.com/office/powerpoint/2010/main" val="280229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0F3E583-52D3-459A-9203-0C2255F470E2}" type="datetime6">
              <a:rPr lang="en-GB" smtClean="0"/>
              <a:pPr>
                <a:defRPr/>
              </a:pPr>
              <a:t>May 16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0CF224B9-6628-49D6-BACE-F376831C2F7E}" type="slidenum">
              <a:rPr lang="en-GB" smtClean="0"/>
              <a:pPr>
                <a:defRPr/>
              </a:pPr>
              <a:t>‹#›</a:t>
            </a:fld>
            <a:endParaRPr lang="en-GB"/>
          </a:p>
        </p:txBody>
      </p:sp>
    </p:spTree>
    <p:extLst>
      <p:ext uri="{BB962C8B-B14F-4D97-AF65-F5344CB8AC3E}">
        <p14:creationId xmlns:p14="http://schemas.microsoft.com/office/powerpoint/2010/main" val="412455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EF2B430C-7FC6-42A9-AF4B-5C155EB26ED3}" type="datetime6">
              <a:rPr lang="en-GB" smtClean="0"/>
              <a:pPr>
                <a:defRPr/>
              </a:pPr>
              <a:t>May 16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DB477E8-DC17-417F-AB29-EDC21F9B8D8F}" type="slidenum">
              <a:rPr lang="en-GB" smtClean="0"/>
              <a:pPr>
                <a:defRPr/>
              </a:pPr>
              <a:t>‹#›</a:t>
            </a:fld>
            <a:endParaRPr lang="en-GB"/>
          </a:p>
        </p:txBody>
      </p:sp>
    </p:spTree>
    <p:extLst>
      <p:ext uri="{BB962C8B-B14F-4D97-AF65-F5344CB8AC3E}">
        <p14:creationId xmlns:p14="http://schemas.microsoft.com/office/powerpoint/2010/main" val="3780118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AC3BFE3C-2C4B-4171-85A5-F363FF033AB6}" type="datetime6">
              <a:rPr lang="en-GB" smtClean="0"/>
              <a:pPr>
                <a:defRPr/>
              </a:pPr>
              <a:t>May 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14C4D62-D275-4B64-8D4A-981A8AE4CF3A}" type="slidenum">
              <a:rPr lang="en-GB" smtClean="0"/>
              <a:pPr>
                <a:defRPr/>
              </a:pPr>
              <a:t>‹#›</a:t>
            </a:fld>
            <a:endParaRPr lang="en-GB"/>
          </a:p>
        </p:txBody>
      </p:sp>
    </p:spTree>
    <p:extLst>
      <p:ext uri="{BB962C8B-B14F-4D97-AF65-F5344CB8AC3E}">
        <p14:creationId xmlns:p14="http://schemas.microsoft.com/office/powerpoint/2010/main" val="1084389036"/>
      </p:ext>
    </p:extLst>
  </p:cSld>
  <p:clrMap bg1="lt1" tx1="dk1" bg2="lt2" tx2="dk2" accent1="accent1" accent2="accent2" accent3="accent3" accent4="accent4" accent5="accent5" accent6="accent6" hlink="hlink" folHlink="folHlink"/>
  <p:sldLayoutIdLst>
    <p:sldLayoutId id="2147486190" r:id="rId1"/>
    <p:sldLayoutId id="2147486191" r:id="rId2"/>
    <p:sldLayoutId id="2147486192" r:id="rId3"/>
    <p:sldLayoutId id="2147486193" r:id="rId4"/>
    <p:sldLayoutId id="2147486194" r:id="rId5"/>
    <p:sldLayoutId id="2147486195" r:id="rId6"/>
    <p:sldLayoutId id="2147486196" r:id="rId7"/>
    <p:sldLayoutId id="2147486197" r:id="rId8"/>
    <p:sldLayoutId id="2147486198" r:id="rId9"/>
    <p:sldLayoutId id="2147486199" r:id="rId10"/>
    <p:sldLayoutId id="2147486200"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hensmc.com/resources/vfm"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www.building-leadership-for-health.org.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euroqol.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vizhub.healthdata.org/gbd-compa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statistics/local-authority-revenue-expenditure-and-financing-england-2014-to-2015-budget" TargetMode="External"/><Relationship Id="rId2" Type="http://schemas.openxmlformats.org/officeDocument/2006/relationships/hyperlink" Target="https://www.england.nhs.uk/resources/resources-for-ccgs/prog-budgeting/"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nwia.idwellness.org/2011/02/28/definitions-of-wellbeing-quality-of-life-and-wellness/"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www2.warwick.ac.uk/fac/med/research/platform/wemwb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neweconomics.org/publications/by/well-being" TargetMode="External"/><Relationship Id="rId2" Type="http://schemas.openxmlformats.org/officeDocument/2006/relationships/hyperlink" Target="http://www.neweconomics.org/publications/entry/a-guide-to-social-return-on-investment"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local.gov.uk/health-wellbeing-and-adult-social-care/-/journal_content/56/10180/4060433/ARTICLE"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artshealthandwellbeing.org.uk/"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www.cynefinwales.org.uk/about-us.html" TargetMode="External"/><Relationship Id="rId5" Type="http://schemas.openxmlformats.org/officeDocument/2006/relationships/hyperlink" Target="https://www.england.nhs.uk/ourwork/innovation/healthy-new-towns/" TargetMode="External"/><Relationship Id="rId4" Type="http://schemas.openxmlformats.org/officeDocument/2006/relationships/hyperlink" Target="http://archive.sportengland.org/research/value_of_sport_monitor/psychological_health.asp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hact.org.uk/social-value-ban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thensmc.com/resources/vfm" TargetMode="External"/><Relationship Id="rId3" Type="http://schemas.openxmlformats.org/officeDocument/2006/relationships/hyperlink" Target="http://nwia.idwellness.org/2011/02/28/definitions-of-wellbeing-quality-of-life-and-wellness/" TargetMode="External"/><Relationship Id="rId7" Type="http://schemas.openxmlformats.org/officeDocument/2006/relationships/hyperlink" Target="http://www.scotland.gov.uk/Topics/People/Young-People/gettingitright/background/wellbe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ons.gov.uk/ons/dcp171766_377786.pdf" TargetMode="External"/><Relationship Id="rId5" Type="http://schemas.openxmlformats.org/officeDocument/2006/relationships/hyperlink" Target="http://www.neweconomics.org/publications/by/well-being" TargetMode="External"/><Relationship Id="rId4" Type="http://schemas.openxmlformats.org/officeDocument/2006/relationships/hyperlink" Target="http://www.neweconomics.org/publications/entry/a-guide-to-social-return-on-investment" TargetMode="External"/><Relationship Id="rId9" Type="http://schemas.openxmlformats.org/officeDocument/2006/relationships/hyperlink" Target="http://www.building-leadership-for-health.org.uk/"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ww.navca.org.uk/localvs/lcp/research" TargetMode="External"/><Relationship Id="rId13" Type="http://schemas.openxmlformats.org/officeDocument/2006/relationships/hyperlink" Target="http://www.nhsconfed.org/~/media/Confederation/Files/Publications/Documents/building-social-value.pdf" TargetMode="External"/><Relationship Id="rId3" Type="http://schemas.openxmlformats.org/officeDocument/2006/relationships/hyperlink" Target="https://www.croydon.gov.uk/sites/default/files/articles/downloads/socialvalue.pdf" TargetMode="External"/><Relationship Id="rId7" Type="http://schemas.openxmlformats.org/officeDocument/2006/relationships/hyperlink" Target="http://www.nice.org.uk/About/What-we-do/Into-practice/Return-on-investment-tools/Alcohol-return-on-investment-tool" TargetMode="External"/><Relationship Id="rId12" Type="http://schemas.openxmlformats.org/officeDocument/2006/relationships/hyperlink" Target="http://www.thesroinetwork.org/publications/doc_details/224-guide-to-commissioning-for-maximum-valu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nice.org.uk/About/What-we-do/Into-practice/Return-on-investment-tools/Physical-activity-return-on-investment-tool" TargetMode="External"/><Relationship Id="rId11" Type="http://schemas.openxmlformats.org/officeDocument/2006/relationships/hyperlink" Target="https://www.gov.uk/government/uploads/system/uploads/attachment_data/file/215895/dh_122354.pdf" TargetMode="External"/><Relationship Id="rId5" Type="http://schemas.openxmlformats.org/officeDocument/2006/relationships/hyperlink" Target="http://www.nice.org.uk/About/What-we-do/Into-practice/Return-on-investment-tools/Tobacco-return-on-investment-tool" TargetMode="External"/><Relationship Id="rId10" Type="http://schemas.openxmlformats.org/officeDocument/2006/relationships/hyperlink" Target="http://www.institute.nhs.uk/quality_and_service_improvement_tools/quality_and_service_improvement_tools/Return_on_Investment_(ROI)_calculator.html" TargetMode="External"/><Relationship Id="rId4" Type="http://schemas.openxmlformats.org/officeDocument/2006/relationships/hyperlink" Target="http://www.liverpoolccg.nhs.uk/Library/About_us/Publications/Social_Value_Strategy_LCCG_2014.pdf" TargetMode="External"/><Relationship Id="rId9" Type="http://schemas.openxmlformats.org/officeDocument/2006/relationships/hyperlink" Target="http://www.ash.org.uk/localtoolkit/" TargetMode="External"/><Relationship Id="rId14" Type="http://schemas.openxmlformats.org/officeDocument/2006/relationships/hyperlink" Target="http://www.hact.org.uk/social-value-publication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11560" y="2204864"/>
            <a:ext cx="7416824" cy="1080120"/>
          </a:xfrm>
        </p:spPr>
        <p:txBody>
          <a:bodyPr>
            <a:noAutofit/>
          </a:bodyPr>
          <a:lstStyle/>
          <a:p>
            <a:pPr eaLnBrk="1" hangingPunct="1"/>
            <a:r>
              <a:rPr lang="en-GB" altLang="en-US" sz="5400" b="1" dirty="0">
                <a:solidFill>
                  <a:srgbClr val="800000"/>
                </a:solidFill>
              </a:rPr>
              <a:t>Evaluating Behaviour Change for Health and Wellbeing</a:t>
            </a:r>
            <a:endParaRPr lang="en-GB" altLang="en-US" sz="5400" dirty="0">
              <a:solidFill>
                <a:srgbClr val="800000"/>
              </a:solidFill>
            </a:endParaRPr>
          </a:p>
        </p:txBody>
      </p:sp>
      <p:sp>
        <p:nvSpPr>
          <p:cNvPr id="29699" name="Rectangle 3"/>
          <p:cNvSpPr>
            <a:spLocks noGrp="1" noChangeArrowheads="1"/>
          </p:cNvSpPr>
          <p:nvPr>
            <p:ph type="subTitle" idx="1"/>
          </p:nvPr>
        </p:nvSpPr>
        <p:spPr>
          <a:xfrm>
            <a:off x="1475656" y="3690938"/>
            <a:ext cx="7201024" cy="3167062"/>
          </a:xfrm>
        </p:spPr>
        <p:txBody>
          <a:bodyPr/>
          <a:lstStyle/>
          <a:p>
            <a:pPr algn="r" eaLnBrk="1" hangingPunct="1"/>
            <a:r>
              <a:rPr lang="en-GB" altLang="en-US" sz="2700" b="1" dirty="0"/>
              <a:t>Graham Lister</a:t>
            </a:r>
          </a:p>
          <a:p>
            <a:pPr algn="r" eaLnBrk="1" hangingPunct="1"/>
            <a:r>
              <a:rPr lang="en-GB" altLang="en-US" sz="2700" b="1" dirty="0"/>
              <a:t>Visiting Professor</a:t>
            </a:r>
          </a:p>
          <a:p>
            <a:pPr algn="r" eaLnBrk="1" hangingPunct="1"/>
            <a:r>
              <a:rPr lang="en-GB" altLang="en-US" sz="2700" b="1" dirty="0"/>
              <a:t>London South Bank University</a:t>
            </a:r>
          </a:p>
          <a:p>
            <a:pPr algn="r" eaLnBrk="1" hangingPunct="1"/>
            <a:r>
              <a:rPr lang="en-GB" altLang="en-US" sz="2700" b="1" dirty="0"/>
              <a:t>Senior Associate NSMC </a:t>
            </a:r>
          </a:p>
          <a:p>
            <a:pPr algn="r" eaLnBrk="1" hangingPunct="1"/>
            <a:r>
              <a:rPr lang="en-GB" altLang="en-US" sz="2700" b="1" dirty="0"/>
              <a:t>24 April 2016</a:t>
            </a:r>
          </a:p>
          <a:p>
            <a:pPr algn="r" eaLnBrk="1" hangingPunct="1"/>
            <a:endParaRPr lang="en-GB" altLang="en-US" sz="2700" dirty="0"/>
          </a:p>
          <a:p>
            <a:pPr algn="r" eaLnBrk="1" hangingPunct="1"/>
            <a:endParaRPr lang="en-GB" altLang="en-US" sz="2700" dirty="0"/>
          </a:p>
          <a:p>
            <a:pPr algn="r" eaLnBrk="1" hangingPunct="1"/>
            <a:endParaRPr lang="en-GB" altLang="en-US" sz="2700" dirty="0"/>
          </a:p>
          <a:p>
            <a:pPr algn="r" eaLnBrk="1" hangingPunct="1"/>
            <a:endParaRPr lang="en-GB" altLang="en-US" sz="2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chine Learning in Artificial Intellig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9311" y="9441"/>
            <a:ext cx="2038770" cy="2411447"/>
          </a:xfrm>
          <a:prstGeom prst="rect">
            <a:avLst/>
          </a:prstGeom>
        </p:spPr>
      </p:pic>
      <p:sp>
        <p:nvSpPr>
          <p:cNvPr id="3" name="Title 2"/>
          <p:cNvSpPr>
            <a:spLocks noGrp="1"/>
          </p:cNvSpPr>
          <p:nvPr>
            <p:ph type="title"/>
          </p:nvPr>
        </p:nvSpPr>
        <p:spPr>
          <a:xfrm>
            <a:off x="628650" y="365126"/>
            <a:ext cx="5743550" cy="1325563"/>
          </a:xfrm>
        </p:spPr>
        <p:txBody>
          <a:bodyPr>
            <a:normAutofit/>
          </a:bodyPr>
          <a:lstStyle/>
          <a:p>
            <a:r>
              <a:rPr lang="en-GB" altLang="en-US" sz="4000" b="1" dirty="0">
                <a:solidFill>
                  <a:srgbClr val="800000"/>
                </a:solidFill>
                <a:latin typeface="+mn-lt"/>
              </a:rPr>
              <a:t>1. Using a Ready Reckoner</a:t>
            </a:r>
            <a:br>
              <a:rPr lang="en-GB" altLang="en-US" sz="3600" b="1" dirty="0">
                <a:solidFill>
                  <a:srgbClr val="800000"/>
                </a:solidFill>
              </a:rPr>
            </a:br>
            <a:endParaRPr lang="en-US" dirty="0"/>
          </a:p>
        </p:txBody>
      </p:sp>
      <p:sp>
        <p:nvSpPr>
          <p:cNvPr id="4" name="Content Placeholder 3"/>
          <p:cNvSpPr>
            <a:spLocks noGrp="1"/>
          </p:cNvSpPr>
          <p:nvPr>
            <p:ph idx="1"/>
          </p:nvPr>
        </p:nvSpPr>
        <p:spPr>
          <a:xfrm>
            <a:off x="395536" y="1484784"/>
            <a:ext cx="8208912" cy="5256584"/>
          </a:xfrm>
        </p:spPr>
        <p:txBody>
          <a:bodyPr>
            <a:normAutofit fontScale="85000" lnSpcReduction="20000"/>
          </a:bodyPr>
          <a:lstStyle/>
          <a:p>
            <a:r>
              <a:rPr lang="en-GB" sz="2800" dirty="0"/>
              <a:t>Measures of costs and short term benefits </a:t>
            </a:r>
          </a:p>
          <a:p>
            <a:pPr lvl="1"/>
            <a:r>
              <a:rPr lang="en-GB" sz="2500" dirty="0"/>
              <a:t>Can be entered into a NSMC VfM ready reckoner</a:t>
            </a:r>
          </a:p>
          <a:p>
            <a:pPr lvl="1"/>
            <a:r>
              <a:rPr lang="en-GB" sz="2500" dirty="0"/>
              <a:t>To calculate the long term costs and benefits</a:t>
            </a:r>
          </a:p>
          <a:p>
            <a:pPr lvl="1"/>
            <a:r>
              <a:rPr lang="en-GB" sz="2500" dirty="0"/>
              <a:t>Based on estimates and assumptions from studies</a:t>
            </a:r>
          </a:p>
          <a:p>
            <a:pPr lvl="1"/>
            <a:r>
              <a:rPr lang="en-GB" sz="2500" dirty="0"/>
              <a:t>And consultations with experts in each field</a:t>
            </a:r>
          </a:p>
          <a:p>
            <a:r>
              <a:rPr lang="en-GB" sz="2800" dirty="0"/>
              <a:t>Outcome measures reported as requested by experts: </a:t>
            </a:r>
          </a:p>
          <a:p>
            <a:pPr lvl="1"/>
            <a:r>
              <a:rPr lang="en-GB" sz="2600" dirty="0"/>
              <a:t>Incremental Cost Utility Ratio (Cost per QALY), Social Return on Investment (SROI), Deaths averted, Odds Ratio (health outcome compared to baseline),Numbers Needed to Treat (how many people would need to be helped for every death averted).</a:t>
            </a:r>
          </a:p>
          <a:p>
            <a:pPr lvl="1"/>
            <a:r>
              <a:rPr lang="en-GB" sz="2600" dirty="0"/>
              <a:t>Sensitivity Analysis (range of outcomes resulting from changes in key assumptions), Outcomes weighted for impact on equity. </a:t>
            </a:r>
          </a:p>
          <a:p>
            <a:r>
              <a:rPr lang="en-GB" sz="3100" dirty="0"/>
              <a:t>See NSMC ready reckoners and training materials at</a:t>
            </a:r>
          </a:p>
          <a:p>
            <a:pPr lvl="1">
              <a:defRPr/>
            </a:pPr>
            <a:r>
              <a:rPr lang="en-GB" sz="2200" u="sng" dirty="0">
                <a:solidFill>
                  <a:prstClr val="black"/>
                </a:solidFill>
                <a:hlinkClick r:id="rId3"/>
              </a:rPr>
              <a:t>http://thensmc.com/resources/vfm</a:t>
            </a:r>
            <a:r>
              <a:rPr lang="en-GB" sz="2200" dirty="0">
                <a:solidFill>
                  <a:prstClr val="black"/>
                </a:solidFill>
              </a:rPr>
              <a:t> </a:t>
            </a:r>
          </a:p>
          <a:p>
            <a:pPr lvl="1"/>
            <a:r>
              <a:rPr lang="en-GB" sz="2200" dirty="0">
                <a:hlinkClick r:id="rId4"/>
              </a:rPr>
              <a:t>http://www.building-leadership-for-health.org.uk</a:t>
            </a:r>
            <a:r>
              <a:rPr lang="en-GB" sz="2600" dirty="0"/>
              <a:t> </a:t>
            </a:r>
          </a:p>
          <a:p>
            <a:r>
              <a:rPr lang="en-GB" sz="2900" dirty="0"/>
              <a:t>Concepts used in tools are explained in the following slides</a:t>
            </a:r>
          </a:p>
          <a:p>
            <a:pPr marL="342900" lvl="1" indent="0">
              <a:buNone/>
            </a:pPr>
            <a:r>
              <a:rPr lang="en-GB" sz="2500" dirty="0"/>
              <a:t>	</a:t>
            </a:r>
          </a:p>
          <a:p>
            <a:pPr lvl="1"/>
            <a:endParaRPr lang="en-GB" sz="2500" dirty="0"/>
          </a:p>
        </p:txBody>
      </p:sp>
    </p:spTree>
    <p:extLst>
      <p:ext uri="{BB962C8B-B14F-4D97-AF65-F5344CB8AC3E}">
        <p14:creationId xmlns:p14="http://schemas.microsoft.com/office/powerpoint/2010/main" val="948780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910763" y="353984"/>
            <a:ext cx="6570662" cy="860102"/>
          </a:xfrm>
        </p:spPr>
        <p:txBody>
          <a:bodyPr>
            <a:normAutofit/>
          </a:bodyPr>
          <a:lstStyle/>
          <a:p>
            <a:pPr eaLnBrk="1" hangingPunct="1">
              <a:defRPr/>
            </a:pPr>
            <a:r>
              <a:rPr lang="en-GB" sz="4000" b="1" dirty="0">
                <a:solidFill>
                  <a:srgbClr val="800000"/>
                </a:solidFill>
                <a:effectLst>
                  <a:outerShdw blurRad="38100" dist="38100" dir="2700000" algn="tl">
                    <a:srgbClr val="C0C0C0"/>
                  </a:outerShdw>
                </a:effectLst>
                <a:latin typeface="+mn-lt"/>
              </a:rPr>
              <a:t>2. Measuring Health Benefits</a:t>
            </a:r>
          </a:p>
        </p:txBody>
      </p:sp>
      <p:sp>
        <p:nvSpPr>
          <p:cNvPr id="62467" name="Rectangle 3"/>
          <p:cNvSpPr>
            <a:spLocks noGrp="1" noChangeArrowheads="1"/>
          </p:cNvSpPr>
          <p:nvPr>
            <p:ph type="subTitle" idx="1"/>
          </p:nvPr>
        </p:nvSpPr>
        <p:spPr>
          <a:xfrm>
            <a:off x="2051050" y="1341438"/>
            <a:ext cx="6913563" cy="5255914"/>
          </a:xfrm>
        </p:spPr>
        <p:txBody>
          <a:bodyPr>
            <a:normAutofit/>
          </a:bodyPr>
          <a:lstStyle/>
          <a:p>
            <a:pPr>
              <a:lnSpc>
                <a:spcPct val="100000"/>
              </a:lnSpc>
              <a:defRPr/>
            </a:pPr>
            <a:r>
              <a:rPr lang="en-GB" sz="2600" dirty="0">
                <a:effectLst>
                  <a:outerShdw blurRad="38100" dist="38100" dir="2700000" algn="tl">
                    <a:srgbClr val="C0C0C0"/>
                  </a:outerShdw>
                </a:effectLst>
              </a:rPr>
              <a:t>QALYs = Quality Adjusted Life Years</a:t>
            </a:r>
          </a:p>
          <a:p>
            <a:pPr lvl="1">
              <a:lnSpc>
                <a:spcPct val="100000"/>
              </a:lnSpc>
              <a:defRPr/>
            </a:pPr>
            <a:r>
              <a:rPr lang="en-GB" sz="2400" dirty="0">
                <a:effectLst>
                  <a:outerShdw blurRad="38100" dist="38100" dir="2700000" algn="tl">
                    <a:srgbClr val="C0C0C0"/>
                  </a:outerShdw>
                </a:effectLst>
              </a:rPr>
              <a:t>Years of life are weighted between 0-1</a:t>
            </a:r>
          </a:p>
          <a:p>
            <a:pPr lvl="1">
              <a:lnSpc>
                <a:spcPct val="100000"/>
              </a:lnSpc>
              <a:defRPr/>
            </a:pPr>
            <a:r>
              <a:rPr lang="en-GB" sz="2400" dirty="0">
                <a:effectLst>
                  <a:outerShdw blurRad="38100" dist="38100" dir="2700000" algn="tl">
                    <a:srgbClr val="C0C0C0"/>
                  </a:outerShdw>
                </a:effectLst>
              </a:rPr>
              <a:t>Depending on the quality of life</a:t>
            </a:r>
          </a:p>
          <a:p>
            <a:pPr lvl="1">
              <a:lnSpc>
                <a:spcPct val="100000"/>
              </a:lnSpc>
              <a:defRPr/>
            </a:pPr>
            <a:r>
              <a:rPr lang="en-GB" sz="2400" dirty="0">
                <a:effectLst>
                  <a:outerShdw blurRad="38100" dist="38100" dir="2700000" algn="tl">
                    <a:srgbClr val="C0C0C0"/>
                  </a:outerShdw>
                </a:effectLst>
              </a:rPr>
              <a:t>As perceived by patients but</a:t>
            </a:r>
          </a:p>
          <a:p>
            <a:pPr lvl="1">
              <a:lnSpc>
                <a:spcPct val="100000"/>
              </a:lnSpc>
              <a:defRPr/>
            </a:pPr>
            <a:r>
              <a:rPr lang="en-GB" sz="2400" dirty="0">
                <a:effectLst>
                  <a:outerShdw blurRad="38100" dist="38100" dir="2700000" algn="tl">
                    <a:srgbClr val="C0C0C0"/>
                  </a:outerShdw>
                </a:effectLst>
              </a:rPr>
              <a:t>It depends who you ask and when</a:t>
            </a:r>
          </a:p>
          <a:p>
            <a:pPr lvl="1">
              <a:lnSpc>
                <a:spcPct val="100000"/>
              </a:lnSpc>
              <a:defRPr/>
            </a:pPr>
            <a:r>
              <a:rPr lang="en-GB" sz="2400" dirty="0">
                <a:effectLst>
                  <a:outerShdw blurRad="38100" dist="38100" dir="2700000" algn="tl">
                    <a:srgbClr val="C0C0C0"/>
                  </a:outerShdw>
                </a:effectLst>
              </a:rPr>
              <a:t>There are many different QALY tables</a:t>
            </a:r>
          </a:p>
          <a:p>
            <a:pPr>
              <a:lnSpc>
                <a:spcPct val="100000"/>
              </a:lnSpc>
              <a:defRPr/>
            </a:pPr>
            <a:r>
              <a:rPr lang="en-GB" sz="2600" dirty="0">
                <a:effectLst>
                  <a:outerShdw blurRad="38100" dist="38100" dir="2700000" algn="tl">
                    <a:srgbClr val="C0C0C0"/>
                  </a:outerShdw>
                </a:effectLst>
              </a:rPr>
              <a:t>DALYs = disability adjusted life years  </a:t>
            </a:r>
          </a:p>
          <a:p>
            <a:pPr lvl="1">
              <a:lnSpc>
                <a:spcPct val="100000"/>
              </a:lnSpc>
              <a:defRPr/>
            </a:pPr>
            <a:r>
              <a:rPr lang="en-GB" sz="2400" dirty="0">
                <a:effectLst>
                  <a:outerShdw blurRad="38100" dist="38100" dir="2700000" algn="tl">
                    <a:srgbClr val="C0C0C0"/>
                  </a:outerShdw>
                </a:effectLst>
              </a:rPr>
              <a:t>Used by WHO for burden of disease</a:t>
            </a:r>
          </a:p>
          <a:p>
            <a:pPr lvl="1">
              <a:lnSpc>
                <a:spcPct val="100000"/>
              </a:lnSpc>
              <a:defRPr/>
            </a:pPr>
            <a:r>
              <a:rPr lang="en-GB" sz="2400" dirty="0">
                <a:effectLst>
                  <a:outerShdw blurRad="38100" dist="38100" dir="2700000" algn="tl">
                    <a:srgbClr val="C0C0C0"/>
                  </a:outerShdw>
                </a:effectLst>
              </a:rPr>
              <a:t>DALYs = Years of Life Lost (YLL) + Years Lived with Disability (YLD) weighted by experts 0-1</a:t>
            </a:r>
          </a:p>
          <a:p>
            <a:pPr lvl="1">
              <a:lnSpc>
                <a:spcPct val="100000"/>
              </a:lnSpc>
              <a:defRPr/>
            </a:pPr>
            <a:r>
              <a:rPr lang="en-GB" sz="2400" dirty="0">
                <a:effectLst>
                  <a:outerShdw blurRad="38100" dist="38100" dir="2700000" algn="tl">
                    <a:srgbClr val="C0C0C0"/>
                  </a:outerShdw>
                </a:effectLst>
              </a:rPr>
              <a:t>But original WHO DALYs included age weights</a:t>
            </a:r>
          </a:p>
        </p:txBody>
      </p:sp>
      <p:pic>
        <p:nvPicPr>
          <p:cNvPr id="43012" name="Picture 5" descr="Biot490Phot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62" y="2015979"/>
            <a:ext cx="19081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
          <p:cNvSpPr txBox="1">
            <a:spLocks noChangeArrowheads="1"/>
          </p:cNvSpPr>
          <p:nvPr/>
        </p:nvSpPr>
        <p:spPr bwMode="auto">
          <a:xfrm>
            <a:off x="17794" y="4105129"/>
            <a:ext cx="1785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charset="0"/>
              </a:defRPr>
            </a:lvl2pPr>
            <a:lvl3pPr marL="1143000" indent="-228600">
              <a:spcBef>
                <a:spcPct val="20000"/>
              </a:spcBef>
              <a:buClr>
                <a:schemeClr val="accent2"/>
              </a:buClr>
              <a:buChar char="•"/>
              <a:defRPr sz="2400">
                <a:solidFill>
                  <a:schemeClr val="tx2"/>
                </a:solidFill>
                <a:latin typeface="Arial" charset="0"/>
              </a:defRPr>
            </a:lvl3pPr>
            <a:lvl4pPr marL="1600200" indent="-228600">
              <a:spcBef>
                <a:spcPct val="20000"/>
              </a:spcBef>
              <a:buClr>
                <a:schemeClr val="tx1"/>
              </a:buClr>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spcBef>
                <a:spcPct val="0"/>
              </a:spcBef>
              <a:buClrTx/>
              <a:buSzTx/>
              <a:buFontTx/>
              <a:buNone/>
            </a:pPr>
            <a:r>
              <a:rPr lang="en-GB" altLang="en-US" sz="1600" dirty="0">
                <a:solidFill>
                  <a:schemeClr val="tx1"/>
                </a:solidFill>
              </a:rPr>
              <a:t>Margaret Chan </a:t>
            </a:r>
          </a:p>
        </p:txBody>
      </p:sp>
      <p:sp>
        <p:nvSpPr>
          <p:cNvPr id="2" name="TextBox 1"/>
          <p:cNvSpPr txBox="1"/>
          <p:nvPr/>
        </p:nvSpPr>
        <p:spPr>
          <a:xfrm>
            <a:off x="179512" y="4581128"/>
            <a:ext cx="2448272" cy="1477328"/>
          </a:xfrm>
          <a:prstGeom prst="rect">
            <a:avLst/>
          </a:prstGeom>
          <a:noFill/>
        </p:spPr>
        <p:txBody>
          <a:bodyPr wrap="square" rtlCol="0">
            <a:spAutoFit/>
          </a:bodyPr>
          <a:lstStyle/>
          <a:p>
            <a:r>
              <a:rPr lang="en-GB" dirty="0"/>
              <a:t>NICE now suggest a value of £20,00 per QALY but PHE suggest a value of £60,000 as the basis for evaluation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14820"/>
            <a:ext cx="5040560" cy="1568646"/>
          </a:xfrm>
        </p:spPr>
        <p:txBody>
          <a:bodyPr>
            <a:normAutofit/>
          </a:bodyPr>
          <a:lstStyle/>
          <a:p>
            <a:r>
              <a:rPr lang="en-GB" sz="4000" b="1" dirty="0">
                <a:solidFill>
                  <a:srgbClr val="800000"/>
                </a:solidFill>
                <a:latin typeface="+mn-lt"/>
              </a:rPr>
              <a:t>2. QALYS: The  EuroQol</a:t>
            </a:r>
            <a:endParaRPr lang="en-US" sz="4000" b="1" dirty="0">
              <a:latin typeface="+mn-lt"/>
            </a:endParaRPr>
          </a:p>
        </p:txBody>
      </p:sp>
      <p:sp>
        <p:nvSpPr>
          <p:cNvPr id="3" name="Content Placeholder 2"/>
          <p:cNvSpPr>
            <a:spLocks noGrp="1"/>
          </p:cNvSpPr>
          <p:nvPr>
            <p:ph idx="1"/>
          </p:nvPr>
        </p:nvSpPr>
        <p:spPr>
          <a:xfrm>
            <a:off x="539552" y="2132856"/>
            <a:ext cx="7886700" cy="4351338"/>
          </a:xfrm>
        </p:spPr>
        <p:txBody>
          <a:bodyPr>
            <a:normAutofit/>
          </a:bodyPr>
          <a:lstStyle/>
          <a:p>
            <a:r>
              <a:rPr lang="en-GB" sz="2400" dirty="0"/>
              <a:t>EuroQol developed by researchers, from seven centres in England, Finland, the Netherlands, Norway and Sweden</a:t>
            </a:r>
          </a:p>
          <a:p>
            <a:r>
              <a:rPr lang="en-GB" sz="2400" dirty="0"/>
              <a:t>EQ-5D™ gives a standardised measure of health outcome. </a:t>
            </a:r>
          </a:p>
          <a:p>
            <a:r>
              <a:rPr lang="en-GB" sz="2400" dirty="0"/>
              <a:t>Based on patient perceptions but with standardised weights</a:t>
            </a:r>
          </a:p>
          <a:p>
            <a:r>
              <a:rPr lang="en-GB" sz="2400" dirty="0"/>
              <a:t>It is becoming the accepted standard which has the advantages of patient centred but with consistent values</a:t>
            </a:r>
          </a:p>
          <a:p>
            <a:r>
              <a:rPr lang="en-GB" sz="2400" dirty="0"/>
              <a:t>Explore the </a:t>
            </a:r>
            <a:r>
              <a:rPr lang="en-GB" sz="2400" dirty="0" err="1"/>
              <a:t>Euroqol</a:t>
            </a:r>
            <a:r>
              <a:rPr lang="en-GB" sz="2400" dirty="0"/>
              <a:t> network and EQ5D at:</a:t>
            </a:r>
            <a:endParaRPr lang="en-US" dirty="0">
              <a:hlinkClick r:id="rId2"/>
            </a:endParaRPr>
          </a:p>
          <a:p>
            <a:pPr lvl="1"/>
            <a:r>
              <a:rPr lang="en-US" sz="2000" dirty="0">
                <a:hlinkClick r:id="rId2"/>
              </a:rPr>
              <a:t>http://www.euroqol.org/</a:t>
            </a:r>
            <a:r>
              <a:rPr lang="en-US" sz="2000" dirty="0"/>
              <a:t> </a:t>
            </a:r>
          </a:p>
        </p:txBody>
      </p:sp>
      <p:pic>
        <p:nvPicPr>
          <p:cNvPr id="1028"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249136"/>
            <a:ext cx="1700014" cy="170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56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899592" y="190500"/>
            <a:ext cx="5832648" cy="1510307"/>
          </a:xfrm>
        </p:spPr>
        <p:txBody>
          <a:bodyPr>
            <a:normAutofit/>
          </a:bodyPr>
          <a:lstStyle/>
          <a:p>
            <a:r>
              <a:rPr lang="en-GB" altLang="en-US" sz="4000" b="1" dirty="0">
                <a:solidFill>
                  <a:srgbClr val="800000"/>
                </a:solidFill>
                <a:latin typeface="+mn-lt"/>
              </a:rPr>
              <a:t>2. EQ 5D (3 or 5 levels)</a:t>
            </a:r>
          </a:p>
        </p:txBody>
      </p:sp>
      <p:sp>
        <p:nvSpPr>
          <p:cNvPr id="3" name="Content Placeholder 2"/>
          <p:cNvSpPr>
            <a:spLocks noGrp="1"/>
          </p:cNvSpPr>
          <p:nvPr>
            <p:ph idx="1"/>
          </p:nvPr>
        </p:nvSpPr>
        <p:spPr>
          <a:xfrm>
            <a:off x="1727200" y="1700808"/>
            <a:ext cx="7416800" cy="4947642"/>
          </a:xfrm>
        </p:spPr>
        <p:txBody>
          <a:bodyPr>
            <a:normAutofit/>
          </a:bodyPr>
          <a:lstStyle/>
          <a:p>
            <a:pPr>
              <a:defRPr/>
            </a:pPr>
            <a:r>
              <a:rPr lang="en-GB" sz="2800" dirty="0"/>
              <a:t>Dimensions: </a:t>
            </a:r>
          </a:p>
          <a:p>
            <a:pPr lvl="1">
              <a:defRPr/>
            </a:pPr>
            <a:r>
              <a:rPr lang="en-GB" sz="2400" dirty="0"/>
              <a:t>mobility, self care, usual activities, pain/discomfort, anxiety/depression</a:t>
            </a:r>
          </a:p>
          <a:p>
            <a:pPr>
              <a:defRPr/>
            </a:pPr>
            <a:r>
              <a:rPr lang="en-GB" sz="2800" dirty="0"/>
              <a:t>3-5 levels: </a:t>
            </a:r>
          </a:p>
          <a:p>
            <a:pPr lvl="1">
              <a:defRPr/>
            </a:pPr>
            <a:r>
              <a:rPr lang="en-GB" sz="2400" u="sng" dirty="0"/>
              <a:t>no problems</a:t>
            </a:r>
            <a:r>
              <a:rPr lang="en-GB" sz="2400" dirty="0"/>
              <a:t>, slight problems, </a:t>
            </a:r>
            <a:r>
              <a:rPr lang="en-GB" sz="2400" u="sng" dirty="0"/>
              <a:t>moderate problems</a:t>
            </a:r>
            <a:r>
              <a:rPr lang="en-GB" sz="2400" dirty="0"/>
              <a:t>, severe problems, and </a:t>
            </a:r>
            <a:r>
              <a:rPr lang="en-GB" sz="2400" u="sng" dirty="0"/>
              <a:t>extreme problems</a:t>
            </a:r>
          </a:p>
          <a:p>
            <a:pPr>
              <a:defRPr/>
            </a:pPr>
            <a:r>
              <a:rPr lang="en-GB" sz="2800" dirty="0"/>
              <a:t>Visual analogue scale:</a:t>
            </a:r>
          </a:p>
          <a:p>
            <a:pPr lvl="1">
              <a:defRPr/>
            </a:pPr>
            <a:r>
              <a:rPr lang="en-GB" sz="2400" dirty="0"/>
              <a:t>‘the best health you can imagine’ - ‘the worst health you can imagine</a:t>
            </a:r>
            <a:r>
              <a:rPr lang="en-GB" dirty="0"/>
              <a:t>’</a:t>
            </a:r>
          </a:p>
          <a:p>
            <a:pPr>
              <a:defRPr/>
            </a:pPr>
            <a:r>
              <a:rPr lang="en-GB" sz="2800" dirty="0"/>
              <a:t>There is a tool for translating EQ5D scores e.g. 13223 into QALY outcomes</a:t>
            </a:r>
          </a:p>
          <a:p>
            <a:pPr marL="457200" lvl="1" indent="0">
              <a:buFont typeface="Wingdings" panose="05000000000000000000" pitchFamily="2" charset="2"/>
              <a:buNone/>
              <a:defRPr/>
            </a:pPr>
            <a:endParaRPr lang="en-GB" dirty="0"/>
          </a:p>
        </p:txBody>
      </p:sp>
      <p:cxnSp>
        <p:nvCxnSpPr>
          <p:cNvPr id="58372" name="Straight Connector 4"/>
          <p:cNvCxnSpPr>
            <a:cxnSpLocks noChangeShapeType="1"/>
          </p:cNvCxnSpPr>
          <p:nvPr/>
        </p:nvCxnSpPr>
        <p:spPr bwMode="auto">
          <a:xfrm flipH="1">
            <a:off x="679450" y="2276872"/>
            <a:ext cx="9525" cy="3960416"/>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
        <p:nvSpPr>
          <p:cNvPr id="7" name="Multiply 6"/>
          <p:cNvSpPr/>
          <p:nvPr/>
        </p:nvSpPr>
        <p:spPr bwMode="auto">
          <a:xfrm>
            <a:off x="231775" y="3127375"/>
            <a:ext cx="914400" cy="9144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GB">
              <a:latin typeface="Arial" charset="0"/>
            </a:endParaRPr>
          </a:p>
        </p:txBody>
      </p:sp>
      <p:sp>
        <p:nvSpPr>
          <p:cNvPr id="58374" name="TextBox 7"/>
          <p:cNvSpPr txBox="1">
            <a:spLocks noChangeArrowheads="1"/>
          </p:cNvSpPr>
          <p:nvPr/>
        </p:nvSpPr>
        <p:spPr bwMode="auto">
          <a:xfrm>
            <a:off x="224306" y="1824831"/>
            <a:ext cx="1004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GB" altLang="en-US" sz="1600" dirty="0">
                <a:solidFill>
                  <a:schemeClr val="tx1"/>
                </a:solidFill>
              </a:rPr>
              <a:t>The Best</a:t>
            </a:r>
          </a:p>
        </p:txBody>
      </p:sp>
      <p:sp>
        <p:nvSpPr>
          <p:cNvPr id="58375" name="Rectangle 8"/>
          <p:cNvSpPr>
            <a:spLocks noChangeArrowheads="1"/>
          </p:cNvSpPr>
          <p:nvPr/>
        </p:nvSpPr>
        <p:spPr bwMode="auto">
          <a:xfrm>
            <a:off x="252413" y="6308725"/>
            <a:ext cx="1085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r>
              <a:rPr lang="en-GB" altLang="en-US" sz="1600">
                <a:solidFill>
                  <a:schemeClr val="tx1"/>
                </a:solidFill>
              </a:rPr>
              <a:t>The worst</a:t>
            </a:r>
          </a:p>
        </p:txBody>
      </p:sp>
      <p:pic>
        <p:nvPicPr>
          <p:cNvPr id="2" name="Picture 1"/>
          <p:cNvPicPr>
            <a:picLocks noChangeAspect="1"/>
          </p:cNvPicPr>
          <p:nvPr/>
        </p:nvPicPr>
        <p:blipFill>
          <a:blip r:embed="rId2"/>
          <a:stretch>
            <a:fillRect/>
          </a:stretch>
        </p:blipFill>
        <p:spPr>
          <a:xfrm>
            <a:off x="7164288" y="120175"/>
            <a:ext cx="1694835" cy="1700931"/>
          </a:xfrm>
          <a:prstGeom prst="rect">
            <a:avLst/>
          </a:prstGeom>
        </p:spPr>
      </p:pic>
    </p:spTree>
    <p:extLst>
      <p:ext uri="{BB962C8B-B14F-4D97-AF65-F5344CB8AC3E}">
        <p14:creationId xmlns:p14="http://schemas.microsoft.com/office/powerpoint/2010/main" val="4249618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547664" y="34571"/>
            <a:ext cx="6480720" cy="1450214"/>
          </a:xfrm>
        </p:spPr>
        <p:txBody>
          <a:bodyPr>
            <a:normAutofit/>
          </a:bodyPr>
          <a:lstStyle/>
          <a:p>
            <a:r>
              <a:rPr lang="en-GB" altLang="en-US" sz="4000" b="1" dirty="0">
                <a:solidFill>
                  <a:srgbClr val="800000"/>
                </a:solidFill>
                <a:latin typeface="+mn-lt"/>
              </a:rPr>
              <a:t>2. Examples of EuroQol 5 D Scores and Outcomes</a:t>
            </a:r>
          </a:p>
        </p:txBody>
      </p:sp>
      <p:graphicFrame>
        <p:nvGraphicFramePr>
          <p:cNvPr id="4" name="Content Placeholder 3"/>
          <p:cNvGraphicFramePr>
            <a:graphicFrameLocks noGrp="1"/>
          </p:cNvGraphicFramePr>
          <p:nvPr>
            <p:ph idx="1"/>
          </p:nvPr>
        </p:nvGraphicFramePr>
        <p:xfrm>
          <a:off x="179388" y="1265238"/>
          <a:ext cx="8713787" cy="5403851"/>
        </p:xfrm>
        <a:graphic>
          <a:graphicData uri="http://schemas.openxmlformats.org/drawingml/2006/table">
            <a:tbl>
              <a:tblPr firstRow="1" firstCol="1" bandRow="1">
                <a:tableStyleId>{5C22544A-7EE6-4342-B048-85BDC9FD1C3A}</a:tableStyleId>
              </a:tblPr>
              <a:tblGrid>
                <a:gridCol w="1171014">
                  <a:extLst>
                    <a:ext uri="{9D8B030D-6E8A-4147-A177-3AD203B41FA5}">
                      <a16:colId xmlns:a16="http://schemas.microsoft.com/office/drawing/2014/main" val="20000"/>
                    </a:ext>
                  </a:extLst>
                </a:gridCol>
                <a:gridCol w="6148303">
                  <a:extLst>
                    <a:ext uri="{9D8B030D-6E8A-4147-A177-3AD203B41FA5}">
                      <a16:colId xmlns:a16="http://schemas.microsoft.com/office/drawing/2014/main" val="20001"/>
                    </a:ext>
                  </a:extLst>
                </a:gridCol>
                <a:gridCol w="1394470">
                  <a:extLst>
                    <a:ext uri="{9D8B030D-6E8A-4147-A177-3AD203B41FA5}">
                      <a16:colId xmlns:a16="http://schemas.microsoft.com/office/drawing/2014/main" val="20002"/>
                    </a:ext>
                  </a:extLst>
                </a:gridCol>
              </a:tblGrid>
              <a:tr h="550957">
                <a:tc>
                  <a:txBody>
                    <a:bodyPr/>
                    <a:lstStyle/>
                    <a:p>
                      <a:pPr>
                        <a:spcAft>
                          <a:spcPts val="600"/>
                        </a:spcAft>
                      </a:pPr>
                      <a:r>
                        <a:rPr lang="en-GB" sz="1500" dirty="0">
                          <a:effectLst/>
                        </a:rPr>
                        <a:t>Health State</a:t>
                      </a:r>
                      <a:endParaRPr lang="en-GB" sz="1000" dirty="0">
                        <a:solidFill>
                          <a:srgbClr val="000000"/>
                        </a:solidFill>
                        <a:effectLst/>
                        <a:latin typeface="Times New Roman"/>
                        <a:ea typeface="Calibri"/>
                        <a:cs typeface="Times New Roman"/>
                      </a:endParaRPr>
                    </a:p>
                  </a:txBody>
                  <a:tcPr marL="56116" marR="56116" marT="0" marB="0"/>
                </a:tc>
                <a:tc>
                  <a:txBody>
                    <a:bodyPr/>
                    <a:lstStyle/>
                    <a:p>
                      <a:pPr>
                        <a:spcAft>
                          <a:spcPts val="600"/>
                        </a:spcAft>
                      </a:pPr>
                      <a:r>
                        <a:rPr lang="en-GB" sz="1500" dirty="0">
                          <a:effectLst/>
                        </a:rPr>
                        <a:t>Description</a:t>
                      </a:r>
                      <a:endParaRPr lang="en-GB" sz="1000" dirty="0">
                        <a:solidFill>
                          <a:srgbClr val="000000"/>
                        </a:solidFill>
                        <a:effectLst/>
                        <a:latin typeface="Times New Roman"/>
                        <a:ea typeface="Calibri"/>
                        <a:cs typeface="Times New Roman"/>
                      </a:endParaRPr>
                    </a:p>
                  </a:txBody>
                  <a:tcPr marL="56116" marR="56116" marT="0" marB="0"/>
                </a:tc>
                <a:tc>
                  <a:txBody>
                    <a:bodyPr/>
                    <a:lstStyle/>
                    <a:p>
                      <a:pPr>
                        <a:spcAft>
                          <a:spcPts val="600"/>
                        </a:spcAft>
                      </a:pPr>
                      <a:r>
                        <a:rPr lang="en-GB" sz="1500">
                          <a:effectLst/>
                        </a:rPr>
                        <a:t>Valuation</a:t>
                      </a:r>
                      <a:endParaRPr lang="en-GB" sz="1000">
                        <a:solidFill>
                          <a:srgbClr val="000000"/>
                        </a:solidFill>
                        <a:effectLst/>
                        <a:latin typeface="Times New Roman"/>
                        <a:ea typeface="Calibri"/>
                        <a:cs typeface="Times New Roman"/>
                      </a:endParaRPr>
                    </a:p>
                  </a:txBody>
                  <a:tcPr marL="56116" marR="56116" marT="0" marB="0"/>
                </a:tc>
                <a:extLst>
                  <a:ext uri="{0D108BD9-81ED-4DB2-BD59-A6C34878D82A}">
                    <a16:rowId xmlns:a16="http://schemas.microsoft.com/office/drawing/2014/main" val="10000"/>
                  </a:ext>
                </a:extLst>
              </a:tr>
              <a:tr h="243844">
                <a:tc>
                  <a:txBody>
                    <a:bodyPr/>
                    <a:lstStyle/>
                    <a:p>
                      <a:pPr>
                        <a:spcAft>
                          <a:spcPts val="600"/>
                        </a:spcAft>
                      </a:pPr>
                      <a:r>
                        <a:rPr lang="en-GB" sz="1600">
                          <a:effectLst/>
                        </a:rPr>
                        <a:t>11111</a:t>
                      </a:r>
                      <a:endParaRPr lang="en-GB" sz="1200">
                        <a:solidFill>
                          <a:srgbClr val="000000"/>
                        </a:solidFill>
                        <a:effectLst/>
                        <a:latin typeface="Times New Roman"/>
                        <a:ea typeface="Calibri"/>
                        <a:cs typeface="Times New Roman"/>
                      </a:endParaRPr>
                    </a:p>
                  </a:txBody>
                  <a:tcPr marL="56116" marR="56116" marT="0" marB="0"/>
                </a:tc>
                <a:tc>
                  <a:txBody>
                    <a:bodyPr/>
                    <a:lstStyle/>
                    <a:p>
                      <a:pPr>
                        <a:spcAft>
                          <a:spcPts val="600"/>
                        </a:spcAft>
                      </a:pPr>
                      <a:r>
                        <a:rPr lang="en-GB" sz="1600">
                          <a:effectLst/>
                        </a:rPr>
                        <a:t>No Problems </a:t>
                      </a:r>
                      <a:endParaRPr lang="en-GB" sz="1200">
                        <a:solidFill>
                          <a:srgbClr val="000000"/>
                        </a:solidFill>
                        <a:effectLst/>
                        <a:latin typeface="Times New Roman"/>
                        <a:ea typeface="Calibri"/>
                        <a:cs typeface="Times New Roman"/>
                      </a:endParaRPr>
                    </a:p>
                  </a:txBody>
                  <a:tcPr marL="56116" marR="56116" marT="0" marB="0"/>
                </a:tc>
                <a:tc>
                  <a:txBody>
                    <a:bodyPr/>
                    <a:lstStyle/>
                    <a:p>
                      <a:pPr>
                        <a:spcAft>
                          <a:spcPts val="600"/>
                        </a:spcAft>
                      </a:pPr>
                      <a:r>
                        <a:rPr lang="en-GB" sz="1600">
                          <a:effectLst/>
                        </a:rPr>
                        <a:t> 1.000</a:t>
                      </a:r>
                      <a:endParaRPr lang="en-GB" sz="1200">
                        <a:solidFill>
                          <a:srgbClr val="000000"/>
                        </a:solidFill>
                        <a:effectLst/>
                        <a:latin typeface="Times New Roman"/>
                        <a:ea typeface="Calibri"/>
                        <a:cs typeface="Times New Roman"/>
                      </a:endParaRPr>
                    </a:p>
                  </a:txBody>
                  <a:tcPr marL="56116" marR="56116" marT="0" marB="0"/>
                </a:tc>
                <a:extLst>
                  <a:ext uri="{0D108BD9-81ED-4DB2-BD59-A6C34878D82A}">
                    <a16:rowId xmlns:a16="http://schemas.microsoft.com/office/drawing/2014/main" val="10001"/>
                  </a:ext>
                </a:extLst>
              </a:tr>
              <a:tr h="731532">
                <a:tc>
                  <a:txBody>
                    <a:bodyPr/>
                    <a:lstStyle/>
                    <a:p>
                      <a:pPr>
                        <a:spcAft>
                          <a:spcPts val="600"/>
                        </a:spcAft>
                      </a:pPr>
                      <a:r>
                        <a:rPr lang="en-GB" sz="1600">
                          <a:effectLst/>
                        </a:rPr>
                        <a:t>11221</a:t>
                      </a:r>
                      <a:endParaRPr lang="en-GB" sz="1200">
                        <a:solidFill>
                          <a:srgbClr val="000000"/>
                        </a:solidFill>
                        <a:effectLst/>
                        <a:latin typeface="Times New Roman"/>
                        <a:ea typeface="Calibri"/>
                        <a:cs typeface="Times New Roman"/>
                      </a:endParaRPr>
                    </a:p>
                  </a:txBody>
                  <a:tcPr marL="56116" marR="56116" marT="0" marB="0"/>
                </a:tc>
                <a:tc>
                  <a:txBody>
                    <a:bodyPr/>
                    <a:lstStyle/>
                    <a:p>
                      <a:pPr>
                        <a:spcAft>
                          <a:spcPts val="600"/>
                        </a:spcAft>
                      </a:pPr>
                      <a:r>
                        <a:rPr lang="en-GB" sz="1600" dirty="0">
                          <a:effectLst/>
                        </a:rPr>
                        <a:t>No problems walking about; no problems with self-care; some problems with performing usual activities; some pain or discomfort; not anxious or depressed</a:t>
                      </a:r>
                      <a:endParaRPr lang="en-GB" sz="1200" dirty="0">
                        <a:solidFill>
                          <a:srgbClr val="000000"/>
                        </a:solidFill>
                        <a:effectLst/>
                        <a:latin typeface="Times New Roman"/>
                        <a:ea typeface="Calibri"/>
                        <a:cs typeface="Times New Roman"/>
                      </a:endParaRPr>
                    </a:p>
                  </a:txBody>
                  <a:tcPr marL="56116" marR="56116" marT="0" marB="0"/>
                </a:tc>
                <a:tc>
                  <a:txBody>
                    <a:bodyPr/>
                    <a:lstStyle/>
                    <a:p>
                      <a:pPr>
                        <a:spcAft>
                          <a:spcPts val="600"/>
                        </a:spcAft>
                      </a:pPr>
                      <a:r>
                        <a:rPr lang="en-GB" sz="1600">
                          <a:effectLst/>
                        </a:rPr>
                        <a:t> 0.760</a:t>
                      </a:r>
                      <a:endParaRPr lang="en-GB" sz="1200">
                        <a:solidFill>
                          <a:srgbClr val="000000"/>
                        </a:solidFill>
                        <a:effectLst/>
                        <a:latin typeface="Times New Roman"/>
                        <a:ea typeface="Calibri"/>
                        <a:cs typeface="Times New Roman"/>
                      </a:endParaRPr>
                    </a:p>
                  </a:txBody>
                  <a:tcPr marL="56116" marR="56116" marT="0" marB="0"/>
                </a:tc>
                <a:extLst>
                  <a:ext uri="{0D108BD9-81ED-4DB2-BD59-A6C34878D82A}">
                    <a16:rowId xmlns:a16="http://schemas.microsoft.com/office/drawing/2014/main" val="10002"/>
                  </a:ext>
                </a:extLst>
              </a:tr>
              <a:tr h="841461">
                <a:tc>
                  <a:txBody>
                    <a:bodyPr/>
                    <a:lstStyle/>
                    <a:p>
                      <a:pPr>
                        <a:spcAft>
                          <a:spcPts val="600"/>
                        </a:spcAft>
                      </a:pPr>
                      <a:r>
                        <a:rPr lang="en-GB" sz="1600">
                          <a:effectLst/>
                        </a:rPr>
                        <a:t>22222</a:t>
                      </a:r>
                      <a:endParaRPr lang="en-GB" sz="1200">
                        <a:solidFill>
                          <a:srgbClr val="000000"/>
                        </a:solidFill>
                        <a:effectLst/>
                        <a:latin typeface="Times New Roman"/>
                        <a:ea typeface="Calibri"/>
                        <a:cs typeface="Times New Roman"/>
                      </a:endParaRPr>
                    </a:p>
                  </a:txBody>
                  <a:tcPr marL="56116" marR="56116" marT="0" marB="0"/>
                </a:tc>
                <a:tc>
                  <a:txBody>
                    <a:bodyPr/>
                    <a:lstStyle/>
                    <a:p>
                      <a:pPr>
                        <a:spcAft>
                          <a:spcPts val="600"/>
                        </a:spcAft>
                      </a:pPr>
                      <a:r>
                        <a:rPr lang="en-GB" sz="1600">
                          <a:effectLst/>
                        </a:rPr>
                        <a:t>Some problems walking about; some problems washing or dressing self; some problems with performing usual activities; moderate pain or discomfort; moderately anxious or depressed</a:t>
                      </a:r>
                      <a:endParaRPr lang="en-GB" sz="1200">
                        <a:solidFill>
                          <a:srgbClr val="000000"/>
                        </a:solidFill>
                        <a:effectLst/>
                        <a:latin typeface="Times New Roman"/>
                        <a:ea typeface="Calibri"/>
                        <a:cs typeface="Times New Roman"/>
                      </a:endParaRPr>
                    </a:p>
                  </a:txBody>
                  <a:tcPr marL="56116" marR="56116" marT="0" marB="0"/>
                </a:tc>
                <a:tc>
                  <a:txBody>
                    <a:bodyPr/>
                    <a:lstStyle/>
                    <a:p>
                      <a:pPr>
                        <a:spcAft>
                          <a:spcPts val="600"/>
                        </a:spcAft>
                      </a:pPr>
                      <a:r>
                        <a:rPr lang="en-GB" sz="1600">
                          <a:effectLst/>
                        </a:rPr>
                        <a:t> 0.516</a:t>
                      </a:r>
                      <a:endParaRPr lang="en-GB" sz="1200">
                        <a:solidFill>
                          <a:srgbClr val="000000"/>
                        </a:solidFill>
                        <a:effectLst/>
                        <a:latin typeface="Times New Roman"/>
                        <a:ea typeface="Calibri"/>
                        <a:cs typeface="Times New Roman"/>
                      </a:endParaRPr>
                    </a:p>
                  </a:txBody>
                  <a:tcPr marL="56116" marR="56116" marT="0" marB="0"/>
                </a:tc>
                <a:extLst>
                  <a:ext uri="{0D108BD9-81ED-4DB2-BD59-A6C34878D82A}">
                    <a16:rowId xmlns:a16="http://schemas.microsoft.com/office/drawing/2014/main" val="10003"/>
                  </a:ext>
                </a:extLst>
              </a:tr>
              <a:tr h="731532">
                <a:tc>
                  <a:txBody>
                    <a:bodyPr/>
                    <a:lstStyle/>
                    <a:p>
                      <a:pPr>
                        <a:spcAft>
                          <a:spcPts val="600"/>
                        </a:spcAft>
                      </a:pPr>
                      <a:r>
                        <a:rPr lang="en-GB" sz="1600">
                          <a:effectLst/>
                        </a:rPr>
                        <a:t>12321</a:t>
                      </a:r>
                      <a:endParaRPr lang="en-GB" sz="1200">
                        <a:solidFill>
                          <a:srgbClr val="000000"/>
                        </a:solidFill>
                        <a:effectLst/>
                        <a:latin typeface="Times New Roman"/>
                        <a:ea typeface="Calibri"/>
                        <a:cs typeface="Times New Roman"/>
                      </a:endParaRPr>
                    </a:p>
                  </a:txBody>
                  <a:tcPr marL="56116" marR="56116" marT="0" marB="0"/>
                </a:tc>
                <a:tc>
                  <a:txBody>
                    <a:bodyPr/>
                    <a:lstStyle/>
                    <a:p>
                      <a:pPr>
                        <a:spcAft>
                          <a:spcPts val="600"/>
                        </a:spcAft>
                      </a:pPr>
                      <a:r>
                        <a:rPr lang="en-GB" sz="1600" dirty="0">
                          <a:effectLst/>
                        </a:rPr>
                        <a:t>No problems walking about; some problems washing or dressing self; unable to perform usual activities; some pain or discomfort; not anxious or depressed</a:t>
                      </a:r>
                      <a:endParaRPr lang="en-GB" sz="1200" dirty="0">
                        <a:solidFill>
                          <a:srgbClr val="000000"/>
                        </a:solidFill>
                        <a:effectLst/>
                        <a:latin typeface="Times New Roman"/>
                        <a:ea typeface="Calibri"/>
                        <a:cs typeface="Times New Roman"/>
                      </a:endParaRPr>
                    </a:p>
                  </a:txBody>
                  <a:tcPr marL="56116" marR="56116" marT="0" marB="0"/>
                </a:tc>
                <a:tc>
                  <a:txBody>
                    <a:bodyPr/>
                    <a:lstStyle/>
                    <a:p>
                      <a:pPr>
                        <a:spcAft>
                          <a:spcPts val="600"/>
                        </a:spcAft>
                      </a:pPr>
                      <a:r>
                        <a:rPr lang="en-GB" sz="1600">
                          <a:effectLst/>
                        </a:rPr>
                        <a:t> 0.329</a:t>
                      </a:r>
                      <a:endParaRPr lang="en-GB" sz="1200">
                        <a:solidFill>
                          <a:srgbClr val="000000"/>
                        </a:solidFill>
                        <a:effectLst/>
                        <a:latin typeface="Times New Roman"/>
                        <a:ea typeface="Calibri"/>
                        <a:cs typeface="Times New Roman"/>
                      </a:endParaRPr>
                    </a:p>
                  </a:txBody>
                  <a:tcPr marL="56116" marR="56116" marT="0" marB="0"/>
                </a:tc>
                <a:extLst>
                  <a:ext uri="{0D108BD9-81ED-4DB2-BD59-A6C34878D82A}">
                    <a16:rowId xmlns:a16="http://schemas.microsoft.com/office/drawing/2014/main" val="10004"/>
                  </a:ext>
                </a:extLst>
              </a:tr>
              <a:tr h="841461">
                <a:tc>
                  <a:txBody>
                    <a:bodyPr/>
                    <a:lstStyle/>
                    <a:p>
                      <a:pPr>
                        <a:spcAft>
                          <a:spcPts val="600"/>
                        </a:spcAft>
                      </a:pPr>
                      <a:r>
                        <a:rPr lang="en-GB" sz="1600">
                          <a:effectLst/>
                        </a:rPr>
                        <a:t>21123</a:t>
                      </a:r>
                      <a:endParaRPr lang="en-GB" sz="1200">
                        <a:solidFill>
                          <a:srgbClr val="000000"/>
                        </a:solidFill>
                        <a:effectLst/>
                        <a:latin typeface="Times New Roman"/>
                        <a:ea typeface="Calibri"/>
                        <a:cs typeface="Times New Roman"/>
                      </a:endParaRPr>
                    </a:p>
                  </a:txBody>
                  <a:tcPr marL="56116" marR="56116" marT="0" marB="0"/>
                </a:tc>
                <a:tc>
                  <a:txBody>
                    <a:bodyPr/>
                    <a:lstStyle/>
                    <a:p>
                      <a:pPr>
                        <a:spcAft>
                          <a:spcPts val="600"/>
                        </a:spcAft>
                      </a:pPr>
                      <a:r>
                        <a:rPr lang="en-GB" sz="1600">
                          <a:effectLst/>
                        </a:rPr>
                        <a:t>Some problems walking about; no problems with self-care; no problems with performing usual activities; moderate pain or discomfort; extremely anxious or depressed</a:t>
                      </a:r>
                      <a:endParaRPr lang="en-GB" sz="1200">
                        <a:solidFill>
                          <a:srgbClr val="000000"/>
                        </a:solidFill>
                        <a:effectLst/>
                        <a:latin typeface="Times New Roman"/>
                        <a:ea typeface="Calibri"/>
                        <a:cs typeface="Times New Roman"/>
                      </a:endParaRPr>
                    </a:p>
                  </a:txBody>
                  <a:tcPr marL="56116" marR="56116" marT="0" marB="0"/>
                </a:tc>
                <a:tc>
                  <a:txBody>
                    <a:bodyPr/>
                    <a:lstStyle/>
                    <a:p>
                      <a:pPr>
                        <a:spcAft>
                          <a:spcPts val="600"/>
                        </a:spcAft>
                      </a:pPr>
                      <a:r>
                        <a:rPr lang="en-GB" sz="1600">
                          <a:effectLst/>
                        </a:rPr>
                        <a:t> 0.222</a:t>
                      </a:r>
                      <a:endParaRPr lang="en-GB" sz="1200">
                        <a:solidFill>
                          <a:srgbClr val="000000"/>
                        </a:solidFill>
                        <a:effectLst/>
                        <a:latin typeface="Times New Roman"/>
                        <a:ea typeface="Calibri"/>
                        <a:cs typeface="Times New Roman"/>
                      </a:endParaRPr>
                    </a:p>
                  </a:txBody>
                  <a:tcPr marL="56116" marR="56116" marT="0" marB="0"/>
                </a:tc>
                <a:extLst>
                  <a:ext uri="{0D108BD9-81ED-4DB2-BD59-A6C34878D82A}">
                    <a16:rowId xmlns:a16="http://schemas.microsoft.com/office/drawing/2014/main" val="10005"/>
                  </a:ext>
                </a:extLst>
              </a:tr>
              <a:tr h="731532">
                <a:tc>
                  <a:txBody>
                    <a:bodyPr/>
                    <a:lstStyle/>
                    <a:p>
                      <a:pPr>
                        <a:spcAft>
                          <a:spcPts val="600"/>
                        </a:spcAft>
                      </a:pPr>
                      <a:r>
                        <a:rPr lang="en-GB" sz="1600">
                          <a:effectLst/>
                        </a:rPr>
                        <a:t>23322</a:t>
                      </a:r>
                      <a:endParaRPr lang="en-GB" sz="1200">
                        <a:solidFill>
                          <a:srgbClr val="000000"/>
                        </a:solidFill>
                        <a:effectLst/>
                        <a:latin typeface="Times New Roman"/>
                        <a:ea typeface="Calibri"/>
                        <a:cs typeface="Times New Roman"/>
                      </a:endParaRPr>
                    </a:p>
                  </a:txBody>
                  <a:tcPr marL="56116" marR="56116" marT="0" marB="0"/>
                </a:tc>
                <a:tc>
                  <a:txBody>
                    <a:bodyPr/>
                    <a:lstStyle/>
                    <a:p>
                      <a:pPr>
                        <a:spcAft>
                          <a:spcPts val="600"/>
                        </a:spcAft>
                      </a:pPr>
                      <a:r>
                        <a:rPr lang="en-GB" sz="1600" dirty="0">
                          <a:effectLst/>
                        </a:rPr>
                        <a:t>Some problems walking about, unable to wash or dress self, unable to perform usual activities, moderate pain or discomfort, moderately anxious or depressed</a:t>
                      </a:r>
                      <a:endParaRPr lang="en-GB" sz="1200" dirty="0">
                        <a:solidFill>
                          <a:srgbClr val="000000"/>
                        </a:solidFill>
                        <a:effectLst/>
                        <a:latin typeface="Times New Roman"/>
                        <a:ea typeface="Calibri"/>
                        <a:cs typeface="Times New Roman"/>
                      </a:endParaRPr>
                    </a:p>
                  </a:txBody>
                  <a:tcPr marL="56116" marR="56116" marT="0" marB="0"/>
                </a:tc>
                <a:tc>
                  <a:txBody>
                    <a:bodyPr/>
                    <a:lstStyle/>
                    <a:p>
                      <a:pPr>
                        <a:spcAft>
                          <a:spcPts val="600"/>
                        </a:spcAft>
                      </a:pPr>
                      <a:r>
                        <a:rPr lang="en-GB" sz="1600">
                          <a:effectLst/>
                        </a:rPr>
                        <a:t> 0.079</a:t>
                      </a:r>
                      <a:endParaRPr lang="en-GB" sz="1200">
                        <a:solidFill>
                          <a:srgbClr val="000000"/>
                        </a:solidFill>
                        <a:effectLst/>
                        <a:latin typeface="Times New Roman"/>
                        <a:ea typeface="Calibri"/>
                        <a:cs typeface="Times New Roman"/>
                      </a:endParaRPr>
                    </a:p>
                  </a:txBody>
                  <a:tcPr marL="56116" marR="56116" marT="0" marB="0"/>
                </a:tc>
                <a:extLst>
                  <a:ext uri="{0D108BD9-81ED-4DB2-BD59-A6C34878D82A}">
                    <a16:rowId xmlns:a16="http://schemas.microsoft.com/office/drawing/2014/main" val="10006"/>
                  </a:ext>
                </a:extLst>
              </a:tr>
              <a:tr h="731532">
                <a:tc>
                  <a:txBody>
                    <a:bodyPr/>
                    <a:lstStyle/>
                    <a:p>
                      <a:pPr>
                        <a:spcAft>
                          <a:spcPts val="600"/>
                        </a:spcAft>
                      </a:pPr>
                      <a:r>
                        <a:rPr lang="en-GB" sz="1600">
                          <a:effectLst/>
                        </a:rPr>
                        <a:t>33332</a:t>
                      </a:r>
                      <a:endParaRPr lang="en-GB" sz="1200">
                        <a:solidFill>
                          <a:srgbClr val="000000"/>
                        </a:solidFill>
                        <a:effectLst/>
                        <a:latin typeface="Times New Roman"/>
                        <a:ea typeface="Calibri"/>
                        <a:cs typeface="Times New Roman"/>
                      </a:endParaRPr>
                    </a:p>
                  </a:txBody>
                  <a:tcPr marL="56116" marR="56116" marT="0" marB="0"/>
                </a:tc>
                <a:tc>
                  <a:txBody>
                    <a:bodyPr/>
                    <a:lstStyle/>
                    <a:p>
                      <a:pPr>
                        <a:spcAft>
                          <a:spcPts val="600"/>
                        </a:spcAft>
                      </a:pPr>
                      <a:r>
                        <a:rPr lang="en-GB" sz="1600" dirty="0">
                          <a:effectLst/>
                        </a:rPr>
                        <a:t>Confined to bed; unable to wash or dress self; unable to perform usual activities; extreme pain or discomfort; moderately anxious or depressed</a:t>
                      </a:r>
                      <a:endParaRPr lang="en-GB" sz="1200" dirty="0">
                        <a:solidFill>
                          <a:srgbClr val="000000"/>
                        </a:solidFill>
                        <a:effectLst/>
                        <a:latin typeface="Times New Roman"/>
                        <a:ea typeface="Calibri"/>
                        <a:cs typeface="Times New Roman"/>
                      </a:endParaRPr>
                    </a:p>
                  </a:txBody>
                  <a:tcPr marL="56116" marR="56116" marT="0" marB="0"/>
                </a:tc>
                <a:tc>
                  <a:txBody>
                    <a:bodyPr/>
                    <a:lstStyle/>
                    <a:p>
                      <a:pPr>
                        <a:spcAft>
                          <a:spcPts val="600"/>
                        </a:spcAft>
                      </a:pPr>
                      <a:r>
                        <a:rPr lang="en-GB" sz="1600" dirty="0">
                          <a:effectLst/>
                        </a:rPr>
                        <a:t>-0.429</a:t>
                      </a:r>
                      <a:endParaRPr lang="en-GB" sz="1200" dirty="0">
                        <a:solidFill>
                          <a:srgbClr val="000000"/>
                        </a:solidFill>
                        <a:effectLst/>
                        <a:latin typeface="Times New Roman"/>
                        <a:ea typeface="Calibri"/>
                        <a:cs typeface="Times New Roman"/>
                      </a:endParaRPr>
                    </a:p>
                  </a:txBody>
                  <a:tcPr marL="56116" marR="56116" marT="0" marB="0"/>
                </a:tc>
                <a:extLst>
                  <a:ext uri="{0D108BD9-81ED-4DB2-BD59-A6C34878D82A}">
                    <a16:rowId xmlns:a16="http://schemas.microsoft.com/office/drawing/2014/main" val="10007"/>
                  </a:ext>
                </a:extLst>
              </a:tr>
            </a:tbl>
          </a:graphicData>
        </a:graphic>
      </p:graphicFrame>
      <p:sp>
        <p:nvSpPr>
          <p:cNvPr id="59433" name="Rectangle 1"/>
          <p:cNvSpPr>
            <a:spLocks noChangeArrowheads="1"/>
          </p:cNvSpPr>
          <p:nvPr/>
        </p:nvSpPr>
        <p:spPr bwMode="auto">
          <a:xfrm>
            <a:off x="2628900" y="1900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endParaRPr lang="en-US" altLang="en-US" sz="1600">
              <a:solidFill>
                <a:schemeClr val="tx1"/>
              </a:solidFill>
            </a:endParaRPr>
          </a:p>
        </p:txBody>
      </p:sp>
    </p:spTree>
    <p:extLst>
      <p:ext uri="{BB962C8B-B14F-4D97-AF65-F5344CB8AC3E}">
        <p14:creationId xmlns:p14="http://schemas.microsoft.com/office/powerpoint/2010/main" val="4265846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67544" y="23899"/>
            <a:ext cx="7632848" cy="1172854"/>
          </a:xfrm>
        </p:spPr>
        <p:txBody>
          <a:bodyPr>
            <a:normAutofit/>
          </a:bodyPr>
          <a:lstStyle/>
          <a:p>
            <a:r>
              <a:rPr lang="en-GB" altLang="en-US" sz="4000" b="1" dirty="0">
                <a:solidFill>
                  <a:srgbClr val="800000"/>
                </a:solidFill>
              </a:rPr>
              <a:t>2. Intermediate Measures</a:t>
            </a:r>
            <a:endParaRPr lang="en-GB" altLang="en-US" sz="4000" b="1" dirty="0"/>
          </a:p>
        </p:txBody>
      </p:sp>
      <p:sp>
        <p:nvSpPr>
          <p:cNvPr id="3" name="Content Placeholder 2"/>
          <p:cNvSpPr>
            <a:spLocks noGrp="1"/>
          </p:cNvSpPr>
          <p:nvPr>
            <p:ph idx="1"/>
          </p:nvPr>
        </p:nvSpPr>
        <p:spPr>
          <a:xfrm>
            <a:off x="179512" y="1210508"/>
            <a:ext cx="8712968" cy="5314836"/>
          </a:xfrm>
        </p:spPr>
        <p:txBody>
          <a:bodyPr>
            <a:normAutofit fontScale="92500" lnSpcReduction="10000"/>
          </a:bodyPr>
          <a:lstStyle/>
          <a:p>
            <a:pPr marL="428625" lvl="1" indent="-342900">
              <a:defRPr/>
            </a:pPr>
            <a:r>
              <a:rPr lang="en-GB" sz="2400" b="1" dirty="0"/>
              <a:t>For most interventions you cannot measure final outcomes</a:t>
            </a:r>
            <a:endParaRPr lang="en-GB" sz="2800" b="1" dirty="0"/>
          </a:p>
          <a:p>
            <a:pPr lvl="1">
              <a:defRPr/>
            </a:pPr>
            <a:r>
              <a:rPr lang="en-GB" sz="2400" dirty="0"/>
              <a:t>You may record that the person initiated behaviour change</a:t>
            </a:r>
          </a:p>
          <a:p>
            <a:pPr lvl="1">
              <a:defRPr/>
            </a:pPr>
            <a:r>
              <a:rPr lang="en-GB" sz="2400" dirty="0"/>
              <a:t>Or achieved a first target, say quitting smoking for 4 weeks</a:t>
            </a:r>
          </a:p>
          <a:p>
            <a:pPr>
              <a:defRPr/>
            </a:pPr>
            <a:r>
              <a:rPr lang="en-GB" sz="2400" b="1" dirty="0"/>
              <a:t>   But you do not know the long term impacts, you need to know :</a:t>
            </a:r>
          </a:p>
          <a:p>
            <a:pPr lvl="1">
              <a:defRPr/>
            </a:pPr>
            <a:r>
              <a:rPr lang="en-GB" sz="2400" dirty="0"/>
              <a:t>If change is initiated will first targets be met</a:t>
            </a:r>
          </a:p>
          <a:p>
            <a:pPr lvl="2">
              <a:defRPr/>
            </a:pPr>
            <a:r>
              <a:rPr lang="en-GB" sz="2100" dirty="0"/>
              <a:t>This depends on support and how change is achieved</a:t>
            </a:r>
          </a:p>
          <a:p>
            <a:pPr lvl="2">
              <a:defRPr/>
            </a:pPr>
            <a:r>
              <a:rPr lang="en-GB" sz="2100" dirty="0"/>
              <a:t>E.g. using smoking cessation services 50% succeed, others 17%</a:t>
            </a:r>
          </a:p>
          <a:p>
            <a:pPr lvl="1">
              <a:defRPr/>
            </a:pPr>
            <a:r>
              <a:rPr lang="en-GB" sz="2400" dirty="0"/>
              <a:t>What is the intermediate measure:</a:t>
            </a:r>
          </a:p>
          <a:p>
            <a:pPr lvl="2">
              <a:defRPr/>
            </a:pPr>
            <a:r>
              <a:rPr lang="en-GB" sz="2100" dirty="0"/>
              <a:t>Some intermediate measures are better indicators of behaviour change</a:t>
            </a:r>
          </a:p>
          <a:p>
            <a:pPr lvl="2">
              <a:defRPr/>
            </a:pPr>
            <a:r>
              <a:rPr lang="en-GB" sz="2100" dirty="0"/>
              <a:t>E.g. only 14% of self declared 4 week quitters still not smoking after 1 year</a:t>
            </a:r>
          </a:p>
          <a:p>
            <a:pPr lvl="2">
              <a:defRPr/>
            </a:pPr>
            <a:r>
              <a:rPr lang="en-GB" sz="2100" dirty="0"/>
              <a:t>But 24% of CO tested quitters will still not smoke after 1 year </a:t>
            </a:r>
          </a:p>
          <a:p>
            <a:pPr lvl="1">
              <a:defRPr/>
            </a:pPr>
            <a:r>
              <a:rPr lang="en-GB" sz="2400" dirty="0"/>
              <a:t>If so will change will persist in the longer term</a:t>
            </a:r>
          </a:p>
          <a:p>
            <a:pPr lvl="2">
              <a:defRPr/>
            </a:pPr>
            <a:r>
              <a:rPr lang="en-GB" sz="2100" dirty="0"/>
              <a:t>This depends on community and groups support</a:t>
            </a:r>
          </a:p>
          <a:p>
            <a:pPr lvl="2">
              <a:defRPr/>
            </a:pPr>
            <a:r>
              <a:rPr lang="en-GB" sz="2100" dirty="0"/>
              <a:t>E.g. ~healthy eating groups increase success rates of </a:t>
            </a:r>
            <a:r>
              <a:rPr lang="en-GB" sz="2100" dirty="0" err="1"/>
              <a:t>slimmers</a:t>
            </a:r>
            <a:endParaRPr lang="en-GB" sz="2100" dirty="0"/>
          </a:p>
          <a:p>
            <a:pPr lvl="1">
              <a:defRPr/>
            </a:pPr>
            <a:r>
              <a:rPr lang="en-GB" sz="2400" dirty="0"/>
              <a:t>The extent to which full health will be recovered</a:t>
            </a:r>
          </a:p>
          <a:p>
            <a:pPr lvl="2">
              <a:defRPr/>
            </a:pPr>
            <a:r>
              <a:rPr lang="en-GB" sz="2100" dirty="0"/>
              <a:t>This depends on age and the extent of harm already inflicted</a:t>
            </a:r>
            <a:endParaRPr lang="en-GB" sz="2700" dirty="0"/>
          </a:p>
          <a:p>
            <a:pPr lvl="2">
              <a:defRPr/>
            </a:pPr>
            <a:r>
              <a:rPr lang="en-GB" sz="2100" dirty="0"/>
              <a:t>E.g. up to 35 years smokers usually recover full health over 50s only50%</a:t>
            </a:r>
          </a:p>
        </p:txBody>
      </p:sp>
      <p:pic>
        <p:nvPicPr>
          <p:cNvPr id="2" name="Picture 1" descr="... » How Might We Use Multiple Measures for Teacher Accountabilit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23899"/>
            <a:ext cx="1835696" cy="1222602"/>
          </a:xfrm>
          <a:prstGeom prst="rect">
            <a:avLst/>
          </a:prstGeom>
        </p:spPr>
      </p:pic>
    </p:spTree>
    <p:extLst>
      <p:ext uri="{BB962C8B-B14F-4D97-AF65-F5344CB8AC3E}">
        <p14:creationId xmlns:p14="http://schemas.microsoft.com/office/powerpoint/2010/main" val="3118464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41187"/>
            <a:ext cx="8174732" cy="1325563"/>
          </a:xfrm>
        </p:spPr>
        <p:txBody>
          <a:bodyPr>
            <a:normAutofit/>
          </a:bodyPr>
          <a:lstStyle/>
          <a:p>
            <a:r>
              <a:rPr lang="en-GB" sz="4000" b="1" dirty="0">
                <a:solidFill>
                  <a:srgbClr val="800000"/>
                </a:solidFill>
                <a:latin typeface="+mn-lt"/>
              </a:rPr>
              <a:t>2. Linking Risks to Health Outcomes</a:t>
            </a:r>
          </a:p>
        </p:txBody>
      </p:sp>
      <p:pic>
        <p:nvPicPr>
          <p:cNvPr id="12" name="Content Placeholder 11" descr="http://help.matrixknowledge.com/interventions/docs/HE%20Intervention%20Report%204.pdf - Internet Explore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8962" t="20121" r="29194" b="8061"/>
          <a:stretch/>
        </p:blipFill>
        <p:spPr>
          <a:xfrm>
            <a:off x="1098526" y="2636912"/>
            <a:ext cx="7344816" cy="3888432"/>
          </a:xfrm>
        </p:spPr>
      </p:pic>
      <p:sp>
        <p:nvSpPr>
          <p:cNvPr id="13" name="Content Placeholder 12"/>
          <p:cNvSpPr>
            <a:spLocks noGrp="1"/>
          </p:cNvSpPr>
          <p:nvPr>
            <p:ph sz="half" idx="2"/>
          </p:nvPr>
        </p:nvSpPr>
        <p:spPr>
          <a:xfrm>
            <a:off x="611560" y="1466750"/>
            <a:ext cx="7704856" cy="4428556"/>
          </a:xfrm>
        </p:spPr>
        <p:txBody>
          <a:bodyPr>
            <a:normAutofit/>
          </a:bodyPr>
          <a:lstStyle/>
          <a:p>
            <a:r>
              <a:rPr lang="en-GB" dirty="0"/>
              <a:t>Estimate probable impact of behaviour on each health outcome</a:t>
            </a:r>
          </a:p>
          <a:p>
            <a:r>
              <a:rPr lang="en-GB" dirty="0"/>
              <a:t>To establish the total impact of behaviour risk on QALY outcomes</a:t>
            </a:r>
          </a:p>
          <a:p>
            <a:r>
              <a:rPr lang="en-GB" dirty="0"/>
              <a:t>But remember outcomes may arise 40 years after risk behaviour</a:t>
            </a:r>
          </a:p>
          <a:p>
            <a:r>
              <a:rPr lang="en-GB" dirty="0"/>
              <a:t>Example  Health England review of Alcohol impact by  </a:t>
            </a:r>
          </a:p>
        </p:txBody>
      </p:sp>
    </p:spTree>
    <p:extLst>
      <p:ext uri="{BB962C8B-B14F-4D97-AF65-F5344CB8AC3E}">
        <p14:creationId xmlns:p14="http://schemas.microsoft.com/office/powerpoint/2010/main" val="1684040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5"/>
          <p:cNvSpPr txBox="1">
            <a:spLocks noChangeArrowheads="1"/>
          </p:cNvSpPr>
          <p:nvPr/>
        </p:nvSpPr>
        <p:spPr bwMode="auto">
          <a:xfrm>
            <a:off x="394223" y="183644"/>
            <a:ext cx="85715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b="1" dirty="0">
                <a:solidFill>
                  <a:srgbClr val="800000"/>
                </a:solidFill>
                <a:latin typeface="Arial" panose="020B0604020202020204" pitchFamily="34" charset="0"/>
                <a:cs typeface="Arial" panose="020B0604020202020204" pitchFamily="34" charset="0"/>
              </a:rPr>
              <a:t>2. VfM Outcomes from Health England</a:t>
            </a:r>
          </a:p>
        </p:txBody>
      </p:sp>
      <p:graphicFrame>
        <p:nvGraphicFramePr>
          <p:cNvPr id="10" name="Table 9"/>
          <p:cNvGraphicFramePr>
            <a:graphicFrameLocks noGrp="1"/>
          </p:cNvGraphicFramePr>
          <p:nvPr>
            <p:extLst>
              <p:ext uri="{D42A27DB-BD31-4B8C-83A1-F6EECF244321}">
                <p14:modId xmlns:p14="http://schemas.microsoft.com/office/powerpoint/2010/main" val="567779408"/>
              </p:ext>
            </p:extLst>
          </p:nvPr>
        </p:nvGraphicFramePr>
        <p:xfrm>
          <a:off x="6761" y="1519238"/>
          <a:ext cx="9144001" cy="4962525"/>
        </p:xfrm>
        <a:graphic>
          <a:graphicData uri="http://schemas.openxmlformats.org/drawingml/2006/table">
            <a:tbl>
              <a:tblPr firstRow="1" bandRow="1">
                <a:tableStyleId>{5C22544A-7EE6-4342-B048-85BDC9FD1C3A}</a:tableStyleId>
              </a:tblPr>
              <a:tblGrid>
                <a:gridCol w="2196790">
                  <a:extLst>
                    <a:ext uri="{9D8B030D-6E8A-4147-A177-3AD203B41FA5}">
                      <a16:colId xmlns:a16="http://schemas.microsoft.com/office/drawing/2014/main" val="20000"/>
                    </a:ext>
                  </a:extLst>
                </a:gridCol>
                <a:gridCol w="3596399">
                  <a:extLst>
                    <a:ext uri="{9D8B030D-6E8A-4147-A177-3AD203B41FA5}">
                      <a16:colId xmlns:a16="http://schemas.microsoft.com/office/drawing/2014/main" val="20001"/>
                    </a:ext>
                  </a:extLst>
                </a:gridCol>
                <a:gridCol w="1675406">
                  <a:extLst>
                    <a:ext uri="{9D8B030D-6E8A-4147-A177-3AD203B41FA5}">
                      <a16:colId xmlns:a16="http://schemas.microsoft.com/office/drawing/2014/main" val="20002"/>
                    </a:ext>
                  </a:extLst>
                </a:gridCol>
                <a:gridCol w="1675406">
                  <a:extLst>
                    <a:ext uri="{9D8B030D-6E8A-4147-A177-3AD203B41FA5}">
                      <a16:colId xmlns:a16="http://schemas.microsoft.com/office/drawing/2014/main" val="20003"/>
                    </a:ext>
                  </a:extLst>
                </a:gridCol>
              </a:tblGrid>
              <a:tr h="532945">
                <a:tc>
                  <a:txBody>
                    <a:bodyPr/>
                    <a:lstStyle/>
                    <a:p>
                      <a:pPr algn="ctr"/>
                      <a:r>
                        <a:rPr lang="en-GB" sz="1400" dirty="0">
                          <a:latin typeface="Arial" pitchFamily="34" charset="0"/>
                          <a:cs typeface="Arial" pitchFamily="34" charset="0"/>
                        </a:rPr>
                        <a:t>Category</a:t>
                      </a:r>
                    </a:p>
                  </a:txBody>
                  <a:tcPr marT="45723" marB="45723"/>
                </a:tc>
                <a:tc>
                  <a:txBody>
                    <a:bodyPr/>
                    <a:lstStyle/>
                    <a:p>
                      <a:r>
                        <a:rPr lang="en-GB" sz="1400" dirty="0">
                          <a:latin typeface="Arial" pitchFamily="34" charset="0"/>
                          <a:cs typeface="Arial" pitchFamily="34" charset="0"/>
                        </a:rPr>
                        <a:t>Type of Intervention</a:t>
                      </a:r>
                    </a:p>
                  </a:txBody>
                  <a:tcPr marT="45723" marB="45723"/>
                </a:tc>
                <a:tc>
                  <a:txBody>
                    <a:bodyPr/>
                    <a:lstStyle/>
                    <a:p>
                      <a:r>
                        <a:rPr lang="en-GB" sz="1400" dirty="0">
                          <a:latin typeface="Arial" pitchFamily="34" charset="0"/>
                          <a:cs typeface="Arial" pitchFamily="34" charset="0"/>
                        </a:rPr>
                        <a:t>HELP Utility Score</a:t>
                      </a:r>
                    </a:p>
                  </a:txBody>
                  <a:tcPr marT="45723" marB="45723"/>
                </a:tc>
                <a:tc>
                  <a:txBody>
                    <a:bodyPr/>
                    <a:lstStyle/>
                    <a:p>
                      <a:r>
                        <a:rPr lang="en-GB" sz="1400" dirty="0">
                          <a:latin typeface="Arial" pitchFamily="34" charset="0"/>
                          <a:cs typeface="Arial" pitchFamily="34" charset="0"/>
                        </a:rPr>
                        <a:t>Net cost per QALY</a:t>
                      </a:r>
                    </a:p>
                  </a:txBody>
                  <a:tcPr marT="45723" marB="45723"/>
                </a:tc>
                <a:extLst>
                  <a:ext uri="{0D108BD9-81ED-4DB2-BD59-A6C34878D82A}">
                    <a16:rowId xmlns:a16="http://schemas.microsoft.com/office/drawing/2014/main" val="10000"/>
                  </a:ext>
                </a:extLst>
              </a:tr>
              <a:tr h="313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Alcohol</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Increase tax by 5%</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11.30 %</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-£5,267</a:t>
                      </a:r>
                    </a:p>
                  </a:txBody>
                  <a:tcPr marT="45723" marB="45723" anchor="ctr" horzOverflow="overflow"/>
                </a:tc>
                <a:extLst>
                  <a:ext uri="{0D108BD9-81ED-4DB2-BD59-A6C34878D82A}">
                    <a16:rowId xmlns:a16="http://schemas.microsoft.com/office/drawing/2014/main" val="10001"/>
                  </a:ext>
                </a:extLst>
              </a:tr>
              <a:tr h="313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Smoking</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Increase tax by 5%</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336666"/>
                          </a:solidFill>
                          <a:effectLst/>
                          <a:latin typeface="Arial" charset="0"/>
                        </a:rPr>
                        <a:t>9.62 %</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336666"/>
                          </a:solidFill>
                          <a:effectLst/>
                          <a:latin typeface="Arial" charset="0"/>
                        </a:rPr>
                        <a:t>-£2,951</a:t>
                      </a:r>
                    </a:p>
                  </a:txBody>
                  <a:tcPr marT="45723" marB="45723" anchor="ctr" horzOverflow="overflow"/>
                </a:tc>
                <a:extLst>
                  <a:ext uri="{0D108BD9-81ED-4DB2-BD59-A6C34878D82A}">
                    <a16:rowId xmlns:a16="http://schemas.microsoft.com/office/drawing/2014/main" val="10002"/>
                  </a:ext>
                </a:extLst>
              </a:tr>
              <a:tr h="313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Smoking</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National Media Campaign</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336666"/>
                          </a:solidFill>
                          <a:effectLst/>
                          <a:latin typeface="Arial" charset="0"/>
                        </a:rPr>
                        <a:t>9.46 %</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336666"/>
                          </a:solidFill>
                          <a:effectLst/>
                          <a:latin typeface="Arial" charset="0"/>
                        </a:rPr>
                        <a:t>-£2,663</a:t>
                      </a:r>
                    </a:p>
                  </a:txBody>
                  <a:tcPr marT="45723" marB="45723" anchor="ctr" horzOverflow="overflow"/>
                </a:tc>
                <a:extLst>
                  <a:ext uri="{0D108BD9-81ED-4DB2-BD59-A6C34878D82A}">
                    <a16:rowId xmlns:a16="http://schemas.microsoft.com/office/drawing/2014/main" val="10003"/>
                  </a:ext>
                </a:extLst>
              </a:tr>
              <a:tr h="313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336666"/>
                          </a:solidFill>
                          <a:effectLst/>
                          <a:latin typeface="Arial" charset="0"/>
                        </a:rPr>
                        <a:t>Diet, activity, obesity</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National Media Campaign</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9.09 %</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336666"/>
                          </a:solidFill>
                          <a:effectLst/>
                          <a:latin typeface="Arial" charset="0"/>
                        </a:rPr>
                        <a:t>-£3,290</a:t>
                      </a:r>
                    </a:p>
                  </a:txBody>
                  <a:tcPr marT="45723" marB="45723" anchor="ctr" horzOverflow="overflow"/>
                </a:tc>
                <a:extLst>
                  <a:ext uri="{0D108BD9-81ED-4DB2-BD59-A6C34878D82A}">
                    <a16:rowId xmlns:a16="http://schemas.microsoft.com/office/drawing/2014/main" val="10004"/>
                  </a:ext>
                </a:extLst>
              </a:tr>
              <a:tr h="313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336666"/>
                          </a:solidFill>
                          <a:effectLst/>
                          <a:latin typeface="Arial" charset="0"/>
                        </a:rPr>
                        <a:t>Smoking</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Brief Intervention in GP practices</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8.98 %</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336666"/>
                          </a:solidFill>
                          <a:effectLst/>
                          <a:latin typeface="Arial" charset="0"/>
                        </a:rPr>
                        <a:t>-£1,799</a:t>
                      </a:r>
                    </a:p>
                  </a:txBody>
                  <a:tcPr marT="45723" marB="45723" anchor="ctr" horzOverflow="overflow"/>
                </a:tc>
                <a:extLst>
                  <a:ext uri="{0D108BD9-81ED-4DB2-BD59-A6C34878D82A}">
                    <a16:rowId xmlns:a16="http://schemas.microsoft.com/office/drawing/2014/main" val="10005"/>
                  </a:ext>
                </a:extLst>
              </a:tr>
              <a:tr h="3185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336666"/>
                          </a:solidFill>
                          <a:effectLst/>
                          <a:latin typeface="Arial" charset="0"/>
                        </a:rPr>
                        <a:t>Alcohol</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Brief Intervention in GP practices</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8.70 %</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-£750</a:t>
                      </a:r>
                    </a:p>
                  </a:txBody>
                  <a:tcPr marT="45723" marB="45723" anchor="ctr" horzOverflow="overflow"/>
                </a:tc>
                <a:extLst>
                  <a:ext uri="{0D108BD9-81ED-4DB2-BD59-A6C34878D82A}">
                    <a16:rowId xmlns:a16="http://schemas.microsoft.com/office/drawing/2014/main" val="10006"/>
                  </a:ext>
                </a:extLst>
              </a:tr>
              <a:tr h="3185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336666"/>
                          </a:solidFill>
                          <a:effectLst/>
                          <a:latin typeface="Arial" charset="0"/>
                        </a:rPr>
                        <a:t>Diet, activity, obesity</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Brief Intervention in GP practices</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336666"/>
                          </a:solidFill>
                          <a:effectLst/>
                          <a:latin typeface="Arial" charset="0"/>
                        </a:rPr>
                        <a:t>8.63 %</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-£2,151</a:t>
                      </a:r>
                    </a:p>
                  </a:txBody>
                  <a:tcPr marT="45723" marB="45723" anchor="ctr" horzOverflow="overflow"/>
                </a:tc>
                <a:extLst>
                  <a:ext uri="{0D108BD9-81ED-4DB2-BD59-A6C34878D82A}">
                    <a16:rowId xmlns:a16="http://schemas.microsoft.com/office/drawing/2014/main" val="10007"/>
                  </a:ext>
                </a:extLst>
              </a:tr>
              <a:tr h="3185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336666"/>
                          </a:solidFill>
                          <a:effectLst/>
                          <a:latin typeface="Arial" charset="0"/>
                        </a:rPr>
                        <a:t>Smoking</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Nicotine Replacement Therapy</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8.25 %</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-£563</a:t>
                      </a:r>
                    </a:p>
                  </a:txBody>
                  <a:tcPr marT="45723" marB="45723" anchor="ctr" horzOverflow="overflow"/>
                </a:tc>
                <a:extLst>
                  <a:ext uri="{0D108BD9-81ED-4DB2-BD59-A6C34878D82A}">
                    <a16:rowId xmlns:a16="http://schemas.microsoft.com/office/drawing/2014/main" val="10008"/>
                  </a:ext>
                </a:extLst>
              </a:tr>
              <a:tr h="3185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336666"/>
                          </a:solidFill>
                          <a:effectLst/>
                          <a:latin typeface="Arial" charset="0"/>
                        </a:rPr>
                        <a:t>STI / teen pregnancy</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Screening and Treatment</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7.38 %</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£370</a:t>
                      </a:r>
                    </a:p>
                  </a:txBody>
                  <a:tcPr marT="45723" marB="45723" anchor="ctr" horzOverflow="overflow"/>
                </a:tc>
                <a:extLst>
                  <a:ext uri="{0D108BD9-81ED-4DB2-BD59-A6C34878D82A}">
                    <a16:rowId xmlns:a16="http://schemas.microsoft.com/office/drawing/2014/main" val="10009"/>
                  </a:ext>
                </a:extLst>
              </a:tr>
              <a:tr h="3185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Diet, activity, obesity</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School based education</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7.25 %</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£599</a:t>
                      </a:r>
                    </a:p>
                  </a:txBody>
                  <a:tcPr marT="45723" marB="45723" anchor="ctr" horzOverflow="overflow"/>
                </a:tc>
                <a:extLst>
                  <a:ext uri="{0D108BD9-81ED-4DB2-BD59-A6C34878D82A}">
                    <a16:rowId xmlns:a16="http://schemas.microsoft.com/office/drawing/2014/main" val="10010"/>
                  </a:ext>
                </a:extLst>
              </a:tr>
              <a:tr h="3185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336666"/>
                          </a:solidFill>
                          <a:effectLst/>
                          <a:latin typeface="Arial" charset="0"/>
                        </a:rPr>
                        <a:t>STI / teen pregnancy</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School based education condoms</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6.00 %</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£4,965</a:t>
                      </a:r>
                    </a:p>
                  </a:txBody>
                  <a:tcPr marT="45723" marB="45723" anchor="ctr" horzOverflow="overflow"/>
                </a:tc>
                <a:extLst>
                  <a:ext uri="{0D108BD9-81ED-4DB2-BD59-A6C34878D82A}">
                    <a16:rowId xmlns:a16="http://schemas.microsoft.com/office/drawing/2014/main" val="10011"/>
                  </a:ext>
                </a:extLst>
              </a:tr>
              <a:tr h="3185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336666"/>
                          </a:solidFill>
                          <a:effectLst/>
                          <a:latin typeface="Arial" charset="0"/>
                        </a:rPr>
                        <a:t>Statins</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Use for primary prevention</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4.26 %</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£9,858</a:t>
                      </a:r>
                    </a:p>
                  </a:txBody>
                  <a:tcPr marT="45723" marB="45723" anchor="ctr" horzOverflow="overflow"/>
                </a:tc>
                <a:extLst>
                  <a:ext uri="{0D108BD9-81ED-4DB2-BD59-A6C34878D82A}">
                    <a16:rowId xmlns:a16="http://schemas.microsoft.com/office/drawing/2014/main" val="10012"/>
                  </a:ext>
                </a:extLst>
              </a:tr>
              <a:tr h="3185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336666"/>
                          </a:solidFill>
                          <a:effectLst/>
                          <a:latin typeface="Arial" charset="0"/>
                        </a:rPr>
                        <a:t>Mental health</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Assessment + support for carers</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336666"/>
                          </a:solidFill>
                          <a:effectLst/>
                          <a:latin typeface="Arial" charset="0"/>
                        </a:rPr>
                        <a:t>0.95 %</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£35,264</a:t>
                      </a:r>
                    </a:p>
                  </a:txBody>
                  <a:tcPr marT="45723" marB="45723" anchor="ctr" horzOverflow="overflow"/>
                </a:tc>
                <a:extLst>
                  <a:ext uri="{0D108BD9-81ED-4DB2-BD59-A6C34878D82A}">
                    <a16:rowId xmlns:a16="http://schemas.microsoft.com/office/drawing/2014/main" val="10013"/>
                  </a:ext>
                </a:extLst>
              </a:tr>
              <a:tr h="313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Mental health</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Screening retirees for depression </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0.12 %</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336666"/>
                          </a:solidFill>
                          <a:effectLst/>
                          <a:latin typeface="Arial" charset="0"/>
                        </a:rPr>
                        <a:t>£70,120</a:t>
                      </a:r>
                    </a:p>
                  </a:txBody>
                  <a:tcPr marT="45723" marB="45723" anchor="ctr" horzOverflow="overflow"/>
                </a:tc>
                <a:extLst>
                  <a:ext uri="{0D108BD9-81ED-4DB2-BD59-A6C34878D82A}">
                    <a16:rowId xmlns:a16="http://schemas.microsoft.com/office/drawing/2014/main" val="10014"/>
                  </a:ext>
                </a:extLst>
              </a:tr>
            </a:tbl>
          </a:graphicData>
        </a:graphic>
      </p:graphicFrame>
      <p:sp>
        <p:nvSpPr>
          <p:cNvPr id="66645" name="Rectangle 6"/>
          <p:cNvSpPr>
            <a:spLocks noChangeArrowheads="1"/>
          </p:cNvSpPr>
          <p:nvPr/>
        </p:nvSpPr>
        <p:spPr bwMode="auto">
          <a:xfrm>
            <a:off x="1476375" y="6596063"/>
            <a:ext cx="74009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825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825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825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825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825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825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825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825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82563" algn="l"/>
              </a:tabLst>
              <a:defRPr sz="2000">
                <a:solidFill>
                  <a:schemeClr val="tx1"/>
                </a:solidFill>
                <a:latin typeface="Calibri" panose="020F0502020204030204" pitchFamily="34" charset="0"/>
              </a:defRPr>
            </a:lvl9pPr>
          </a:lstStyle>
          <a:p>
            <a:pPr algn="r" eaLnBrk="1" hangingPunct="1">
              <a:spcBef>
                <a:spcPct val="0"/>
              </a:spcBef>
              <a:buFontTx/>
              <a:buNone/>
            </a:pPr>
            <a:r>
              <a:rPr lang="en-GB" altLang="en-US" sz="800" b="1" dirty="0">
                <a:solidFill>
                  <a:srgbClr val="254061"/>
                </a:solidFill>
                <a:latin typeface="Arial" panose="020B0604020202020204" pitchFamily="34" charset="0"/>
                <a:cs typeface="Arial" panose="020B0604020202020204" pitchFamily="34" charset="0"/>
              </a:rPr>
              <a:t>Taken From “Health England Leading Prioritisation: HELP” by Matrix Consulting</a:t>
            </a:r>
          </a:p>
        </p:txBody>
      </p:sp>
      <p:sp>
        <p:nvSpPr>
          <p:cNvPr id="66646" name="TextBox 8"/>
          <p:cNvSpPr txBox="1">
            <a:spLocks noChangeArrowheads="1"/>
          </p:cNvSpPr>
          <p:nvPr/>
        </p:nvSpPr>
        <p:spPr bwMode="auto">
          <a:xfrm>
            <a:off x="6550025" y="6481763"/>
            <a:ext cx="2063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800">
                <a:solidFill>
                  <a:srgbClr val="FFFFFF"/>
                </a:solidFill>
                <a:latin typeface="Arial" panose="020B0604020202020204" pitchFamily="34" charset="0"/>
                <a:cs typeface="Arial" panose="020B0604020202020204" pitchFamily="34" charset="0"/>
              </a:rPr>
              <a:t>VfM  |  29/09/2011  |  www.thensmc.com </a:t>
            </a:r>
          </a:p>
        </p:txBody>
      </p:sp>
      <p:sp>
        <p:nvSpPr>
          <p:cNvPr id="2" name="TextBox 1"/>
          <p:cNvSpPr txBox="1"/>
          <p:nvPr/>
        </p:nvSpPr>
        <p:spPr>
          <a:xfrm>
            <a:off x="971600" y="819465"/>
            <a:ext cx="7416824" cy="369332"/>
          </a:xfrm>
          <a:prstGeom prst="rect">
            <a:avLst/>
          </a:prstGeom>
          <a:noFill/>
        </p:spPr>
        <p:txBody>
          <a:bodyPr wrap="square" rtlCol="0">
            <a:spAutoFit/>
          </a:bodyPr>
          <a:lstStyle/>
          <a:p>
            <a:r>
              <a:rPr lang="en-GB" dirty="0"/>
              <a:t>Note the Utility score is explained later, Net cost is after savings to NHS</a:t>
            </a:r>
            <a:endParaRPr lang="en-US" dirty="0"/>
          </a:p>
        </p:txBody>
      </p:sp>
    </p:spTree>
    <p:extLst>
      <p:ext uri="{BB962C8B-B14F-4D97-AF65-F5344CB8AC3E}">
        <p14:creationId xmlns:p14="http://schemas.microsoft.com/office/powerpoint/2010/main" val="3990830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5040560" cy="1008112"/>
          </a:xfrm>
        </p:spPr>
        <p:txBody>
          <a:bodyPr>
            <a:normAutofit fontScale="90000"/>
          </a:bodyPr>
          <a:lstStyle/>
          <a:p>
            <a:r>
              <a:rPr lang="en-GB" altLang="en-US" sz="4400" b="1" dirty="0">
                <a:solidFill>
                  <a:srgbClr val="800000"/>
                </a:solidFill>
              </a:rPr>
              <a:t>2. Measuring the Value of Health Outcomes</a:t>
            </a:r>
            <a:br>
              <a:rPr lang="en-GB" altLang="en-US" sz="3200" b="1" dirty="0">
                <a:solidFill>
                  <a:srgbClr val="800000"/>
                </a:solidFill>
              </a:rPr>
            </a:br>
            <a:endParaRPr lang="en-US" dirty="0"/>
          </a:p>
        </p:txBody>
      </p:sp>
      <p:sp>
        <p:nvSpPr>
          <p:cNvPr id="3" name="Content Placeholder 2"/>
          <p:cNvSpPr>
            <a:spLocks noGrp="1"/>
          </p:cNvSpPr>
          <p:nvPr>
            <p:ph idx="1"/>
          </p:nvPr>
        </p:nvSpPr>
        <p:spPr>
          <a:xfrm>
            <a:off x="251519" y="1844825"/>
            <a:ext cx="8721063" cy="4896543"/>
          </a:xfrm>
        </p:spPr>
        <p:txBody>
          <a:bodyPr>
            <a:normAutofit fontScale="92500"/>
          </a:bodyPr>
          <a:lstStyle/>
          <a:p>
            <a:r>
              <a:rPr lang="en-GB" sz="2400" dirty="0"/>
              <a:t>Utility is an economist way of describing how an outcome is valued</a:t>
            </a:r>
          </a:p>
          <a:p>
            <a:pPr lvl="1"/>
            <a:r>
              <a:rPr lang="en-GB" sz="2100" dirty="0"/>
              <a:t>A utility curve shows how value (satisfaction) changes with quantity</a:t>
            </a:r>
          </a:p>
          <a:p>
            <a:pPr lvl="1"/>
            <a:r>
              <a:rPr lang="en-GB" sz="2100" dirty="0"/>
              <a:t>E.g. we may love first slice of Pizza but after 10 we may not be so keen</a:t>
            </a:r>
          </a:p>
          <a:p>
            <a:pPr lvl="1"/>
            <a:r>
              <a:rPr lang="en-GB" sz="2100" dirty="0"/>
              <a:t>Showing this as a logarithmic function is just a way of describing a curve</a:t>
            </a:r>
            <a:endParaRPr lang="en-GB" sz="2400" dirty="0"/>
          </a:p>
          <a:p>
            <a:r>
              <a:rPr lang="en-GB" sz="2400" dirty="0"/>
              <a:t>Health England Utility Score (see previous)</a:t>
            </a:r>
          </a:p>
          <a:p>
            <a:pPr lvl="1"/>
            <a:r>
              <a:rPr lang="en-GB" sz="2100" dirty="0"/>
              <a:t>Based on survey of 99 Public Health decision makers (mostly DPH)</a:t>
            </a:r>
          </a:p>
          <a:p>
            <a:pPr lvl="1"/>
            <a:r>
              <a:rPr lang="en-GB" sz="2100" dirty="0"/>
              <a:t>Asking them to consider 1117 PH investment decisions </a:t>
            </a:r>
          </a:p>
          <a:p>
            <a:pPr lvl="1"/>
            <a:r>
              <a:rPr lang="en-GB" sz="2100" dirty="0"/>
              <a:t>Varying: VfM, % of all people benefiting, % disadvantaged benefiting</a:t>
            </a:r>
          </a:p>
          <a:p>
            <a:pPr lvl="1"/>
            <a:r>
              <a:rPr lang="en-GB" sz="2100" dirty="0"/>
              <a:t>U = e(-0.0000586x C + 0.0435987 x R + 0.119895x D)                                                                            </a:t>
            </a:r>
            <a:r>
              <a:rPr lang="en-GB" dirty="0"/>
              <a:t>e = base of natural logarithm,  C= cost /QALY, R= % benefiting, D=%disadvantaged </a:t>
            </a:r>
          </a:p>
          <a:p>
            <a:pPr lvl="1"/>
            <a:r>
              <a:rPr lang="en-GB" sz="2100" dirty="0"/>
              <a:t>Gives Health England utility score using values of PH decision makers balancing: VfM, number benefiting and impact on disadvantage </a:t>
            </a:r>
          </a:p>
          <a:p>
            <a:r>
              <a:rPr lang="en-GB" sz="2400" dirty="0"/>
              <a:t>Public Health Values of an intervention depends on VfM, the number of people who could benefit and the impact on equity</a:t>
            </a:r>
          </a:p>
          <a:p>
            <a:pPr lvl="1"/>
            <a:r>
              <a:rPr lang="en-GB" sz="1900" dirty="0"/>
              <a:t>Matrix Insight (2009) “Prioritising investments in preventative health” Health England </a:t>
            </a:r>
          </a:p>
          <a:p>
            <a:pPr lvl="1"/>
            <a:endParaRPr lang="en-GB" sz="2100" dirty="0"/>
          </a:p>
        </p:txBody>
      </p:sp>
      <p:pic>
        <p:nvPicPr>
          <p:cNvPr id="5" name="Picture 4" descr="McHenry's AP Wiki - supplyanddema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16633"/>
            <a:ext cx="3248455" cy="1584175"/>
          </a:xfrm>
          <a:prstGeom prst="rect">
            <a:avLst/>
          </a:prstGeom>
        </p:spPr>
      </p:pic>
    </p:spTree>
    <p:extLst>
      <p:ext uri="{BB962C8B-B14F-4D97-AF65-F5344CB8AC3E}">
        <p14:creationId xmlns:p14="http://schemas.microsoft.com/office/powerpoint/2010/main" val="791355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5616624" cy="1271589"/>
          </a:xfrm>
        </p:spPr>
        <p:txBody>
          <a:bodyPr>
            <a:normAutofit/>
          </a:bodyPr>
          <a:lstStyle/>
          <a:p>
            <a:r>
              <a:rPr lang="en-GB" b="1" dirty="0">
                <a:solidFill>
                  <a:srgbClr val="800000"/>
                </a:solidFill>
              </a:rPr>
              <a:t>2. Practical Application of DALYs and QALYs by IHME</a:t>
            </a:r>
            <a:endParaRPr lang="en-US" dirty="0"/>
          </a:p>
        </p:txBody>
      </p:sp>
      <p:sp>
        <p:nvSpPr>
          <p:cNvPr id="3" name="Content Placeholder 2"/>
          <p:cNvSpPr>
            <a:spLocks noGrp="1"/>
          </p:cNvSpPr>
          <p:nvPr>
            <p:ph idx="1"/>
          </p:nvPr>
        </p:nvSpPr>
        <p:spPr>
          <a:xfrm>
            <a:off x="467544" y="1825625"/>
            <a:ext cx="8047806" cy="4351338"/>
          </a:xfrm>
        </p:spPr>
        <p:txBody>
          <a:bodyPr>
            <a:normAutofit/>
          </a:bodyPr>
          <a:lstStyle/>
          <a:p>
            <a:r>
              <a:rPr lang="en-GB" sz="2400" dirty="0"/>
              <a:t>IHME DALYs are not age weighted and apply to England 2013</a:t>
            </a:r>
          </a:p>
          <a:p>
            <a:pPr lvl="1"/>
            <a:r>
              <a:rPr lang="en-GB" sz="2100" dirty="0">
                <a:solidFill>
                  <a:prstClr val="black"/>
                </a:solidFill>
                <a:effectLst>
                  <a:outerShdw blurRad="38100" dist="38100" dir="2700000" algn="tl">
                    <a:srgbClr val="C0C0C0"/>
                  </a:outerShdw>
                </a:effectLst>
              </a:rPr>
              <a:t>DALYs reduced ~ QALYs gained</a:t>
            </a:r>
            <a:endParaRPr lang="en-GB" sz="2100" dirty="0"/>
          </a:p>
          <a:p>
            <a:r>
              <a:rPr lang="en-GB" sz="2400" dirty="0"/>
              <a:t>For each health outcome by age/sex they estimate;</a:t>
            </a:r>
          </a:p>
          <a:p>
            <a:pPr lvl="1"/>
            <a:r>
              <a:rPr lang="en-GB" sz="2100" dirty="0"/>
              <a:t>The proportion of  DALYs, YLL, YLD attributable to risk factors</a:t>
            </a:r>
          </a:p>
          <a:p>
            <a:pPr lvl="1"/>
            <a:r>
              <a:rPr lang="en-GB" sz="2100" dirty="0"/>
              <a:t>(This is known as the Population Attributable Fraction)</a:t>
            </a:r>
          </a:p>
          <a:p>
            <a:r>
              <a:rPr lang="en-GB" sz="2400" dirty="0"/>
              <a:t>Risk factors  include:</a:t>
            </a:r>
          </a:p>
          <a:p>
            <a:pPr lvl="1"/>
            <a:r>
              <a:rPr lang="en-GB" sz="2100" dirty="0"/>
              <a:t>Tobacco Smoke, Alcohol, Drug use, Sub optimal breast feeding, Diet (14 factors), Low Activity, Sexual abuse, Unsafe Sex, High BMI, High Blood pressure</a:t>
            </a:r>
          </a:p>
          <a:p>
            <a:pPr lvl="1"/>
            <a:r>
              <a:rPr lang="en-GB" sz="2100" dirty="0"/>
              <a:t>DALY estimates by outcomes include Anxiety and Depression</a:t>
            </a:r>
          </a:p>
          <a:p>
            <a:r>
              <a:rPr lang="en-GB" sz="2400" dirty="0"/>
              <a:t>Take a tour of the data available at:</a:t>
            </a:r>
          </a:p>
          <a:p>
            <a:pPr lvl="1"/>
            <a:r>
              <a:rPr lang="en-GB" sz="2100" dirty="0"/>
              <a:t> </a:t>
            </a:r>
            <a:r>
              <a:rPr lang="en-GB" sz="2100" dirty="0">
                <a:hlinkClick r:id="rId2"/>
              </a:rPr>
              <a:t>http://vizhub.healthdata.org/gbd-compare/</a:t>
            </a:r>
            <a:r>
              <a:rPr lang="en-GB" sz="2100" dirty="0"/>
              <a:t> </a:t>
            </a:r>
            <a:endParaRPr lang="en-US" sz="2100" dirty="0"/>
          </a:p>
        </p:txBody>
      </p:sp>
      <p:pic>
        <p:nvPicPr>
          <p:cNvPr id="4" name="Picture 3"/>
          <p:cNvPicPr>
            <a:picLocks noChangeAspect="1"/>
          </p:cNvPicPr>
          <p:nvPr/>
        </p:nvPicPr>
        <p:blipFill>
          <a:blip r:embed="rId3"/>
          <a:stretch>
            <a:fillRect/>
          </a:stretch>
        </p:blipFill>
        <p:spPr>
          <a:xfrm>
            <a:off x="6043771" y="97458"/>
            <a:ext cx="3078747" cy="1030313"/>
          </a:xfrm>
          <a:prstGeom prst="rect">
            <a:avLst/>
          </a:prstGeom>
        </p:spPr>
      </p:pic>
    </p:spTree>
    <p:extLst>
      <p:ext uri="{BB962C8B-B14F-4D97-AF65-F5344CB8AC3E}">
        <p14:creationId xmlns:p14="http://schemas.microsoft.com/office/powerpoint/2010/main" val="107907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7544" y="0"/>
            <a:ext cx="5976119" cy="1921020"/>
          </a:xfrm>
        </p:spPr>
        <p:txBody>
          <a:bodyPr>
            <a:normAutofit/>
          </a:bodyPr>
          <a:lstStyle/>
          <a:p>
            <a:r>
              <a:rPr lang="en-GB" altLang="en-US" sz="4000" b="1" dirty="0">
                <a:solidFill>
                  <a:srgbClr val="800000"/>
                </a:solidFill>
              </a:rPr>
              <a:t>Introduction:</a:t>
            </a:r>
          </a:p>
        </p:txBody>
      </p:sp>
      <p:sp>
        <p:nvSpPr>
          <p:cNvPr id="46083" name="Content Placeholder 2"/>
          <p:cNvSpPr>
            <a:spLocks noGrp="1"/>
          </p:cNvSpPr>
          <p:nvPr>
            <p:ph idx="1"/>
          </p:nvPr>
        </p:nvSpPr>
        <p:spPr>
          <a:xfrm>
            <a:off x="395536" y="1412776"/>
            <a:ext cx="8569325" cy="4929187"/>
          </a:xfrm>
        </p:spPr>
        <p:txBody>
          <a:bodyPr>
            <a:normAutofit lnSpcReduction="10000"/>
          </a:bodyPr>
          <a:lstStyle/>
          <a:p>
            <a:pPr marL="0" indent="0">
              <a:buNone/>
            </a:pPr>
            <a:r>
              <a:rPr lang="en-GB" altLang="en-US" sz="2800" dirty="0"/>
              <a:t>This material is set out in 4 sections:</a:t>
            </a:r>
          </a:p>
          <a:p>
            <a:pPr marL="800100" lvl="1" indent="-457200">
              <a:buFont typeface="+mj-lt"/>
              <a:buAutoNum type="arabicPeriod"/>
            </a:pPr>
            <a:r>
              <a:rPr lang="en-GB" altLang="en-US" sz="2400" dirty="0"/>
              <a:t>Understanding Values for Money</a:t>
            </a:r>
          </a:p>
          <a:p>
            <a:pPr marL="800100" lvl="1" indent="-457200">
              <a:buFont typeface="+mj-lt"/>
              <a:buAutoNum type="arabicPeriod"/>
            </a:pPr>
            <a:r>
              <a:rPr lang="en-GB" altLang="en-US" sz="2400" dirty="0"/>
              <a:t> Measuring and valuing health gains</a:t>
            </a:r>
          </a:p>
          <a:p>
            <a:pPr marL="800100" lvl="1" indent="-457200">
              <a:buFont typeface="+mj-lt"/>
              <a:buAutoNum type="arabicPeriod"/>
            </a:pPr>
            <a:r>
              <a:rPr lang="en-GB" altLang="en-US" sz="2400" dirty="0"/>
              <a:t>Understanding and measuring wellbeing</a:t>
            </a:r>
          </a:p>
          <a:p>
            <a:pPr marL="800100" lvl="1" indent="-457200">
              <a:buFont typeface="+mj-lt"/>
              <a:buAutoNum type="arabicPeriod"/>
            </a:pPr>
            <a:r>
              <a:rPr lang="en-GB" altLang="en-US" sz="2400" dirty="0"/>
              <a:t>The process of evaluation</a:t>
            </a:r>
          </a:p>
          <a:p>
            <a:pPr marL="0" indent="0">
              <a:buNone/>
            </a:pPr>
            <a:r>
              <a:rPr lang="en-GB" altLang="en-US" sz="2800" dirty="0"/>
              <a:t>It is suggested that participants should also visit key web sites such as the IHME and HACT and should explore the use of the NSMC ready reckoner tools for evaluating: </a:t>
            </a:r>
          </a:p>
          <a:p>
            <a:pPr lvl="1"/>
            <a:r>
              <a:rPr lang="en-GB" altLang="en-US" sz="2500" dirty="0"/>
              <a:t>Smoking cessation, </a:t>
            </a:r>
          </a:p>
          <a:p>
            <a:pPr lvl="1"/>
            <a:r>
              <a:rPr lang="en-GB" altLang="en-US" sz="2500" dirty="0"/>
              <a:t>Alcohol harm reduction</a:t>
            </a:r>
          </a:p>
          <a:p>
            <a:pPr lvl="1"/>
            <a:r>
              <a:rPr lang="en-GB" altLang="en-US" sz="2500" dirty="0"/>
              <a:t>Weight control, diet and activity</a:t>
            </a:r>
          </a:p>
          <a:p>
            <a:pPr lvl="1"/>
            <a:r>
              <a:rPr lang="en-GB" altLang="en-US" sz="2500" dirty="0"/>
              <a:t>Bowel Cancer survey response</a:t>
            </a:r>
          </a:p>
          <a:p>
            <a:pPr lvl="1"/>
            <a:r>
              <a:rPr lang="en-GB" altLang="en-US" sz="2500" dirty="0"/>
              <a:t>Breast feeding continuation</a:t>
            </a:r>
          </a:p>
          <a:p>
            <a:pPr marL="342900" lvl="1" indent="0">
              <a:buNone/>
            </a:pPr>
            <a:endParaRPr lang="en-GB" altLang="en-US" sz="2500" dirty="0"/>
          </a:p>
          <a:p>
            <a:pPr lvl="1"/>
            <a:endParaRPr lang="en-GB" altLang="en-US" sz="2500" dirty="0"/>
          </a:p>
          <a:p>
            <a:pPr marL="0" indent="0">
              <a:buNone/>
            </a:pPr>
            <a:endParaRPr lang="en-GB" altLang="en-US" sz="3100" dirty="0"/>
          </a:p>
        </p:txBody>
      </p:sp>
      <p:pic>
        <p:nvPicPr>
          <p:cNvPr id="3" name="Picture 2"/>
          <p:cNvPicPr>
            <a:picLocks noChangeAspect="1"/>
          </p:cNvPicPr>
          <p:nvPr/>
        </p:nvPicPr>
        <p:blipFill>
          <a:blip r:embed="rId3"/>
          <a:stretch>
            <a:fillRect/>
          </a:stretch>
        </p:blipFill>
        <p:spPr>
          <a:xfrm>
            <a:off x="6447188" y="5733257"/>
            <a:ext cx="2342824" cy="870644"/>
          </a:xfrm>
          <a:prstGeom prst="rect">
            <a:avLst/>
          </a:prstGeom>
        </p:spPr>
      </p:pic>
    </p:spTree>
    <p:extLst>
      <p:ext uri="{BB962C8B-B14F-4D97-AF65-F5344CB8AC3E}">
        <p14:creationId xmlns:p14="http://schemas.microsoft.com/office/powerpoint/2010/main" val="90717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5832648" cy="1199582"/>
          </a:xfrm>
        </p:spPr>
        <p:txBody>
          <a:bodyPr>
            <a:normAutofit fontScale="90000"/>
          </a:bodyPr>
          <a:lstStyle/>
          <a:p>
            <a:r>
              <a:rPr lang="en-GB" b="1" dirty="0">
                <a:solidFill>
                  <a:srgbClr val="800000"/>
                </a:solidFill>
              </a:rPr>
              <a:t>2. IHME Burden of Disease Model Applied to England: all behavioural factors 2013</a:t>
            </a:r>
            <a:endParaRPr lang="en-US" b="1" dirty="0">
              <a:solidFill>
                <a:srgbClr val="800000"/>
              </a:solidFill>
            </a:endParaRPr>
          </a:p>
        </p:txBody>
      </p:sp>
      <p:pic>
        <p:nvPicPr>
          <p:cNvPr id="6" name="Content Placeholder 5"/>
          <p:cNvPicPr>
            <a:picLocks noGrp="1" noChangeAspect="1"/>
          </p:cNvPicPr>
          <p:nvPr>
            <p:ph idx="1"/>
          </p:nvPr>
        </p:nvPicPr>
        <p:blipFill>
          <a:blip r:embed="rId2"/>
          <a:stretch>
            <a:fillRect/>
          </a:stretch>
        </p:blipFill>
        <p:spPr>
          <a:xfrm>
            <a:off x="628650" y="1911950"/>
            <a:ext cx="7886700" cy="4178688"/>
          </a:xfrm>
          <a:prstGeom prst="rect">
            <a:avLst/>
          </a:prstGeom>
        </p:spPr>
      </p:pic>
      <p:pic>
        <p:nvPicPr>
          <p:cNvPr id="3" name="Picture 2"/>
          <p:cNvPicPr>
            <a:picLocks noChangeAspect="1"/>
          </p:cNvPicPr>
          <p:nvPr/>
        </p:nvPicPr>
        <p:blipFill>
          <a:blip r:embed="rId3"/>
          <a:stretch>
            <a:fillRect/>
          </a:stretch>
        </p:blipFill>
        <p:spPr>
          <a:xfrm>
            <a:off x="5940152" y="212629"/>
            <a:ext cx="3078747" cy="1030313"/>
          </a:xfrm>
          <a:prstGeom prst="rect">
            <a:avLst/>
          </a:prstGeom>
        </p:spPr>
      </p:pic>
    </p:spTree>
    <p:extLst>
      <p:ext uri="{BB962C8B-B14F-4D97-AF65-F5344CB8AC3E}">
        <p14:creationId xmlns:p14="http://schemas.microsoft.com/office/powerpoint/2010/main" val="1239124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5787756" cy="1230813"/>
          </a:xfrm>
        </p:spPr>
        <p:txBody>
          <a:bodyPr>
            <a:normAutofit/>
          </a:bodyPr>
          <a:lstStyle/>
          <a:p>
            <a:r>
              <a:rPr lang="en-GB" sz="4000" b="1" dirty="0">
                <a:solidFill>
                  <a:srgbClr val="800000"/>
                </a:solidFill>
              </a:rPr>
              <a:t>2. Risks Outcomes and Cost/ Savings Impacts</a:t>
            </a:r>
            <a:endParaRPr lang="en-US" sz="4000" dirty="0"/>
          </a:p>
        </p:txBody>
      </p:sp>
      <p:sp>
        <p:nvSpPr>
          <p:cNvPr id="3" name="Content Placeholder 2"/>
          <p:cNvSpPr>
            <a:spLocks noGrp="1"/>
          </p:cNvSpPr>
          <p:nvPr>
            <p:ph idx="1"/>
          </p:nvPr>
        </p:nvSpPr>
        <p:spPr/>
        <p:txBody>
          <a:bodyPr>
            <a:normAutofit fontScale="92500" lnSpcReduction="10000"/>
          </a:bodyPr>
          <a:lstStyle/>
          <a:p>
            <a:r>
              <a:rPr lang="en-GB" sz="2400" dirty="0"/>
              <a:t>IHME analysis provides estimates by cause, age and sex of:</a:t>
            </a:r>
          </a:p>
          <a:p>
            <a:pPr lvl="1"/>
            <a:r>
              <a:rPr lang="en-GB" sz="2100" dirty="0"/>
              <a:t>DALYs = Disability Adjusted Life Years unweighted =-QALYs</a:t>
            </a:r>
          </a:p>
          <a:p>
            <a:pPr lvl="1"/>
            <a:r>
              <a:rPr lang="en-GB" sz="2100" dirty="0"/>
              <a:t>YLD= Years Lived with Disability = basis for allocating care costs</a:t>
            </a:r>
          </a:p>
          <a:p>
            <a:pPr lvl="1"/>
            <a:r>
              <a:rPr lang="en-GB" sz="2100" dirty="0"/>
              <a:t>YLD under 65= basis for allocating employment related costs</a:t>
            </a:r>
          </a:p>
          <a:p>
            <a:pPr lvl="1"/>
            <a:r>
              <a:rPr lang="en-GB" sz="2100" dirty="0"/>
              <a:t>YLL= Years of Life Lost and Deaths by age gives premature deaths</a:t>
            </a:r>
            <a:endParaRPr lang="en-US" sz="2100" dirty="0"/>
          </a:p>
          <a:p>
            <a:r>
              <a:rPr lang="en-GB" sz="2400" dirty="0"/>
              <a:t>NHS England Programme budgets and National Statistics analysis of Local Authority Expenditure and Criminal Justice Costs shows:</a:t>
            </a:r>
          </a:p>
          <a:p>
            <a:pPr lvl="1"/>
            <a:r>
              <a:rPr lang="en-GB" sz="2100" dirty="0"/>
              <a:t>Costs to NHS linked to each outcome and risk factor = potential savings</a:t>
            </a:r>
          </a:p>
          <a:p>
            <a:pPr lvl="1"/>
            <a:r>
              <a:rPr lang="en-GB" sz="2100" dirty="0"/>
              <a:t>Cost to LA and Local Services = potential savings</a:t>
            </a:r>
          </a:p>
          <a:p>
            <a:r>
              <a:rPr lang="en-GB" sz="2400" dirty="0"/>
              <a:t>See </a:t>
            </a:r>
          </a:p>
          <a:p>
            <a:pPr lvl="1"/>
            <a:r>
              <a:rPr lang="en-GB" sz="2100" dirty="0">
                <a:hlinkClick r:id="rId2"/>
              </a:rPr>
              <a:t>https://www.england.nhs.uk/resources/resources-for-ccgs/prog-budgeting/</a:t>
            </a:r>
            <a:endParaRPr lang="en-GB" sz="2100" dirty="0"/>
          </a:p>
          <a:p>
            <a:pPr lvl="1"/>
            <a:r>
              <a:rPr lang="en-GB" sz="2100" dirty="0"/>
              <a:t> </a:t>
            </a:r>
            <a:r>
              <a:rPr lang="en-GB" sz="2100" dirty="0">
                <a:hlinkClick r:id="rId3"/>
              </a:rPr>
              <a:t>https://www.gov.uk/government/statistics/local-authority-revenue-expenditure-and-financing-england-2014-to-2015-budget</a:t>
            </a:r>
            <a:r>
              <a:rPr lang="en-GB" sz="2100" dirty="0"/>
              <a:t> </a:t>
            </a:r>
          </a:p>
          <a:p>
            <a:pPr lvl="1"/>
            <a:endParaRPr lang="en-GB" sz="2100" dirty="0"/>
          </a:p>
        </p:txBody>
      </p:sp>
      <p:pic>
        <p:nvPicPr>
          <p:cNvPr id="6" name="Picture 5" descr="... for a &quot;brain gym&quot; might consider practicing arithmetic with an abacu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260648"/>
            <a:ext cx="1941730" cy="1224135"/>
          </a:xfrm>
          <a:prstGeom prst="rect">
            <a:avLst/>
          </a:prstGeom>
        </p:spPr>
      </p:pic>
    </p:spTree>
    <p:extLst>
      <p:ext uri="{BB962C8B-B14F-4D97-AF65-F5344CB8AC3E}">
        <p14:creationId xmlns:p14="http://schemas.microsoft.com/office/powerpoint/2010/main" val="3697815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6194"/>
            <a:ext cx="4585251" cy="2625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0" name="Title 4"/>
          <p:cNvSpPr>
            <a:spLocks noGrp="1"/>
          </p:cNvSpPr>
          <p:nvPr>
            <p:ph type="title"/>
          </p:nvPr>
        </p:nvSpPr>
        <p:spPr>
          <a:xfrm>
            <a:off x="179512" y="471905"/>
            <a:ext cx="7785193" cy="1669754"/>
          </a:xfrm>
        </p:spPr>
        <p:txBody>
          <a:bodyPr>
            <a:normAutofit/>
          </a:bodyPr>
          <a:lstStyle/>
          <a:p>
            <a:r>
              <a:rPr lang="en-GB" altLang="en-US" sz="4000" b="1" dirty="0">
                <a:solidFill>
                  <a:srgbClr val="800000"/>
                </a:solidFill>
              </a:rPr>
              <a:t>3. What is Wellbeing?</a:t>
            </a:r>
            <a:br>
              <a:rPr lang="en-GB" altLang="en-US" sz="3600" dirty="0">
                <a:solidFill>
                  <a:srgbClr val="800000"/>
                </a:solidFill>
              </a:rPr>
            </a:br>
            <a:endParaRPr lang="en-GB" altLang="en-US" sz="3600" dirty="0">
              <a:solidFill>
                <a:srgbClr val="800000"/>
              </a:solidFill>
            </a:endParaRPr>
          </a:p>
        </p:txBody>
      </p:sp>
      <p:sp>
        <p:nvSpPr>
          <p:cNvPr id="6" name="Content Placeholder 5"/>
          <p:cNvSpPr>
            <a:spLocks noGrp="1"/>
          </p:cNvSpPr>
          <p:nvPr>
            <p:ph idx="1"/>
          </p:nvPr>
        </p:nvSpPr>
        <p:spPr>
          <a:xfrm>
            <a:off x="503155" y="2204864"/>
            <a:ext cx="8173301" cy="4464496"/>
          </a:xfrm>
        </p:spPr>
        <p:txBody>
          <a:bodyPr>
            <a:normAutofit/>
          </a:bodyPr>
          <a:lstStyle/>
          <a:p>
            <a:pPr>
              <a:defRPr/>
            </a:pPr>
            <a:r>
              <a:rPr lang="en-GB" sz="2800" dirty="0"/>
              <a:t>No simple definition* </a:t>
            </a:r>
          </a:p>
          <a:p>
            <a:pPr lvl="1">
              <a:defRPr/>
            </a:pPr>
            <a:r>
              <a:rPr lang="en-GB" sz="1800" i="1" dirty="0"/>
              <a:t>Physical, mental, emotional and community wellbeing enables every individual to manage lifestyle health risks, cope with normal stresses of life, find purpose and happiness, work productively and fruitfully, make a contribution to and draw support from family, community and their home and natural environment</a:t>
            </a:r>
            <a:r>
              <a:rPr lang="en-GB" sz="1800" dirty="0"/>
              <a:t>.</a:t>
            </a:r>
          </a:p>
          <a:p>
            <a:pPr>
              <a:defRPr/>
            </a:pPr>
            <a:r>
              <a:rPr lang="en-GB" sz="2400" dirty="0"/>
              <a:t>Many dimensions</a:t>
            </a:r>
          </a:p>
          <a:p>
            <a:pPr lvl="1">
              <a:defRPr/>
            </a:pPr>
            <a:r>
              <a:rPr lang="en-GB" sz="2200" dirty="0"/>
              <a:t>Issues and priorities, defined with stakeholders</a:t>
            </a:r>
          </a:p>
          <a:p>
            <a:pPr lvl="1">
              <a:defRPr/>
            </a:pPr>
            <a:r>
              <a:rPr lang="en-GB" sz="2200" dirty="0"/>
              <a:t>Things that improve life satisfaction might include:</a:t>
            </a:r>
          </a:p>
          <a:p>
            <a:pPr lvl="2">
              <a:defRPr/>
            </a:pPr>
            <a:r>
              <a:rPr lang="en-GB" sz="1900" dirty="0"/>
              <a:t>Physical and mental health, emotional contentment, family and social support, housing, environment, art and culture, employment, education</a:t>
            </a:r>
          </a:p>
          <a:p>
            <a:pPr marL="342900" lvl="1" indent="0">
              <a:buNone/>
              <a:defRPr/>
            </a:pPr>
            <a:r>
              <a:rPr lang="en-GB" sz="2200" dirty="0"/>
              <a:t>*</a:t>
            </a:r>
            <a:r>
              <a:rPr lang="en-GB" dirty="0"/>
              <a:t>For definitions of wellbeing visit National Wellbeing Institute Australia web site</a:t>
            </a:r>
          </a:p>
          <a:p>
            <a:pPr lvl="2">
              <a:defRPr/>
            </a:pPr>
            <a:r>
              <a:rPr lang="en-GB" sz="1400" dirty="0"/>
              <a:t>See </a:t>
            </a:r>
            <a:r>
              <a:rPr lang="en-GB" sz="1400" dirty="0">
                <a:hlinkClick r:id="rId3"/>
              </a:rPr>
              <a:t>http://nwia.idwellness.org/2011/02/28/definitions-of-wellbeing-quality-of-life-and-wellness/</a:t>
            </a:r>
            <a:r>
              <a:rPr lang="en-GB" sz="1400" dirty="0"/>
              <a:t> </a:t>
            </a:r>
          </a:p>
          <a:p>
            <a:pPr marL="342900" lvl="1" indent="0">
              <a:buNone/>
              <a:defRPr/>
            </a:pPr>
            <a:endParaRPr lang="en-GB" sz="2200" dirty="0"/>
          </a:p>
        </p:txBody>
      </p:sp>
    </p:spTree>
    <p:extLst>
      <p:ext uri="{BB962C8B-B14F-4D97-AF65-F5344CB8AC3E}">
        <p14:creationId xmlns:p14="http://schemas.microsoft.com/office/powerpoint/2010/main" val="3835129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663430" cy="1325563"/>
          </a:xfrm>
        </p:spPr>
        <p:txBody>
          <a:bodyPr/>
          <a:lstStyle/>
          <a:p>
            <a:r>
              <a:rPr lang="en-GB" altLang="en-US" sz="3600" b="1" dirty="0">
                <a:solidFill>
                  <a:srgbClr val="800000"/>
                </a:solidFill>
              </a:rPr>
              <a:t>3. Health and Wellbeing: Mental Wellbeing</a:t>
            </a:r>
            <a:endParaRPr lang="en-US" dirty="0"/>
          </a:p>
        </p:txBody>
      </p:sp>
      <p:sp>
        <p:nvSpPr>
          <p:cNvPr id="3" name="Content Placeholder 2"/>
          <p:cNvSpPr>
            <a:spLocks noGrp="1"/>
          </p:cNvSpPr>
          <p:nvPr>
            <p:ph idx="1"/>
          </p:nvPr>
        </p:nvSpPr>
        <p:spPr/>
        <p:txBody>
          <a:bodyPr>
            <a:normAutofit/>
          </a:bodyPr>
          <a:lstStyle/>
          <a:p>
            <a:r>
              <a:rPr lang="en-GB" sz="2400" dirty="0"/>
              <a:t>Physical and Mental Health are elements of wellbeing</a:t>
            </a:r>
          </a:p>
          <a:p>
            <a:r>
              <a:rPr lang="en-GB" sz="2400" dirty="0"/>
              <a:t>Mental Wellbeing can be measured:</a:t>
            </a:r>
          </a:p>
          <a:p>
            <a:pPr lvl="1"/>
            <a:r>
              <a:rPr lang="en-GB" sz="2100" dirty="0"/>
              <a:t>Using the Warwick-Edinburgh Mental Wellbeing Scale (WEMWBS)</a:t>
            </a:r>
          </a:p>
          <a:p>
            <a:pPr lvl="1"/>
            <a:r>
              <a:rPr lang="en-GB" sz="2000" dirty="0">
                <a:hlinkClick r:id="rId2"/>
              </a:rPr>
              <a:t>http://www2.warwick.ac.uk/fac/med/research/platform/wemwbs/</a:t>
            </a:r>
            <a:r>
              <a:rPr lang="en-GB" sz="2000" dirty="0"/>
              <a:t> </a:t>
            </a:r>
          </a:p>
          <a:p>
            <a:pPr lvl="1"/>
            <a:r>
              <a:rPr lang="en-GB" sz="2000" dirty="0"/>
              <a:t>However this does not produce a QALY compatible estimate</a:t>
            </a:r>
          </a:p>
          <a:p>
            <a:r>
              <a:rPr lang="en-GB" sz="2300" dirty="0"/>
              <a:t>An alternative is to estimate health impacts from IHME </a:t>
            </a:r>
          </a:p>
          <a:p>
            <a:pPr lvl="1"/>
            <a:r>
              <a:rPr lang="en-GB" sz="2000" dirty="0"/>
              <a:t>Anxiety related health outcomes provide an estimate of impacts</a:t>
            </a:r>
          </a:p>
          <a:p>
            <a:pPr lvl="1"/>
            <a:r>
              <a:rPr lang="en-GB" sz="2000" dirty="0"/>
              <a:t>This is not as comprehensive nor suitable for individual assessment</a:t>
            </a:r>
          </a:p>
          <a:p>
            <a:r>
              <a:rPr lang="en-GB" sz="2300" dirty="0"/>
              <a:t>Interventions aimed at addressing mental health:</a:t>
            </a:r>
          </a:p>
          <a:p>
            <a:pPr lvl="1"/>
            <a:r>
              <a:rPr lang="en-GB" sz="2000" dirty="0"/>
              <a:t>Often show very high cost per QALY for diagnosed medical conditions</a:t>
            </a:r>
          </a:p>
          <a:p>
            <a:pPr lvl="1"/>
            <a:r>
              <a:rPr lang="en-GB" sz="2000" dirty="0"/>
              <a:t>But much better value for money when early signs of poor mental wellbeing are addressed</a:t>
            </a:r>
            <a:endParaRPr lang="en-US" sz="2000" dirty="0"/>
          </a:p>
        </p:txBody>
      </p:sp>
      <p:pic>
        <p:nvPicPr>
          <p:cNvPr id="4" name="Picture 3" descr="Health &amp; Well Be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116632"/>
            <a:ext cx="2000250" cy="1708993"/>
          </a:xfrm>
          <a:prstGeom prst="rect">
            <a:avLst/>
          </a:prstGeom>
        </p:spPr>
      </p:pic>
    </p:spTree>
    <p:extLst>
      <p:ext uri="{BB962C8B-B14F-4D97-AF65-F5344CB8AC3E}">
        <p14:creationId xmlns:p14="http://schemas.microsoft.com/office/powerpoint/2010/main" val="1032712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4000" b="1" dirty="0">
                <a:solidFill>
                  <a:srgbClr val="800000"/>
                </a:solidFill>
              </a:rPr>
              <a:t>3. A Practical Approach to Wellbeing</a:t>
            </a:r>
            <a:endParaRPr lang="en-US" sz="4000" dirty="0"/>
          </a:p>
        </p:txBody>
      </p:sp>
      <p:pic>
        <p:nvPicPr>
          <p:cNvPr id="6" name="Content Placeholder 5"/>
          <p:cNvPicPr>
            <a:picLocks noGrp="1" noChangeAspect="1"/>
          </p:cNvPicPr>
          <p:nvPr>
            <p:ph idx="1"/>
          </p:nvPr>
        </p:nvPicPr>
        <p:blipFill>
          <a:blip r:embed="rId2"/>
          <a:stretch>
            <a:fillRect/>
          </a:stretch>
        </p:blipFill>
        <p:spPr>
          <a:xfrm>
            <a:off x="4725650" y="3666884"/>
            <a:ext cx="4444369" cy="3225064"/>
          </a:xfrm>
          <a:prstGeom prst="rect">
            <a:avLst/>
          </a:prstGeom>
        </p:spPr>
      </p:pic>
      <p:sp>
        <p:nvSpPr>
          <p:cNvPr id="7" name="Rectangle 6"/>
          <p:cNvSpPr/>
          <p:nvPr/>
        </p:nvSpPr>
        <p:spPr>
          <a:xfrm>
            <a:off x="650889" y="1772816"/>
            <a:ext cx="7759774" cy="4093428"/>
          </a:xfrm>
          <a:prstGeom prst="rect">
            <a:avLst/>
          </a:prstGeom>
        </p:spPr>
        <p:txBody>
          <a:bodyPr wrap="square">
            <a:spAutoFit/>
          </a:bodyPr>
          <a:lstStyle/>
          <a:p>
            <a:pPr marL="342900" indent="-342900">
              <a:buFont typeface="Arial" panose="020B0604020202020204" pitchFamily="34" charset="0"/>
              <a:buChar char="•"/>
              <a:defRPr/>
            </a:pPr>
            <a:r>
              <a:rPr lang="en-GB" sz="2500" dirty="0"/>
              <a:t>A “Radar Chart” provides a way of comparing strategies for addressing a range of factors affecting wellbeing</a:t>
            </a:r>
          </a:p>
          <a:p>
            <a:pPr marL="342900" indent="-342900">
              <a:buFont typeface="Arial" panose="020B0604020202020204" pitchFamily="34" charset="0"/>
              <a:buChar char="•"/>
              <a:defRPr/>
            </a:pPr>
            <a:r>
              <a:rPr lang="en-GB" sz="2500" dirty="0"/>
              <a:t>This does not involve a trade off between different aspects of wellbeing but provides a visual metaphor</a:t>
            </a:r>
          </a:p>
          <a:p>
            <a:pPr marL="342900" indent="-342900">
              <a:buFont typeface="Arial" panose="020B0604020202020204" pitchFamily="34" charset="0"/>
              <a:buChar char="•"/>
              <a:defRPr/>
            </a:pPr>
            <a:r>
              <a:rPr lang="en-GB" sz="2500" dirty="0"/>
              <a:t>To clarify strategic options</a:t>
            </a:r>
          </a:p>
          <a:p>
            <a:pPr marL="342900" indent="-342900">
              <a:buFont typeface="Arial" panose="020B0604020202020204" pitchFamily="34" charset="0"/>
              <a:buChar char="•"/>
              <a:defRPr/>
            </a:pPr>
            <a:r>
              <a:rPr lang="en-GB" sz="2500" dirty="0"/>
              <a:t>Evaluated locally in terms of</a:t>
            </a:r>
          </a:p>
          <a:p>
            <a:pPr marL="800100" lvl="1" indent="-342900">
              <a:buFont typeface="Arial" panose="020B0604020202020204" pitchFamily="34" charset="0"/>
              <a:buChar char="•"/>
              <a:defRPr/>
            </a:pPr>
            <a:r>
              <a:rPr lang="en-GB" sz="2200" dirty="0"/>
              <a:t>Adding to Life Satisfaction</a:t>
            </a:r>
          </a:p>
          <a:p>
            <a:pPr marL="800100" lvl="1" indent="-342900">
              <a:buFont typeface="Arial" panose="020B0604020202020204" pitchFamily="34" charset="0"/>
              <a:buChar char="•"/>
              <a:defRPr/>
            </a:pPr>
            <a:r>
              <a:rPr lang="en-GB" sz="2200" dirty="0"/>
              <a:t>Enabling mutual benefit</a:t>
            </a:r>
          </a:p>
          <a:p>
            <a:pPr marL="800100" lvl="1" indent="-342900">
              <a:buFont typeface="Arial" panose="020B0604020202020204" pitchFamily="34" charset="0"/>
              <a:buChar char="•"/>
              <a:defRPr/>
            </a:pPr>
            <a:r>
              <a:rPr lang="en-GB" sz="2200" dirty="0"/>
              <a:t>Improving equity</a:t>
            </a:r>
          </a:p>
          <a:p>
            <a:pPr marL="800100" lvl="1" indent="-342900">
              <a:buFont typeface="Arial" panose="020B0604020202020204" pitchFamily="34" charset="0"/>
              <a:buChar char="•"/>
              <a:defRPr/>
            </a:pPr>
            <a:r>
              <a:rPr lang="en-GB" sz="2200" dirty="0"/>
              <a:t>Achieving social values</a:t>
            </a:r>
          </a:p>
          <a:p>
            <a:pPr marL="342900" indent="-342900">
              <a:buFont typeface="Arial" panose="020B0604020202020204" pitchFamily="34" charset="0"/>
              <a:buChar char="•"/>
              <a:defRPr/>
            </a:pPr>
            <a:endParaRPr lang="en-GB" sz="2200" dirty="0"/>
          </a:p>
        </p:txBody>
      </p:sp>
    </p:spTree>
    <p:extLst>
      <p:ext uri="{BB962C8B-B14F-4D97-AF65-F5344CB8AC3E}">
        <p14:creationId xmlns:p14="http://schemas.microsoft.com/office/powerpoint/2010/main" val="4235143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3568" y="40530"/>
            <a:ext cx="5976664" cy="1628801"/>
          </a:xfrm>
        </p:spPr>
        <p:txBody>
          <a:bodyPr>
            <a:normAutofit/>
          </a:bodyPr>
          <a:lstStyle/>
          <a:p>
            <a:r>
              <a:rPr lang="en-GB" altLang="en-US" sz="4000" b="1" dirty="0">
                <a:solidFill>
                  <a:srgbClr val="800000"/>
                </a:solidFill>
              </a:rPr>
              <a:t>3. Measuring Wellbeing :                        Social Return on Investment  </a:t>
            </a:r>
          </a:p>
        </p:txBody>
      </p:sp>
      <p:sp>
        <p:nvSpPr>
          <p:cNvPr id="41987" name="Content Placeholder 2"/>
          <p:cNvSpPr>
            <a:spLocks noGrp="1"/>
          </p:cNvSpPr>
          <p:nvPr>
            <p:ph idx="1"/>
          </p:nvPr>
        </p:nvSpPr>
        <p:spPr>
          <a:xfrm>
            <a:off x="323528" y="1633705"/>
            <a:ext cx="8712200" cy="4752528"/>
          </a:xfrm>
        </p:spPr>
        <p:txBody>
          <a:bodyPr>
            <a:normAutofit fontScale="92500" lnSpcReduction="10000"/>
          </a:bodyPr>
          <a:lstStyle/>
          <a:p>
            <a:r>
              <a:rPr lang="en-GB" sz="2400" dirty="0"/>
              <a:t>Wellbeing is measured in terms of Social Return on Investment</a:t>
            </a:r>
          </a:p>
          <a:p>
            <a:pPr lvl="1"/>
            <a:r>
              <a:rPr lang="en-GB" sz="2400" dirty="0"/>
              <a:t>Value to society per unit of total social investment</a:t>
            </a:r>
          </a:p>
          <a:p>
            <a:r>
              <a:rPr lang="en-GB" sz="2400" dirty="0"/>
              <a:t>Developed in USA in late 1990s </a:t>
            </a:r>
          </a:p>
          <a:p>
            <a:pPr lvl="1"/>
            <a:r>
              <a:rPr lang="en-GB" sz="2400" dirty="0"/>
              <a:t>To evaluate social enterprises with non profit aims</a:t>
            </a:r>
          </a:p>
          <a:p>
            <a:r>
              <a:rPr lang="en-GB" sz="2400" dirty="0"/>
              <a:t>A European Network formed in 2004</a:t>
            </a:r>
          </a:p>
          <a:p>
            <a:pPr lvl="1"/>
            <a:r>
              <a:rPr lang="en-GB" sz="2400" dirty="0"/>
              <a:t>To develop consistent approach and methodology</a:t>
            </a:r>
          </a:p>
          <a:p>
            <a:r>
              <a:rPr lang="en-GB" sz="2400" dirty="0"/>
              <a:t>New Economic Foundation UK 2004/5</a:t>
            </a:r>
          </a:p>
          <a:p>
            <a:pPr lvl="1"/>
            <a:r>
              <a:rPr lang="en-GB" sz="2400" dirty="0"/>
              <a:t>SROI Primer and Methodology published 2004</a:t>
            </a:r>
          </a:p>
          <a:p>
            <a:r>
              <a:rPr lang="en-GB" sz="2400" dirty="0"/>
              <a:t>Cabinet Office supports guide and network 2009</a:t>
            </a:r>
          </a:p>
          <a:p>
            <a:pPr lvl="1"/>
            <a:r>
              <a:rPr lang="en-GB" sz="2400" dirty="0"/>
              <a:t>Guide to SROI for Wellbeing Programmes 2013/2015</a:t>
            </a:r>
          </a:p>
          <a:p>
            <a:r>
              <a:rPr lang="en-GB" sz="2400" dirty="0">
                <a:solidFill>
                  <a:prstClr val="black"/>
                </a:solidFill>
              </a:rPr>
              <a:t>See New Economic Foundation resources and network for SROI</a:t>
            </a:r>
          </a:p>
          <a:p>
            <a:pPr lvl="1">
              <a:defRPr/>
            </a:pPr>
            <a:r>
              <a:rPr lang="en-GB" sz="2200" dirty="0">
                <a:solidFill>
                  <a:prstClr val="black"/>
                </a:solidFill>
              </a:rPr>
              <a:t> </a:t>
            </a:r>
            <a:r>
              <a:rPr lang="en-GB" sz="2200" dirty="0">
                <a:solidFill>
                  <a:prstClr val="black"/>
                </a:solidFill>
                <a:hlinkClick r:id="rId2"/>
              </a:rPr>
              <a:t>http://www.neweconomics.org/publications/entry/a-guide-to-social-return-on-investment</a:t>
            </a:r>
            <a:r>
              <a:rPr lang="en-GB" sz="2200" dirty="0">
                <a:solidFill>
                  <a:prstClr val="black"/>
                </a:solidFill>
              </a:rPr>
              <a:t> </a:t>
            </a:r>
          </a:p>
          <a:p>
            <a:pPr lvl="1">
              <a:defRPr/>
            </a:pPr>
            <a:r>
              <a:rPr lang="en-GB" sz="2200" dirty="0">
                <a:solidFill>
                  <a:prstClr val="black"/>
                </a:solidFill>
              </a:rPr>
              <a:t> </a:t>
            </a:r>
            <a:r>
              <a:rPr lang="en-GB" sz="2200" dirty="0">
                <a:solidFill>
                  <a:prstClr val="black"/>
                </a:solidFill>
                <a:hlinkClick r:id="rId3"/>
              </a:rPr>
              <a:t>http://www.neweconomics.org/publications/by/well-being</a:t>
            </a:r>
            <a:r>
              <a:rPr lang="en-GB" sz="2200" dirty="0">
                <a:solidFill>
                  <a:prstClr val="black"/>
                </a:solidFill>
              </a:rPr>
              <a:t> </a:t>
            </a:r>
          </a:p>
          <a:p>
            <a:pPr lvl="1"/>
            <a:endParaRPr lang="en-GB" sz="2400" dirty="0"/>
          </a:p>
        </p:txBody>
      </p:sp>
      <p:pic>
        <p:nvPicPr>
          <p:cNvPr id="2" name="Picture 1" descr="Public goods measurement concerns in the CAP post 2013 | CAP Refor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236713"/>
            <a:ext cx="2519512" cy="1415819"/>
          </a:xfrm>
          <a:prstGeom prst="rect">
            <a:avLst/>
          </a:prstGeom>
        </p:spPr>
      </p:pic>
    </p:spTree>
    <p:extLst>
      <p:ext uri="{BB962C8B-B14F-4D97-AF65-F5344CB8AC3E}">
        <p14:creationId xmlns:p14="http://schemas.microsoft.com/office/powerpoint/2010/main" val="2954979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044" y="116632"/>
            <a:ext cx="285750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0" name="Title 4"/>
          <p:cNvSpPr>
            <a:spLocks noGrp="1"/>
          </p:cNvSpPr>
          <p:nvPr>
            <p:ph type="title"/>
          </p:nvPr>
        </p:nvSpPr>
        <p:spPr>
          <a:xfrm>
            <a:off x="827584" y="-23604"/>
            <a:ext cx="8462764" cy="1928604"/>
          </a:xfrm>
        </p:spPr>
        <p:txBody>
          <a:bodyPr>
            <a:normAutofit/>
          </a:bodyPr>
          <a:lstStyle/>
          <a:p>
            <a:r>
              <a:rPr lang="en-GB" altLang="en-US" sz="4000" b="1" dirty="0">
                <a:solidFill>
                  <a:srgbClr val="800000"/>
                </a:solidFill>
              </a:rPr>
              <a:t>3. What is social capital:</a:t>
            </a:r>
            <a:br>
              <a:rPr lang="en-GB" altLang="en-US" sz="4000" b="1" dirty="0">
                <a:solidFill>
                  <a:srgbClr val="800000"/>
                </a:solidFill>
              </a:rPr>
            </a:br>
            <a:r>
              <a:rPr lang="en-GB" altLang="en-US" sz="4000" b="1" dirty="0">
                <a:solidFill>
                  <a:srgbClr val="800000"/>
                </a:solidFill>
              </a:rPr>
              <a:t>Is it part of wellbeing?</a:t>
            </a:r>
          </a:p>
        </p:txBody>
      </p:sp>
      <p:sp>
        <p:nvSpPr>
          <p:cNvPr id="6" name="Content Placeholder 5"/>
          <p:cNvSpPr>
            <a:spLocks noGrp="1"/>
          </p:cNvSpPr>
          <p:nvPr>
            <p:ph idx="1"/>
          </p:nvPr>
        </p:nvSpPr>
        <p:spPr>
          <a:xfrm>
            <a:off x="323850" y="1905000"/>
            <a:ext cx="8569325" cy="4404320"/>
          </a:xfrm>
        </p:spPr>
        <p:txBody>
          <a:bodyPr>
            <a:normAutofit/>
          </a:bodyPr>
          <a:lstStyle/>
          <a:p>
            <a:pPr>
              <a:defRPr/>
            </a:pPr>
            <a:r>
              <a:rPr lang="en-GB" sz="2400" dirty="0"/>
              <a:t>Social capital is the framework of values and norms that fosters bonds within community groups, bridges between groups and links with formal and informal organisations*</a:t>
            </a:r>
          </a:p>
          <a:p>
            <a:pPr>
              <a:defRPr/>
            </a:pPr>
            <a:r>
              <a:rPr lang="en-GB" sz="2400" dirty="0"/>
              <a:t>Behaviour both depends on and builds social capital</a:t>
            </a:r>
          </a:p>
          <a:p>
            <a:pPr lvl="1">
              <a:defRPr/>
            </a:pPr>
            <a:r>
              <a:rPr lang="en-GB" sz="2000" dirty="0"/>
              <a:t>By recognising and influencing existing group norms</a:t>
            </a:r>
          </a:p>
          <a:p>
            <a:pPr lvl="1">
              <a:defRPr/>
            </a:pPr>
            <a:r>
              <a:rPr lang="en-GB" sz="2000" dirty="0"/>
              <a:t>By forming social groups to support behaviour change persistence</a:t>
            </a:r>
          </a:p>
          <a:p>
            <a:pPr lvl="1">
              <a:defRPr/>
            </a:pPr>
            <a:r>
              <a:rPr lang="en-GB" sz="2000" dirty="0"/>
              <a:t>By providing links to social support from community and services</a:t>
            </a:r>
          </a:p>
          <a:p>
            <a:pPr>
              <a:defRPr/>
            </a:pPr>
            <a:r>
              <a:rPr lang="en-GB" sz="2400" dirty="0"/>
              <a:t>Social capital is essential to health, wellbeing and equity</a:t>
            </a:r>
          </a:p>
          <a:p>
            <a:pPr lvl="1">
              <a:defRPr/>
            </a:pPr>
            <a:r>
              <a:rPr lang="en-GB" sz="2200" dirty="0"/>
              <a:t>Most care (70%) is from community resources</a:t>
            </a:r>
          </a:p>
          <a:p>
            <a:pPr lvl="1">
              <a:defRPr/>
            </a:pPr>
            <a:r>
              <a:rPr lang="en-GB" sz="2200" dirty="0"/>
              <a:t>Most behaviour is determined by community norms</a:t>
            </a:r>
          </a:p>
          <a:p>
            <a:pPr lvl="1">
              <a:defRPr/>
            </a:pPr>
            <a:r>
              <a:rPr lang="en-GB" sz="2200" dirty="0"/>
              <a:t>Equity requires community trust and engagement</a:t>
            </a:r>
          </a:p>
          <a:p>
            <a:pPr marL="0" indent="0">
              <a:buFont typeface="Wingdings" pitchFamily="2" charset="2"/>
              <a:buNone/>
              <a:defRPr/>
            </a:pPr>
            <a:r>
              <a:rPr lang="en-GB" sz="1600" dirty="0"/>
              <a:t>* Rosalyn Harper (2002)  “The Measurement of Social Capital in the UK” National Statistics</a:t>
            </a:r>
          </a:p>
          <a:p>
            <a:pPr marL="0" indent="0">
              <a:buFont typeface="Wingdings" pitchFamily="2" charset="2"/>
              <a:buNone/>
              <a:defRPr/>
            </a:pPr>
            <a:endParaRPr lang="en-GB" dirty="0"/>
          </a:p>
        </p:txBody>
      </p:sp>
    </p:spTree>
    <p:extLst>
      <p:ext uri="{BB962C8B-B14F-4D97-AF65-F5344CB8AC3E}">
        <p14:creationId xmlns:p14="http://schemas.microsoft.com/office/powerpoint/2010/main" val="1600559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11560" y="190501"/>
            <a:ext cx="8532440" cy="1572742"/>
          </a:xfrm>
        </p:spPr>
        <p:txBody>
          <a:bodyPr>
            <a:normAutofit/>
          </a:bodyPr>
          <a:lstStyle/>
          <a:p>
            <a:r>
              <a:rPr lang="en-GB" altLang="en-US" sz="4000" b="1" dirty="0">
                <a:solidFill>
                  <a:srgbClr val="800000"/>
                </a:solidFill>
              </a:rPr>
              <a:t>3. Why is improving equity</a:t>
            </a:r>
            <a:br>
              <a:rPr lang="en-GB" altLang="en-US" sz="4000" b="1" dirty="0">
                <a:solidFill>
                  <a:srgbClr val="800000"/>
                </a:solidFill>
              </a:rPr>
            </a:br>
            <a:r>
              <a:rPr lang="en-GB" altLang="en-US" sz="4000" b="1" dirty="0">
                <a:solidFill>
                  <a:srgbClr val="800000"/>
                </a:solidFill>
              </a:rPr>
              <a:t> important for wellbeing?</a:t>
            </a:r>
          </a:p>
        </p:txBody>
      </p:sp>
      <p:sp>
        <p:nvSpPr>
          <p:cNvPr id="46083" name="Content Placeholder 2"/>
          <p:cNvSpPr>
            <a:spLocks noGrp="1"/>
          </p:cNvSpPr>
          <p:nvPr>
            <p:ph idx="1"/>
          </p:nvPr>
        </p:nvSpPr>
        <p:spPr>
          <a:xfrm>
            <a:off x="251395" y="1763243"/>
            <a:ext cx="8785225" cy="4029476"/>
          </a:xfrm>
        </p:spPr>
        <p:txBody>
          <a:bodyPr/>
          <a:lstStyle/>
          <a:p>
            <a:r>
              <a:rPr lang="en-GB" altLang="en-US" sz="2400" dirty="0"/>
              <a:t>It is morally wrong to allow disadvantage to determine outcomes - so equity is an objective of health and wellbeing</a:t>
            </a:r>
          </a:p>
          <a:p>
            <a:r>
              <a:rPr lang="en-GB" altLang="en-US" sz="2400" dirty="0"/>
              <a:t>People in the most deprived areas, have a life expectancy 3-4 years less than those in  the least deprived areas, about 2 years less than the average they also score lower wellbeing outcomes</a:t>
            </a:r>
          </a:p>
          <a:p>
            <a:r>
              <a:rPr lang="en-GB" altLang="en-US" sz="2400" dirty="0"/>
              <a:t>Reducing inequality in health and wellbeing is also a social value and a target for Local Authorities and NHS.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869160"/>
            <a:ext cx="8496944" cy="177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815558" cy="1325563"/>
          </a:xfrm>
        </p:spPr>
        <p:txBody>
          <a:bodyPr/>
          <a:lstStyle/>
          <a:p>
            <a:r>
              <a:rPr lang="en-GB" altLang="en-US" sz="3600" b="1" dirty="0">
                <a:solidFill>
                  <a:srgbClr val="800000"/>
                </a:solidFill>
              </a:rPr>
              <a:t>3. Measuring and Valuing </a:t>
            </a:r>
            <a:br>
              <a:rPr lang="en-GB" altLang="en-US" sz="3600" b="1" dirty="0">
                <a:solidFill>
                  <a:srgbClr val="800000"/>
                </a:solidFill>
              </a:rPr>
            </a:br>
            <a:r>
              <a:rPr lang="en-GB" altLang="en-US" sz="3600" b="1" dirty="0">
                <a:solidFill>
                  <a:srgbClr val="800000"/>
                </a:solidFill>
              </a:rPr>
              <a:t>Impact on Equity</a:t>
            </a:r>
            <a:endParaRPr lang="en-US" dirty="0"/>
          </a:p>
        </p:txBody>
      </p:sp>
      <p:sp>
        <p:nvSpPr>
          <p:cNvPr id="3" name="Content Placeholder 2"/>
          <p:cNvSpPr>
            <a:spLocks noGrp="1"/>
          </p:cNvSpPr>
          <p:nvPr>
            <p:ph idx="1"/>
          </p:nvPr>
        </p:nvSpPr>
        <p:spPr/>
        <p:txBody>
          <a:bodyPr>
            <a:normAutofit/>
          </a:bodyPr>
          <a:lstStyle/>
          <a:p>
            <a:endParaRPr lang="en-GB" dirty="0"/>
          </a:p>
          <a:p>
            <a:r>
              <a:rPr lang="en-GB" sz="2400" dirty="0"/>
              <a:t>PHE guidance suggests outcomes can be weighted for equity: by estimating access for most disadvantaged 20%</a:t>
            </a:r>
          </a:p>
          <a:p>
            <a:pPr lvl="1"/>
            <a:r>
              <a:rPr lang="en-GB" sz="2100" dirty="0"/>
              <a:t>See David Glover, John Henderson (2010) "Quantifying health impacts of government policies A how-to guide to quantifying the health impacts of government policies" Department of Health </a:t>
            </a:r>
            <a:endParaRPr lang="en-GB" dirty="0"/>
          </a:p>
          <a:p>
            <a:r>
              <a:rPr lang="en-GB" dirty="0"/>
              <a:t>A weight for equity can be derived by comparing the Health England  utility score given by the estimated % in the most disadvantaged quintile with the utility score that would be found if this were 20%.  </a:t>
            </a:r>
          </a:p>
          <a:p>
            <a:r>
              <a:rPr lang="en-GB" dirty="0"/>
              <a:t>This gives a positive weight if more than 20% of beneficiaries are from the most disadvantaged quintile and a negative weight if there are less than 20%, i.e. service less accessible to most disadvantaged. </a:t>
            </a:r>
            <a:endParaRPr lang="en-US" dirty="0"/>
          </a:p>
          <a:p>
            <a:endParaRPr lang="en-US" dirty="0"/>
          </a:p>
        </p:txBody>
      </p:sp>
      <p:pic>
        <p:nvPicPr>
          <p:cNvPr id="5" name="Picture 4" descr="Myths about EdTech and Equ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630" y="160390"/>
            <a:ext cx="3428342" cy="1828449"/>
          </a:xfrm>
          <a:prstGeom prst="rect">
            <a:avLst/>
          </a:prstGeom>
        </p:spPr>
      </p:pic>
    </p:spTree>
    <p:extLst>
      <p:ext uri="{BB962C8B-B14F-4D97-AF65-F5344CB8AC3E}">
        <p14:creationId xmlns:p14="http://schemas.microsoft.com/office/powerpoint/2010/main" val="1195264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raham\AppData\Local\Microsoft\Windows\Temporary Internet Files\Content.IE5\OMLKUB9A\communi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85949" y="4932040"/>
            <a:ext cx="3168352" cy="1925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3568" y="190500"/>
            <a:ext cx="8136904" cy="1582315"/>
          </a:xfrm>
        </p:spPr>
        <p:txBody>
          <a:bodyPr>
            <a:normAutofit/>
          </a:bodyPr>
          <a:lstStyle/>
          <a:p>
            <a:r>
              <a:rPr lang="en-GB" sz="4000" b="1" dirty="0">
                <a:solidFill>
                  <a:srgbClr val="800000"/>
                </a:solidFill>
              </a:rPr>
              <a:t>3. Is Integrated Health and Social Care Important for Wellbeing? </a:t>
            </a:r>
            <a:endParaRPr lang="en-GB" sz="4000" b="1" dirty="0"/>
          </a:p>
        </p:txBody>
      </p:sp>
      <p:sp>
        <p:nvSpPr>
          <p:cNvPr id="3" name="Content Placeholder 2"/>
          <p:cNvSpPr>
            <a:spLocks noGrp="1"/>
          </p:cNvSpPr>
          <p:nvPr>
            <p:ph idx="1"/>
          </p:nvPr>
        </p:nvSpPr>
        <p:spPr>
          <a:xfrm>
            <a:off x="395536" y="1905000"/>
            <a:ext cx="8568952" cy="4548336"/>
          </a:xfrm>
        </p:spPr>
        <p:txBody>
          <a:bodyPr>
            <a:normAutofit/>
          </a:bodyPr>
          <a:lstStyle/>
          <a:p>
            <a:r>
              <a:rPr lang="en-GB" sz="2400" dirty="0"/>
              <a:t>Integrated care creates social value and wellbeing</a:t>
            </a:r>
          </a:p>
          <a:p>
            <a:r>
              <a:rPr lang="en-GB" sz="2400" dirty="0"/>
              <a:t>This goes further than LA/NHS cooperation</a:t>
            </a:r>
          </a:p>
          <a:p>
            <a:pPr lvl="1"/>
            <a:r>
              <a:rPr lang="en-GB" sz="2400" dirty="0"/>
              <a:t>It requires community engagement in co-production of advice, support and neighbourhood schemes</a:t>
            </a:r>
          </a:p>
          <a:p>
            <a:pPr lvl="1"/>
            <a:r>
              <a:rPr lang="en-GB" sz="2400" dirty="0"/>
              <a:t>Thoughtful redesign of: housing, advice and support services, community spaces, transport, access to high street and shops.</a:t>
            </a:r>
          </a:p>
          <a:p>
            <a:pPr lvl="1"/>
            <a:r>
              <a:rPr lang="en-GB" sz="2400" dirty="0"/>
              <a:t>Community, communication and contact</a:t>
            </a:r>
          </a:p>
          <a:p>
            <a:pPr marL="171450" lvl="1">
              <a:spcBef>
                <a:spcPts val="750"/>
              </a:spcBef>
            </a:pPr>
            <a:r>
              <a:rPr lang="en-GB" sz="2400" dirty="0"/>
              <a:t>See LGA resources</a:t>
            </a:r>
          </a:p>
          <a:p>
            <a:pPr marL="171450" lvl="1">
              <a:spcBef>
                <a:spcPts val="750"/>
              </a:spcBef>
            </a:pPr>
            <a:r>
              <a:rPr lang="en-GB" sz="2400" dirty="0"/>
              <a:t> </a:t>
            </a:r>
            <a:r>
              <a:rPr lang="en-GB" sz="1600" dirty="0">
                <a:hlinkClick r:id="rId3"/>
              </a:rPr>
              <a:t>http://www.local.gov.uk/health-wellbeing-and-adult-social-care/-/journal_content/56/10180/4060433/ARTICLE</a:t>
            </a:r>
            <a:r>
              <a:rPr lang="en-GB" sz="1600" dirty="0"/>
              <a:t>  </a:t>
            </a:r>
            <a:endParaRPr lang="en-GB" dirty="0"/>
          </a:p>
          <a:p>
            <a:pPr marL="0" indent="0">
              <a:buNone/>
            </a:pPr>
            <a:endParaRPr lang="en-GB" sz="2700" dirty="0"/>
          </a:p>
          <a:p>
            <a:pPr marL="457200" lvl="1" indent="0">
              <a:buNone/>
            </a:pPr>
            <a:endParaRPr lang="en-GB" sz="2600" dirty="0"/>
          </a:p>
          <a:p>
            <a:endParaRPr lang="en-GB" dirty="0"/>
          </a:p>
        </p:txBody>
      </p:sp>
    </p:spTree>
    <p:extLst>
      <p:ext uri="{BB962C8B-B14F-4D97-AF65-F5344CB8AC3E}">
        <p14:creationId xmlns:p14="http://schemas.microsoft.com/office/powerpoint/2010/main" val="1973956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7544" y="0"/>
            <a:ext cx="5976119" cy="1921020"/>
          </a:xfrm>
        </p:spPr>
        <p:txBody>
          <a:bodyPr>
            <a:normAutofit/>
          </a:bodyPr>
          <a:lstStyle/>
          <a:p>
            <a:r>
              <a:rPr lang="en-GB" altLang="en-US" sz="4000" b="1" dirty="0">
                <a:solidFill>
                  <a:srgbClr val="800000"/>
                </a:solidFill>
              </a:rPr>
              <a:t>1. The Context:</a:t>
            </a:r>
          </a:p>
        </p:txBody>
      </p:sp>
      <p:sp>
        <p:nvSpPr>
          <p:cNvPr id="46083" name="Content Placeholder 2"/>
          <p:cNvSpPr>
            <a:spLocks noGrp="1"/>
          </p:cNvSpPr>
          <p:nvPr>
            <p:ph idx="1"/>
          </p:nvPr>
        </p:nvSpPr>
        <p:spPr>
          <a:xfrm>
            <a:off x="323528" y="1921020"/>
            <a:ext cx="8569325" cy="4929187"/>
          </a:xfrm>
        </p:spPr>
        <p:txBody>
          <a:bodyPr>
            <a:normAutofit/>
          </a:bodyPr>
          <a:lstStyle/>
          <a:p>
            <a:r>
              <a:rPr lang="en-GB" altLang="en-US" sz="2400" dirty="0"/>
              <a:t>LAs and CCGs work with communities in Health and Wellbeing Boards to achieve national and local objectives</a:t>
            </a:r>
            <a:r>
              <a:rPr lang="en-GB" altLang="en-US" sz="2800" dirty="0"/>
              <a:t>. </a:t>
            </a:r>
            <a:r>
              <a:rPr lang="en-GB" altLang="en-US" sz="2000" dirty="0"/>
              <a:t>:</a:t>
            </a:r>
          </a:p>
          <a:p>
            <a:pPr lvl="1"/>
            <a:r>
              <a:rPr lang="en-GB" altLang="en-US" sz="2400" dirty="0"/>
              <a:t>To improve health promotion and health services to increase healthy life expectancy and wellbeing</a:t>
            </a:r>
          </a:p>
          <a:p>
            <a:pPr lvl="1"/>
            <a:r>
              <a:rPr lang="en-GB" altLang="en-US" sz="2400" dirty="0"/>
              <a:t>To reduce inequity and</a:t>
            </a:r>
          </a:p>
          <a:p>
            <a:pPr lvl="1"/>
            <a:r>
              <a:rPr lang="en-GB" altLang="en-US" sz="2400" dirty="0"/>
              <a:t>To improve the Value for Money of services</a:t>
            </a:r>
          </a:p>
          <a:p>
            <a:r>
              <a:rPr lang="en-GB" sz="2400" dirty="0"/>
              <a:t>The Legislative Framework for this is set out in:</a:t>
            </a:r>
            <a:r>
              <a:rPr lang="en-GB" sz="2800" dirty="0"/>
              <a:t> </a:t>
            </a:r>
          </a:p>
          <a:p>
            <a:pPr lvl="1"/>
            <a:r>
              <a:rPr lang="en-GB" sz="2400" dirty="0"/>
              <a:t>Health and Social Care Act 2012 </a:t>
            </a:r>
          </a:p>
          <a:p>
            <a:pPr lvl="1"/>
            <a:r>
              <a:rPr lang="en-GB" sz="2400" dirty="0"/>
              <a:t>Public Services (Social Value Act) 2012</a:t>
            </a:r>
          </a:p>
          <a:p>
            <a:pPr lvl="1"/>
            <a:r>
              <a:rPr lang="en-GB" sz="2400" dirty="0"/>
              <a:t>Care Act 2014</a:t>
            </a:r>
            <a:endParaRPr lang="en-GB" altLang="en-US" sz="2400" dirty="0"/>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0"/>
            <a:ext cx="270033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365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6296" y="149373"/>
            <a:ext cx="1743606" cy="1479427"/>
          </a:xfrm>
          <a:prstGeom prst="rect">
            <a:avLst/>
          </a:prstGeom>
        </p:spPr>
      </p:pic>
      <p:sp>
        <p:nvSpPr>
          <p:cNvPr id="67586" name="Title 1"/>
          <p:cNvSpPr>
            <a:spLocks noGrp="1"/>
          </p:cNvSpPr>
          <p:nvPr>
            <p:ph type="title"/>
          </p:nvPr>
        </p:nvSpPr>
        <p:spPr>
          <a:xfrm>
            <a:off x="148830" y="61925"/>
            <a:ext cx="7375497" cy="1654323"/>
          </a:xfrm>
        </p:spPr>
        <p:txBody>
          <a:bodyPr>
            <a:normAutofit fontScale="90000"/>
          </a:bodyPr>
          <a:lstStyle/>
          <a:p>
            <a:r>
              <a:rPr lang="en-GB" altLang="en-US" sz="4000" b="1" dirty="0">
                <a:solidFill>
                  <a:srgbClr val="800000"/>
                </a:solidFill>
              </a:rPr>
              <a:t>3. Are Arts, Sports and the Environment  important for Wellbeing?</a:t>
            </a:r>
          </a:p>
        </p:txBody>
      </p:sp>
      <p:sp>
        <p:nvSpPr>
          <p:cNvPr id="67587" name="Content Placeholder 2"/>
          <p:cNvSpPr>
            <a:spLocks noGrp="1"/>
          </p:cNvSpPr>
          <p:nvPr>
            <p:ph idx="1"/>
          </p:nvPr>
        </p:nvSpPr>
        <p:spPr>
          <a:xfrm>
            <a:off x="395536" y="1628800"/>
            <a:ext cx="8424936" cy="4968552"/>
          </a:xfrm>
        </p:spPr>
        <p:txBody>
          <a:bodyPr>
            <a:normAutofit fontScale="92500"/>
          </a:bodyPr>
          <a:lstStyle/>
          <a:p>
            <a:r>
              <a:rPr lang="en-GB" altLang="en-US" sz="2400" dirty="0"/>
              <a:t>Arts, sport and other activities create meaning and purpose to life as well as providing mental and physical stimulus</a:t>
            </a:r>
          </a:p>
          <a:p>
            <a:r>
              <a:rPr lang="en-GB" altLang="en-US" sz="2400" dirty="0"/>
              <a:t>They support a sense of community and create social capital</a:t>
            </a:r>
          </a:p>
          <a:p>
            <a:r>
              <a:rPr lang="en-GB" altLang="en-US" sz="2400" dirty="0"/>
              <a:t>The social and physical environment that shapes our understanding of ourselves and our community is described in Welsh as Cynefin </a:t>
            </a:r>
          </a:p>
          <a:p>
            <a:r>
              <a:rPr lang="en-GB" altLang="en-US" sz="2400" dirty="0"/>
              <a:t>Initiatives in these fields support health and wellbeing as fundamental social values, see as examples:</a:t>
            </a:r>
            <a:r>
              <a:rPr lang="en-GB" altLang="en-US" sz="2100" dirty="0"/>
              <a:t> </a:t>
            </a:r>
          </a:p>
          <a:p>
            <a:pPr lvl="1"/>
            <a:r>
              <a:rPr lang="en-GB" altLang="en-US" sz="2100" dirty="0"/>
              <a:t>National Alliance for Arts, Health and Wellbeing</a:t>
            </a:r>
          </a:p>
          <a:p>
            <a:pPr lvl="2"/>
            <a:r>
              <a:rPr lang="en-GB" altLang="en-US" sz="1700" dirty="0">
                <a:hlinkClick r:id="rId3"/>
              </a:rPr>
              <a:t>http://www.artshealthandwellbeing.org.uk/</a:t>
            </a:r>
            <a:endParaRPr lang="en-GB" altLang="en-US" sz="1700" dirty="0"/>
          </a:p>
          <a:p>
            <a:pPr lvl="1"/>
            <a:r>
              <a:rPr lang="en-GB" altLang="en-US" sz="2100" dirty="0"/>
              <a:t>Sport England Research on Psychological Health and Wellbeing</a:t>
            </a:r>
          </a:p>
          <a:p>
            <a:pPr lvl="2"/>
            <a:r>
              <a:rPr lang="en-GB" altLang="en-US" sz="1600" dirty="0">
                <a:hlinkClick r:id="rId4"/>
              </a:rPr>
              <a:t>http://archiortenve.spgland.org/research/value_of_sport_monitor/psychological_health.aspx</a:t>
            </a:r>
            <a:endParaRPr lang="en-GB" altLang="en-US" sz="1600" dirty="0"/>
          </a:p>
          <a:p>
            <a:pPr lvl="1"/>
            <a:r>
              <a:rPr lang="en-GB" altLang="en-US" sz="2100" dirty="0"/>
              <a:t>NHS England Healthy New Towns Initiative</a:t>
            </a:r>
            <a:endParaRPr lang="en-GB" altLang="en-US" sz="2100" dirty="0">
              <a:hlinkClick r:id="rId5"/>
            </a:endParaRPr>
          </a:p>
          <a:p>
            <a:pPr lvl="2"/>
            <a:r>
              <a:rPr lang="en-GB" altLang="en-US" sz="1600" dirty="0">
                <a:hlinkClick r:id="rId5"/>
              </a:rPr>
              <a:t>https://www.england.nhs.uk/ourwork/innovation/healthy-new-towns/</a:t>
            </a:r>
            <a:r>
              <a:rPr lang="en-GB" altLang="en-US" sz="1600" dirty="0"/>
              <a:t> </a:t>
            </a:r>
          </a:p>
          <a:p>
            <a:pPr lvl="1"/>
            <a:r>
              <a:rPr lang="en-GB" altLang="en-US" sz="1900" dirty="0"/>
              <a:t>Cynefin projects in Wales encompass: wellbeing, community, art and environment </a:t>
            </a:r>
          </a:p>
          <a:p>
            <a:pPr lvl="2"/>
            <a:r>
              <a:rPr lang="en-GB" altLang="en-US" sz="1600" dirty="0">
                <a:hlinkClick r:id="rId6"/>
              </a:rPr>
              <a:t>http://www.cynefinwales.org.uk/about-us.html</a:t>
            </a:r>
            <a:r>
              <a:rPr lang="en-GB" altLang="en-US" sz="1600" dirty="0"/>
              <a:t> </a:t>
            </a:r>
          </a:p>
          <a:p>
            <a:pPr lvl="2"/>
            <a:endParaRPr lang="en-GB" altLang="en-US" sz="1600" dirty="0"/>
          </a:p>
          <a:p>
            <a:pPr lvl="2"/>
            <a:endParaRPr lang="en-GB" altLang="en-US" sz="1600" dirty="0"/>
          </a:p>
        </p:txBody>
      </p:sp>
    </p:spTree>
    <p:extLst>
      <p:ext uri="{BB962C8B-B14F-4D97-AF65-F5344CB8AC3E}">
        <p14:creationId xmlns:p14="http://schemas.microsoft.com/office/powerpoint/2010/main" val="883118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3217"/>
            <a:ext cx="7886700" cy="1325563"/>
          </a:xfrm>
        </p:spPr>
        <p:txBody>
          <a:bodyPr>
            <a:normAutofit/>
          </a:bodyPr>
          <a:lstStyle/>
          <a:p>
            <a:r>
              <a:rPr lang="en-GB" altLang="en-US" sz="4000" b="1" dirty="0">
                <a:solidFill>
                  <a:srgbClr val="800000"/>
                </a:solidFill>
              </a:rPr>
              <a:t>3. Valuing Wellbeing in SROI</a:t>
            </a:r>
            <a:endParaRPr lang="en-US" sz="3600" dirty="0"/>
          </a:p>
        </p:txBody>
      </p:sp>
      <p:sp>
        <p:nvSpPr>
          <p:cNvPr id="3" name="Content Placeholder 2"/>
          <p:cNvSpPr>
            <a:spLocks noGrp="1"/>
          </p:cNvSpPr>
          <p:nvPr>
            <p:ph idx="1"/>
          </p:nvPr>
        </p:nvSpPr>
        <p:spPr>
          <a:xfrm>
            <a:off x="467544" y="1556792"/>
            <a:ext cx="8352928" cy="4752528"/>
          </a:xfrm>
        </p:spPr>
        <p:txBody>
          <a:bodyPr>
            <a:normAutofit/>
          </a:bodyPr>
          <a:lstStyle/>
          <a:p>
            <a:r>
              <a:rPr lang="en-GB" altLang="en-US" sz="2400" dirty="0"/>
              <a:t>Social Values have been estimated by Daniel Fujiwara</a:t>
            </a:r>
          </a:p>
          <a:p>
            <a:pPr lvl="1"/>
            <a:r>
              <a:rPr lang="en-GB" altLang="en-US" sz="2400" dirty="0"/>
              <a:t>Based analysis of British Household Survey (35,000 people)</a:t>
            </a:r>
          </a:p>
          <a:p>
            <a:pPr lvl="1"/>
            <a:r>
              <a:rPr lang="en-GB" altLang="en-US" sz="2400" dirty="0"/>
              <a:t>Relating behaviour to Life Satisfaction Scores</a:t>
            </a:r>
          </a:p>
          <a:p>
            <a:pPr lvl="1"/>
            <a:r>
              <a:rPr lang="en-GB" altLang="en-US" sz="2400" dirty="0"/>
              <a:t>To value wellbeing arising from social and community factors</a:t>
            </a:r>
          </a:p>
          <a:p>
            <a:pPr lvl="1"/>
            <a:r>
              <a:rPr lang="en-GB" altLang="en-US" sz="2400" dirty="0"/>
              <a:t> In terms of increase in household incomes</a:t>
            </a:r>
          </a:p>
          <a:p>
            <a:pPr lvl="1"/>
            <a:r>
              <a:rPr lang="en-GB" altLang="en-US" sz="2400" dirty="0"/>
              <a:t>Producing an equivalent increase in Life Satisfaction Score</a:t>
            </a:r>
            <a:endParaRPr lang="en-GB" altLang="en-US" sz="2500" dirty="0"/>
          </a:p>
          <a:p>
            <a:r>
              <a:rPr lang="en-GB" altLang="en-US" sz="2400" dirty="0"/>
              <a:t>Values for a wide range of wellbeing factors are set out in</a:t>
            </a:r>
          </a:p>
          <a:p>
            <a:pPr lvl="1"/>
            <a:r>
              <a:rPr lang="en-GB" altLang="en-US" sz="2400" dirty="0"/>
              <a:t>The </a:t>
            </a:r>
            <a:r>
              <a:rPr lang="en-US" sz="2400" dirty="0"/>
              <a:t>Housing Associations' Charitable Trust </a:t>
            </a:r>
            <a:r>
              <a:rPr lang="en-GB" altLang="en-US" sz="2400" dirty="0"/>
              <a:t>Social Values Bank </a:t>
            </a:r>
            <a:endParaRPr lang="en-US" sz="2000" b="1" dirty="0"/>
          </a:p>
          <a:p>
            <a:pPr lvl="1"/>
            <a:r>
              <a:rPr lang="en-US" sz="2400" dirty="0"/>
              <a:t>By Lizzie Trotter, Jim Vine, Matt Leach, Daniel Fujiwara </a:t>
            </a:r>
            <a:endParaRPr lang="en-GB" altLang="en-US" sz="2400" dirty="0"/>
          </a:p>
          <a:p>
            <a:pPr lvl="1"/>
            <a:r>
              <a:rPr lang="en-GB" altLang="en-US" sz="2400" dirty="0">
                <a:hlinkClick r:id="rId2"/>
              </a:rPr>
              <a:t>http://www.hact.org.uk/social-value-bank</a:t>
            </a:r>
            <a:r>
              <a:rPr lang="en-GB" altLang="en-US" sz="2400" dirty="0"/>
              <a:t> </a:t>
            </a:r>
          </a:p>
          <a:p>
            <a:endParaRPr lang="en-US" dirty="0"/>
          </a:p>
        </p:txBody>
      </p:sp>
      <p:pic>
        <p:nvPicPr>
          <p:cNvPr id="4" name="Picture 3"/>
          <p:cNvPicPr>
            <a:picLocks noChangeAspect="1"/>
          </p:cNvPicPr>
          <p:nvPr/>
        </p:nvPicPr>
        <p:blipFill>
          <a:blip r:embed="rId3"/>
          <a:stretch>
            <a:fillRect/>
          </a:stretch>
        </p:blipFill>
        <p:spPr>
          <a:xfrm>
            <a:off x="6157053" y="237332"/>
            <a:ext cx="2651544" cy="1103436"/>
          </a:xfrm>
          <a:prstGeom prst="rect">
            <a:avLst/>
          </a:prstGeom>
        </p:spPr>
      </p:pic>
    </p:spTree>
    <p:extLst>
      <p:ext uri="{BB962C8B-B14F-4D97-AF65-F5344CB8AC3E}">
        <p14:creationId xmlns:p14="http://schemas.microsoft.com/office/powerpoint/2010/main" val="985292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65126"/>
            <a:ext cx="6192688" cy="1325563"/>
          </a:xfrm>
        </p:spPr>
        <p:txBody>
          <a:bodyPr>
            <a:normAutofit/>
          </a:bodyPr>
          <a:lstStyle/>
          <a:p>
            <a:r>
              <a:rPr lang="en-GB" altLang="en-US" sz="4400" b="1" dirty="0">
                <a:solidFill>
                  <a:srgbClr val="800000"/>
                </a:solidFill>
              </a:rPr>
              <a:t>3. Wellbeing Values from HACT Social Values Bank</a:t>
            </a:r>
            <a:endParaRPr lang="en-US" dirty="0"/>
          </a:p>
        </p:txBody>
      </p:sp>
      <p:pic>
        <p:nvPicPr>
          <p:cNvPr id="4" name="Content Placeholder 3"/>
          <p:cNvPicPr>
            <a:picLocks noGrp="1"/>
          </p:cNvPicPr>
          <p:nvPr>
            <p:ph idx="1"/>
          </p:nvPr>
        </p:nvPicPr>
        <p:blipFill>
          <a:blip r:embed="rId2"/>
          <a:stretch>
            <a:fillRect/>
          </a:stretch>
        </p:blipFill>
        <p:spPr>
          <a:xfrm>
            <a:off x="1032676" y="1825625"/>
            <a:ext cx="7078647" cy="4351338"/>
          </a:xfrm>
          <a:prstGeom prst="rect">
            <a:avLst/>
          </a:prstGeom>
        </p:spPr>
      </p:pic>
      <p:pic>
        <p:nvPicPr>
          <p:cNvPr id="3" name="Picture 2"/>
          <p:cNvPicPr>
            <a:picLocks noChangeAspect="1"/>
          </p:cNvPicPr>
          <p:nvPr/>
        </p:nvPicPr>
        <p:blipFill>
          <a:blip r:embed="rId3"/>
          <a:stretch>
            <a:fillRect/>
          </a:stretch>
        </p:blipFill>
        <p:spPr>
          <a:xfrm>
            <a:off x="6516216" y="215346"/>
            <a:ext cx="2549252" cy="1197430"/>
          </a:xfrm>
          <a:prstGeom prst="rect">
            <a:avLst/>
          </a:prstGeom>
        </p:spPr>
      </p:pic>
    </p:spTree>
    <p:extLst>
      <p:ext uri="{BB962C8B-B14F-4D97-AF65-F5344CB8AC3E}">
        <p14:creationId xmlns:p14="http://schemas.microsoft.com/office/powerpoint/2010/main" val="4171254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11560" y="-47502"/>
            <a:ext cx="8532440" cy="2132856"/>
          </a:xfrm>
        </p:spPr>
        <p:txBody>
          <a:bodyPr/>
          <a:lstStyle/>
          <a:p>
            <a:r>
              <a:rPr lang="en-GB" altLang="en-US" sz="4000" b="1" dirty="0">
                <a:solidFill>
                  <a:srgbClr val="800000"/>
                </a:solidFill>
              </a:rPr>
              <a:t>4. The process of evaluation  </a:t>
            </a:r>
          </a:p>
        </p:txBody>
      </p:sp>
      <p:sp>
        <p:nvSpPr>
          <p:cNvPr id="41987" name="Content Placeholder 2"/>
          <p:cNvSpPr>
            <a:spLocks noGrp="1"/>
          </p:cNvSpPr>
          <p:nvPr>
            <p:ph idx="1"/>
          </p:nvPr>
        </p:nvSpPr>
        <p:spPr>
          <a:xfrm>
            <a:off x="420994" y="1700808"/>
            <a:ext cx="8712200" cy="4752528"/>
          </a:xfrm>
        </p:spPr>
        <p:txBody>
          <a:bodyPr>
            <a:normAutofit/>
          </a:bodyPr>
          <a:lstStyle/>
          <a:p>
            <a:r>
              <a:rPr lang="en-GB" sz="2400" b="1" dirty="0"/>
              <a:t>Consult stakeholders </a:t>
            </a:r>
          </a:p>
          <a:p>
            <a:pPr lvl="1"/>
            <a:r>
              <a:rPr lang="en-GB" sz="2400" dirty="0"/>
              <a:t>Social Impact Matrix identifies stakeholder objectives </a:t>
            </a:r>
          </a:p>
          <a:p>
            <a:r>
              <a:rPr lang="en-GB" sz="2400" b="1" dirty="0"/>
              <a:t>Describe the process of health and wellbeing improvement</a:t>
            </a:r>
          </a:p>
          <a:p>
            <a:pPr lvl="1"/>
            <a:r>
              <a:rPr lang="en-GB" sz="2400" dirty="0"/>
              <a:t>A Process Map describes intended and unintended outcomes</a:t>
            </a:r>
          </a:p>
          <a:p>
            <a:r>
              <a:rPr lang="en-GB" sz="2400" b="1" dirty="0"/>
              <a:t>Develop ways of measuring and valuing outcomes</a:t>
            </a:r>
          </a:p>
          <a:p>
            <a:pPr lvl="1"/>
            <a:r>
              <a:rPr lang="en-GB" sz="2400" dirty="0"/>
              <a:t>A Logic and Data model shows comparison with baseline</a:t>
            </a:r>
          </a:p>
          <a:p>
            <a:pPr lvl="1"/>
            <a:r>
              <a:rPr lang="en-GB" sz="2400" dirty="0"/>
              <a:t>And measures of costs outcomes and social values</a:t>
            </a:r>
          </a:p>
          <a:p>
            <a:r>
              <a:rPr lang="en-GB" sz="2400" b="1" dirty="0"/>
              <a:t>Demonstrate a range of outcomes and values</a:t>
            </a:r>
          </a:p>
          <a:p>
            <a:pPr lvl="1"/>
            <a:r>
              <a:rPr lang="en-GB" sz="2400" dirty="0"/>
              <a:t>Using a ready reckoner VfM tool adapted for your project</a:t>
            </a:r>
          </a:p>
          <a:p>
            <a:pPr lvl="1"/>
            <a:r>
              <a:rPr lang="en-GB" sz="2400" dirty="0"/>
              <a:t>Sensitivity Analysis shows effect of varying key assumptions</a:t>
            </a:r>
          </a:p>
        </p:txBody>
      </p:sp>
      <p:pic>
        <p:nvPicPr>
          <p:cNvPr id="3" name="Picture 2" descr="Cyclic Business Process by tkiblawi - Cyclic Business Proce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126745"/>
            <a:ext cx="2133333" cy="1879365"/>
          </a:xfrm>
          <a:prstGeom prst="rect">
            <a:avLst/>
          </a:prstGeom>
        </p:spPr>
      </p:pic>
    </p:spTree>
    <p:extLst>
      <p:ext uri="{BB962C8B-B14F-4D97-AF65-F5344CB8AC3E}">
        <p14:creationId xmlns:p14="http://schemas.microsoft.com/office/powerpoint/2010/main" val="2451525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76" name="TextBox 6"/>
          <p:cNvSpPr txBox="1">
            <a:spLocks noChangeArrowheads="1"/>
          </p:cNvSpPr>
          <p:nvPr/>
        </p:nvSpPr>
        <p:spPr bwMode="auto">
          <a:xfrm>
            <a:off x="6550025" y="6481763"/>
            <a:ext cx="2063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GB" altLang="en-US" sz="800">
                <a:solidFill>
                  <a:srgbClr val="FFFFFF"/>
                </a:solidFill>
                <a:latin typeface="Arial" charset="0"/>
                <a:cs typeface="Arial" charset="0"/>
              </a:rPr>
              <a:t>VfM  |  29/09/2011  |  www.thensmc.com </a:t>
            </a:r>
          </a:p>
        </p:txBody>
      </p:sp>
      <p:sp>
        <p:nvSpPr>
          <p:cNvPr id="52277" name="Text Box 2"/>
          <p:cNvSpPr txBox="1">
            <a:spLocks noChangeArrowheads="1"/>
          </p:cNvSpPr>
          <p:nvPr/>
        </p:nvSpPr>
        <p:spPr bwMode="auto">
          <a:xfrm>
            <a:off x="179388" y="333375"/>
            <a:ext cx="87137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GB" altLang="en-US" sz="4000" b="1" dirty="0">
                <a:solidFill>
                  <a:srgbClr val="800000"/>
                </a:solidFill>
                <a:latin typeface="Arial" charset="0"/>
              </a:rPr>
              <a:t>4. Social impact matrix for MECC</a:t>
            </a:r>
          </a:p>
        </p:txBody>
      </p:sp>
      <p:pic>
        <p:nvPicPr>
          <p:cNvPr id="2" name="Picture 1"/>
          <p:cNvPicPr>
            <a:picLocks noChangeAspect="1"/>
          </p:cNvPicPr>
          <p:nvPr/>
        </p:nvPicPr>
        <p:blipFill>
          <a:blip r:embed="rId3"/>
          <a:stretch>
            <a:fillRect/>
          </a:stretch>
        </p:blipFill>
        <p:spPr>
          <a:xfrm>
            <a:off x="179388" y="1133657"/>
            <a:ext cx="8785099" cy="556400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464220" y="332656"/>
            <a:ext cx="7620000" cy="1527175"/>
          </a:xfrm>
        </p:spPr>
        <p:txBody>
          <a:bodyPr/>
          <a:lstStyle/>
          <a:p>
            <a:r>
              <a:rPr lang="en-GB" altLang="en-US" sz="4000" b="1" dirty="0">
                <a:solidFill>
                  <a:srgbClr val="800000"/>
                </a:solidFill>
              </a:rPr>
              <a:t>4. Process Map for MECC</a:t>
            </a:r>
            <a:br>
              <a:rPr lang="en-GB" altLang="en-US" sz="3200" b="1" dirty="0">
                <a:solidFill>
                  <a:srgbClr val="800000"/>
                </a:solidFill>
              </a:rPr>
            </a:br>
            <a:endParaRPr lang="en-GB" altLang="en-US" sz="3200" b="1" dirty="0">
              <a:solidFill>
                <a:srgbClr val="800000"/>
              </a:solidFill>
            </a:endParaRPr>
          </a:p>
        </p:txBody>
      </p:sp>
      <p:pic>
        <p:nvPicPr>
          <p:cNvPr id="2" name="Picture 1"/>
          <p:cNvPicPr>
            <a:picLocks noChangeAspect="1"/>
          </p:cNvPicPr>
          <p:nvPr/>
        </p:nvPicPr>
        <p:blipFill>
          <a:blip r:embed="rId2"/>
          <a:stretch>
            <a:fillRect/>
          </a:stretch>
        </p:blipFill>
        <p:spPr>
          <a:xfrm>
            <a:off x="395536" y="1124744"/>
            <a:ext cx="8568952" cy="573325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29841" y="1"/>
            <a:ext cx="7886699" cy="1988840"/>
          </a:xfrm>
        </p:spPr>
        <p:txBody>
          <a:bodyPr>
            <a:normAutofit/>
          </a:bodyPr>
          <a:lstStyle/>
          <a:p>
            <a:pPr eaLnBrk="1" hangingPunct="1">
              <a:defRPr/>
            </a:pPr>
            <a:r>
              <a:rPr lang="en-GB" sz="4000" b="1" dirty="0">
                <a:solidFill>
                  <a:srgbClr val="800000"/>
                </a:solidFill>
                <a:effectLst>
                  <a:outerShdw blurRad="38100" dist="38100" dir="2700000" algn="tl">
                    <a:srgbClr val="C0C0C0"/>
                  </a:outerShdw>
                </a:effectLst>
              </a:rPr>
              <a:t>4. Intended and Unintended Outcomes of Behaviour Change</a:t>
            </a:r>
          </a:p>
        </p:txBody>
      </p:sp>
      <p:sp>
        <p:nvSpPr>
          <p:cNvPr id="62467" name="Rectangle 3"/>
          <p:cNvSpPr>
            <a:spLocks noGrp="1" noChangeArrowheads="1"/>
          </p:cNvSpPr>
          <p:nvPr>
            <p:ph type="body" idx="1"/>
          </p:nvPr>
        </p:nvSpPr>
        <p:spPr/>
        <p:txBody>
          <a:bodyPr/>
          <a:lstStyle/>
          <a:p>
            <a:pPr eaLnBrk="1" hangingPunct="1">
              <a:lnSpc>
                <a:spcPct val="80000"/>
              </a:lnSpc>
              <a:defRPr/>
            </a:pPr>
            <a:r>
              <a:rPr lang="en-GB" sz="2400" dirty="0">
                <a:effectLst>
                  <a:outerShdw blurRad="38100" dist="38100" dir="2700000" algn="tl">
                    <a:srgbClr val="C0C0C0"/>
                  </a:outerShdw>
                </a:effectLst>
              </a:rPr>
              <a:t>Intended</a:t>
            </a:r>
          </a:p>
        </p:txBody>
      </p:sp>
      <p:sp>
        <p:nvSpPr>
          <p:cNvPr id="2" name="Content Placeholder 1"/>
          <p:cNvSpPr>
            <a:spLocks noGrp="1"/>
          </p:cNvSpPr>
          <p:nvPr>
            <p:ph sz="half" idx="2"/>
          </p:nvPr>
        </p:nvSpPr>
        <p:spPr/>
        <p:txBody>
          <a:bodyPr>
            <a:normAutofit/>
          </a:bodyPr>
          <a:lstStyle/>
          <a:p>
            <a:r>
              <a:rPr lang="en-GB" dirty="0"/>
              <a:t>Weight, diet and activity awareness</a:t>
            </a:r>
          </a:p>
          <a:p>
            <a:r>
              <a:rPr lang="en-GB" dirty="0"/>
              <a:t>Reduced drinking due to price controls</a:t>
            </a:r>
          </a:p>
          <a:p>
            <a:r>
              <a:rPr lang="en-GB" dirty="0"/>
              <a:t>Better social integration through volunteers</a:t>
            </a:r>
          </a:p>
          <a:p>
            <a:r>
              <a:rPr lang="en-GB" dirty="0"/>
              <a:t>Early cancer detection and prevention</a:t>
            </a:r>
          </a:p>
          <a:p>
            <a:r>
              <a:rPr lang="en-GB" dirty="0"/>
              <a:t>Reduce smoking in young women</a:t>
            </a:r>
          </a:p>
        </p:txBody>
      </p:sp>
      <p:sp>
        <p:nvSpPr>
          <p:cNvPr id="3" name="Text Placeholder 2"/>
          <p:cNvSpPr>
            <a:spLocks noGrp="1"/>
          </p:cNvSpPr>
          <p:nvPr>
            <p:ph type="body" sz="quarter" idx="3"/>
          </p:nvPr>
        </p:nvSpPr>
        <p:spPr/>
        <p:txBody>
          <a:bodyPr>
            <a:normAutofit/>
          </a:bodyPr>
          <a:lstStyle/>
          <a:p>
            <a:r>
              <a:rPr lang="en-GB" sz="2400" dirty="0"/>
              <a:t>Unintended</a:t>
            </a:r>
          </a:p>
        </p:txBody>
      </p:sp>
      <p:sp>
        <p:nvSpPr>
          <p:cNvPr id="4" name="Content Placeholder 3"/>
          <p:cNvSpPr>
            <a:spLocks noGrp="1"/>
          </p:cNvSpPr>
          <p:nvPr>
            <p:ph sz="quarter" idx="4"/>
          </p:nvPr>
        </p:nvSpPr>
        <p:spPr/>
        <p:txBody>
          <a:bodyPr>
            <a:normAutofit/>
          </a:bodyPr>
          <a:lstStyle/>
          <a:p>
            <a:r>
              <a:rPr lang="en-GB" dirty="0"/>
              <a:t>Stigma for people who do not conform to norms</a:t>
            </a:r>
          </a:p>
          <a:p>
            <a:r>
              <a:rPr lang="en-GB" dirty="0"/>
              <a:t>More preloading or maybe switch to drugs</a:t>
            </a:r>
          </a:p>
          <a:p>
            <a:r>
              <a:rPr lang="en-GB" dirty="0"/>
              <a:t>Existing community leaders feel bypassed</a:t>
            </a:r>
          </a:p>
          <a:p>
            <a:r>
              <a:rPr lang="en-GB" dirty="0"/>
              <a:t>Increased patient anxiety and pressure on GPs</a:t>
            </a:r>
          </a:p>
          <a:p>
            <a:r>
              <a:rPr lang="en-GB" dirty="0"/>
              <a:t>Smoking becomes a signal of identity for some</a:t>
            </a:r>
          </a:p>
        </p:txBody>
      </p:sp>
    </p:spTree>
    <p:extLst>
      <p:ext uri="{BB962C8B-B14F-4D97-AF65-F5344CB8AC3E}">
        <p14:creationId xmlns:p14="http://schemas.microsoft.com/office/powerpoint/2010/main" val="17983637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6472" y="202142"/>
            <a:ext cx="7327726" cy="720079"/>
          </a:xfrm>
        </p:spPr>
        <p:txBody>
          <a:bodyPr>
            <a:normAutofit/>
          </a:bodyPr>
          <a:lstStyle/>
          <a:p>
            <a:r>
              <a:rPr lang="en-GB" sz="4000" b="1" dirty="0">
                <a:solidFill>
                  <a:srgbClr val="800000"/>
                </a:solidFill>
              </a:rPr>
              <a:t>4. The Behaviour Change Funnel</a:t>
            </a:r>
          </a:p>
        </p:txBody>
      </p:sp>
      <p:sp>
        <p:nvSpPr>
          <p:cNvPr id="8" name="Content Placeholder 7"/>
          <p:cNvSpPr>
            <a:spLocks noGrp="1"/>
          </p:cNvSpPr>
          <p:nvPr>
            <p:ph idx="1"/>
          </p:nvPr>
        </p:nvSpPr>
        <p:spPr>
          <a:xfrm>
            <a:off x="683568" y="1124745"/>
            <a:ext cx="8223230" cy="5497492"/>
          </a:xfrm>
        </p:spPr>
        <p:txBody>
          <a:bodyPr>
            <a:normAutofit/>
          </a:bodyPr>
          <a:lstStyle/>
          <a:p>
            <a:r>
              <a:rPr lang="en-GB" sz="2400" dirty="0"/>
              <a:t>Health and wellbeing outcomes depend on both </a:t>
            </a:r>
            <a:r>
              <a:rPr lang="en-GB" sz="2400" u="sng" dirty="0"/>
              <a:t>initiation</a:t>
            </a:r>
            <a:r>
              <a:rPr lang="en-GB" sz="2400" dirty="0"/>
              <a:t> and </a:t>
            </a:r>
            <a:r>
              <a:rPr lang="en-GB" sz="2400" u="sng" dirty="0"/>
              <a:t>persistence</a:t>
            </a:r>
            <a:r>
              <a:rPr lang="en-GB" sz="2400" dirty="0"/>
              <a:t> of  behaviour change</a:t>
            </a:r>
          </a:p>
          <a:p>
            <a:r>
              <a:rPr lang="en-GB" sz="2400" dirty="0"/>
              <a:t>Initiate Change ~ 15%  -  30%</a:t>
            </a:r>
          </a:p>
          <a:p>
            <a:endParaRPr lang="en-GB" sz="2400" dirty="0"/>
          </a:p>
          <a:p>
            <a:r>
              <a:rPr lang="en-GB" sz="2400" dirty="0"/>
              <a:t>Reach first target</a:t>
            </a:r>
          </a:p>
          <a:p>
            <a:pPr lvl="1"/>
            <a:r>
              <a:rPr lang="en-GB" sz="2000" dirty="0"/>
              <a:t>20%-50%</a:t>
            </a:r>
          </a:p>
          <a:p>
            <a:pPr lvl="1"/>
            <a:endParaRPr lang="en-GB" sz="2000" dirty="0"/>
          </a:p>
          <a:p>
            <a:r>
              <a:rPr lang="en-GB" sz="2300" dirty="0"/>
              <a:t>Persist at 1 year 15%</a:t>
            </a:r>
          </a:p>
          <a:p>
            <a:pPr marL="0" indent="0">
              <a:buNone/>
            </a:pPr>
            <a:endParaRPr lang="en-GB" sz="2400" dirty="0"/>
          </a:p>
          <a:p>
            <a:r>
              <a:rPr lang="en-GB" sz="2400" dirty="0"/>
              <a:t>Persist over 5 years 5%</a:t>
            </a:r>
          </a:p>
          <a:p>
            <a:endParaRPr lang="en-GB" sz="2400" dirty="0"/>
          </a:p>
          <a:p>
            <a:r>
              <a:rPr lang="en-GB" sz="2400" dirty="0"/>
              <a:t>Long term Health and Wellbeing</a:t>
            </a:r>
          </a:p>
          <a:p>
            <a:pPr marL="0" indent="0">
              <a:buNone/>
            </a:pPr>
            <a:endParaRPr lang="en-GB" sz="2400" dirty="0"/>
          </a:p>
        </p:txBody>
      </p:sp>
      <p:sp>
        <p:nvSpPr>
          <p:cNvPr id="9" name="Flowchart: Merge 8"/>
          <p:cNvSpPr/>
          <p:nvPr/>
        </p:nvSpPr>
        <p:spPr>
          <a:xfrm>
            <a:off x="3833749" y="2795021"/>
            <a:ext cx="3744416" cy="133387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572791" y="3957940"/>
            <a:ext cx="338336" cy="266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Manual Operation 10"/>
          <p:cNvSpPr/>
          <p:nvPr/>
        </p:nvSpPr>
        <p:spPr>
          <a:xfrm>
            <a:off x="2609611" y="2202506"/>
            <a:ext cx="6264696" cy="612648"/>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a:t>
            </a:r>
          </a:p>
        </p:txBody>
      </p:sp>
      <p:sp>
        <p:nvSpPr>
          <p:cNvPr id="12" name="Flowchart: Manual Operation 11"/>
          <p:cNvSpPr/>
          <p:nvPr/>
        </p:nvSpPr>
        <p:spPr>
          <a:xfrm>
            <a:off x="4841861" y="2190509"/>
            <a:ext cx="1728192" cy="612648"/>
          </a:xfrm>
          <a:prstGeom prst="flowChartManualOperat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Support</a:t>
            </a:r>
          </a:p>
        </p:txBody>
      </p:sp>
      <p:sp>
        <p:nvSpPr>
          <p:cNvPr id="13" name="Flowchart: Merge 12"/>
          <p:cNvSpPr/>
          <p:nvPr/>
        </p:nvSpPr>
        <p:spPr>
          <a:xfrm>
            <a:off x="5237904" y="2803157"/>
            <a:ext cx="1008112" cy="1325736"/>
          </a:xfrm>
          <a:prstGeom prst="flowChartMerg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675378" y="3813924"/>
            <a:ext cx="133163" cy="28083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651072" y="2288642"/>
            <a:ext cx="1346844" cy="400110"/>
          </a:xfrm>
          <a:prstGeom prst="rect">
            <a:avLst/>
          </a:prstGeom>
          <a:noFill/>
        </p:spPr>
        <p:txBody>
          <a:bodyPr wrap="none" rtlCol="0">
            <a:spAutoFit/>
          </a:bodyPr>
          <a:lstStyle/>
          <a:p>
            <a:r>
              <a:rPr lang="en-GB" sz="2000" b="1" dirty="0">
                <a:solidFill>
                  <a:schemeClr val="bg1"/>
                </a:solidFill>
              </a:rPr>
              <a:t>Go it alone</a:t>
            </a:r>
          </a:p>
        </p:txBody>
      </p:sp>
      <p:sp>
        <p:nvSpPr>
          <p:cNvPr id="16" name="Down Arrow 15"/>
          <p:cNvSpPr/>
          <p:nvPr/>
        </p:nvSpPr>
        <p:spPr>
          <a:xfrm rot="19389762">
            <a:off x="6814972" y="32558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a:off x="7954198" y="248354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578165" y="3889047"/>
            <a:ext cx="1328633" cy="707886"/>
          </a:xfrm>
          <a:prstGeom prst="rect">
            <a:avLst/>
          </a:prstGeom>
          <a:noFill/>
        </p:spPr>
        <p:txBody>
          <a:bodyPr wrap="none" rtlCol="0">
            <a:spAutoFit/>
          </a:bodyPr>
          <a:lstStyle/>
          <a:p>
            <a:r>
              <a:rPr lang="en-GB" sz="2000" b="1" dirty="0"/>
              <a:t>Give Up</a:t>
            </a:r>
          </a:p>
          <a:p>
            <a:r>
              <a:rPr lang="en-GB" sz="2000" b="1" dirty="0"/>
              <a:t>Desistance</a:t>
            </a:r>
          </a:p>
        </p:txBody>
      </p:sp>
    </p:spTree>
    <p:extLst>
      <p:ext uri="{BB962C8B-B14F-4D97-AF65-F5344CB8AC3E}">
        <p14:creationId xmlns:p14="http://schemas.microsoft.com/office/powerpoint/2010/main" val="3643630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39552" y="317624"/>
            <a:ext cx="7632848" cy="1527199"/>
          </a:xfrm>
        </p:spPr>
        <p:txBody>
          <a:bodyPr>
            <a:normAutofit/>
          </a:bodyPr>
          <a:lstStyle/>
          <a:p>
            <a:r>
              <a:rPr lang="en-GB" altLang="en-US" sz="4000" b="1" dirty="0">
                <a:solidFill>
                  <a:srgbClr val="800000"/>
                </a:solidFill>
              </a:rPr>
              <a:t>4. Describe impacts before you measure them</a:t>
            </a:r>
            <a:endParaRPr lang="en-GB" altLang="en-US" sz="4000" b="1" dirty="0"/>
          </a:p>
        </p:txBody>
      </p:sp>
      <p:sp>
        <p:nvSpPr>
          <p:cNvPr id="3" name="Content Placeholder 2"/>
          <p:cNvSpPr>
            <a:spLocks noGrp="1"/>
          </p:cNvSpPr>
          <p:nvPr>
            <p:ph idx="1"/>
          </p:nvPr>
        </p:nvSpPr>
        <p:spPr>
          <a:xfrm>
            <a:off x="323528" y="1988840"/>
            <a:ext cx="8568630" cy="4114800"/>
          </a:xfrm>
        </p:spPr>
        <p:txBody>
          <a:bodyPr>
            <a:normAutofit lnSpcReduction="10000"/>
          </a:bodyPr>
          <a:lstStyle/>
          <a:p>
            <a:pPr marL="428625" lvl="1" indent="-342900">
              <a:defRPr/>
            </a:pPr>
            <a:r>
              <a:rPr lang="en-GB" sz="2400" b="1" dirty="0"/>
              <a:t>Qualitative and quantitative evaluations are equally important</a:t>
            </a:r>
            <a:endParaRPr lang="en-GB" sz="2800" b="1" dirty="0"/>
          </a:p>
          <a:p>
            <a:pPr lvl="1">
              <a:defRPr/>
            </a:pPr>
            <a:r>
              <a:rPr lang="en-GB" sz="2400" dirty="0"/>
              <a:t>You have to be able to describe impacts to measure them.</a:t>
            </a:r>
          </a:p>
          <a:p>
            <a:pPr lvl="1">
              <a:defRPr/>
            </a:pPr>
            <a:r>
              <a:rPr lang="en-GB" sz="2400" dirty="0"/>
              <a:t>And you have to understand them from the client’s perspective</a:t>
            </a:r>
          </a:p>
          <a:p>
            <a:pPr>
              <a:defRPr/>
            </a:pPr>
            <a:r>
              <a:rPr lang="en-GB" sz="2400" b="1" dirty="0"/>
              <a:t>   But you need to describe  and value them systematically</a:t>
            </a:r>
          </a:p>
          <a:p>
            <a:pPr lvl="1">
              <a:defRPr/>
            </a:pPr>
            <a:r>
              <a:rPr lang="en-GB" sz="2400" dirty="0"/>
              <a:t>The social impact matrix and the causal chain analysis </a:t>
            </a:r>
          </a:p>
          <a:p>
            <a:pPr lvl="1">
              <a:defRPr/>
            </a:pPr>
            <a:r>
              <a:rPr lang="en-GB" sz="2400" dirty="0"/>
              <a:t>Help to identify key performance indicators </a:t>
            </a:r>
          </a:p>
          <a:p>
            <a:pPr lvl="1">
              <a:defRPr/>
            </a:pPr>
            <a:r>
              <a:rPr lang="en-GB" sz="2400" dirty="0"/>
              <a:t>That reflect client and other stakeholder values</a:t>
            </a:r>
          </a:p>
          <a:p>
            <a:pPr>
              <a:defRPr/>
            </a:pPr>
            <a:r>
              <a:rPr lang="en-GB" sz="2400" b="1" dirty="0"/>
              <a:t>   You must engage with the clients </a:t>
            </a:r>
          </a:p>
          <a:p>
            <a:pPr lvl="1">
              <a:defRPr/>
            </a:pPr>
            <a:r>
              <a:rPr lang="en-GB" sz="2400" dirty="0"/>
              <a:t>To ensure you have understood their perspectives. </a:t>
            </a:r>
          </a:p>
          <a:p>
            <a:pPr>
              <a:defRPr/>
            </a:pPr>
            <a:r>
              <a:rPr lang="en-GB" sz="2400" b="1" dirty="0">
                <a:solidFill>
                  <a:prstClr val="black"/>
                </a:solidFill>
              </a:rPr>
              <a:t>   Set out the factors to be described and/or measured </a:t>
            </a:r>
          </a:p>
          <a:p>
            <a:pPr lvl="1">
              <a:defRPr/>
            </a:pPr>
            <a:r>
              <a:rPr lang="en-GB" sz="2400" dirty="0">
                <a:solidFill>
                  <a:prstClr val="black"/>
                </a:solidFill>
              </a:rPr>
              <a:t>Using a Logic and Data Model</a:t>
            </a:r>
            <a:endParaRPr lang="en-GB" sz="2400" dirty="0"/>
          </a:p>
        </p:txBody>
      </p:sp>
    </p:spTree>
    <p:extLst>
      <p:ext uri="{BB962C8B-B14F-4D97-AF65-F5344CB8AC3E}">
        <p14:creationId xmlns:p14="http://schemas.microsoft.com/office/powerpoint/2010/main" val="3150291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8983"/>
            <a:ext cx="7776864" cy="1222276"/>
          </a:xfrm>
        </p:spPr>
        <p:txBody>
          <a:bodyPr/>
          <a:lstStyle/>
          <a:p>
            <a:r>
              <a:rPr lang="en-GB" altLang="en-US" sz="4000" b="1" dirty="0">
                <a:solidFill>
                  <a:srgbClr val="800000"/>
                </a:solidFill>
              </a:rPr>
              <a:t>4. Logic and data model for MECC</a:t>
            </a:r>
            <a:endParaRPr lang="en-US" sz="4000" b="1" dirty="0"/>
          </a:p>
        </p:txBody>
      </p:sp>
      <p:pic>
        <p:nvPicPr>
          <p:cNvPr id="4" name="Content Placeholder 3"/>
          <p:cNvPicPr>
            <a:picLocks noGrp="1" noChangeAspect="1"/>
          </p:cNvPicPr>
          <p:nvPr>
            <p:ph idx="1"/>
          </p:nvPr>
        </p:nvPicPr>
        <p:blipFill>
          <a:blip r:embed="rId2"/>
          <a:stretch>
            <a:fillRect/>
          </a:stretch>
        </p:blipFill>
        <p:spPr>
          <a:xfrm>
            <a:off x="1619672" y="908720"/>
            <a:ext cx="6177729" cy="5785401"/>
          </a:xfrm>
          <a:prstGeom prst="rect">
            <a:avLst/>
          </a:prstGeom>
        </p:spPr>
      </p:pic>
    </p:spTree>
    <p:extLst>
      <p:ext uri="{BB962C8B-B14F-4D97-AF65-F5344CB8AC3E}">
        <p14:creationId xmlns:p14="http://schemas.microsoft.com/office/powerpoint/2010/main" val="151910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11560" y="188639"/>
            <a:ext cx="6246168" cy="1512169"/>
          </a:xfrm>
        </p:spPr>
        <p:txBody>
          <a:bodyPr/>
          <a:lstStyle/>
          <a:p>
            <a:pPr eaLnBrk="1" hangingPunct="1"/>
            <a:r>
              <a:rPr lang="en-GB" altLang="en-US" sz="4000" b="1" dirty="0">
                <a:solidFill>
                  <a:srgbClr val="800000"/>
                </a:solidFill>
              </a:rPr>
              <a:t>1. Values for money</a:t>
            </a:r>
            <a:endParaRPr lang="en-US" altLang="en-US" sz="4000" b="1" dirty="0">
              <a:solidFill>
                <a:srgbClr val="800000"/>
              </a:solidFill>
            </a:endParaRPr>
          </a:p>
        </p:txBody>
      </p:sp>
      <p:sp>
        <p:nvSpPr>
          <p:cNvPr id="45059" name="Rectangle 3"/>
          <p:cNvSpPr>
            <a:spLocks noGrp="1" noChangeArrowheads="1"/>
          </p:cNvSpPr>
          <p:nvPr>
            <p:ph idx="1"/>
          </p:nvPr>
        </p:nvSpPr>
        <p:spPr>
          <a:xfrm>
            <a:off x="285750" y="1758950"/>
            <a:ext cx="8678738" cy="4910138"/>
          </a:xfrm>
        </p:spPr>
        <p:txBody>
          <a:bodyPr>
            <a:normAutofit/>
          </a:bodyPr>
          <a:lstStyle/>
          <a:p>
            <a:pPr eaLnBrk="1" hangingPunct="1">
              <a:lnSpc>
                <a:spcPct val="90000"/>
              </a:lnSpc>
            </a:pPr>
            <a:r>
              <a:rPr lang="en-GB" altLang="en-US" sz="2800" dirty="0"/>
              <a:t>Value for Money may mean:</a:t>
            </a:r>
          </a:p>
          <a:p>
            <a:pPr lvl="1" eaLnBrk="1" hangingPunct="1"/>
            <a:r>
              <a:rPr lang="en-GB" altLang="en-US" sz="2400" dirty="0"/>
              <a:t>Cost Offset ~ cost per £ saved</a:t>
            </a:r>
          </a:p>
          <a:p>
            <a:pPr lvl="1" eaLnBrk="1" hangingPunct="1"/>
            <a:r>
              <a:rPr lang="en-GB" altLang="en-US" sz="2400" dirty="0"/>
              <a:t>Cost effectiveness ~ cost/ outcome</a:t>
            </a:r>
          </a:p>
          <a:p>
            <a:pPr lvl="1" eaLnBrk="1" hangingPunct="1"/>
            <a:r>
              <a:rPr lang="en-GB" altLang="en-US" sz="2400" dirty="0"/>
              <a:t>Cost consequences ~ cost/ multiple outcome</a:t>
            </a:r>
          </a:p>
          <a:p>
            <a:pPr lvl="1" eaLnBrk="1" hangingPunct="1"/>
            <a:r>
              <a:rPr lang="en-GB" altLang="en-US" sz="2400" dirty="0"/>
              <a:t>Cost-utility ~ cost/weighted outcomes ~ cost per QALY</a:t>
            </a:r>
          </a:p>
          <a:p>
            <a:pPr lvl="1" eaLnBrk="1" hangingPunct="1"/>
            <a:r>
              <a:rPr lang="en-GB" altLang="en-US" sz="2400" dirty="0"/>
              <a:t>Cost benefit ~ cost/ £ economic value</a:t>
            </a:r>
          </a:p>
          <a:p>
            <a:pPr lvl="1" eaLnBrk="1" hangingPunct="1"/>
            <a:r>
              <a:rPr lang="en-GB" altLang="en-US" sz="2400" dirty="0"/>
              <a:t>Social Return on Investment ~ total social cost compared to value to society improved.</a:t>
            </a:r>
          </a:p>
          <a:p>
            <a:pPr eaLnBrk="1" hangingPunct="1"/>
            <a:r>
              <a:rPr lang="en-GB" altLang="en-US" sz="2600" dirty="0"/>
              <a:t>Value means benefits to society reflecting social values and priorities in other words “Values for Money”</a:t>
            </a:r>
          </a:p>
          <a:p>
            <a:pPr eaLnBrk="1" hangingPunct="1"/>
            <a:r>
              <a:rPr lang="en-GB" altLang="en-US" sz="2600" dirty="0"/>
              <a:t>While it is important to try to measure values, qualitative studies that describe the impact of interventions are also vital</a:t>
            </a:r>
          </a:p>
        </p:txBody>
      </p:sp>
      <p:pic>
        <p:nvPicPr>
          <p:cNvPr id="450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32656"/>
            <a:ext cx="2597150"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951462" cy="1325563"/>
          </a:xfrm>
        </p:spPr>
        <p:txBody>
          <a:bodyPr>
            <a:normAutofit/>
          </a:bodyPr>
          <a:lstStyle/>
          <a:p>
            <a:r>
              <a:rPr lang="en-GB" sz="3600" b="1" dirty="0">
                <a:solidFill>
                  <a:srgbClr val="800000"/>
                </a:solidFill>
              </a:rPr>
              <a:t>4. Comparing lifetime costs and benefits</a:t>
            </a:r>
            <a:endParaRPr lang="en-US" dirty="0"/>
          </a:p>
        </p:txBody>
      </p:sp>
      <p:sp>
        <p:nvSpPr>
          <p:cNvPr id="7" name="TextBox 6"/>
          <p:cNvSpPr txBox="1"/>
          <p:nvPr/>
        </p:nvSpPr>
        <p:spPr>
          <a:xfrm>
            <a:off x="628650" y="1916832"/>
            <a:ext cx="8047806" cy="5170646"/>
          </a:xfrm>
          <a:prstGeom prst="rect">
            <a:avLst/>
          </a:prstGeom>
          <a:noFill/>
        </p:spPr>
        <p:txBody>
          <a:bodyPr wrap="square" rtlCol="0">
            <a:spAutoFit/>
          </a:bodyPr>
          <a:lstStyle/>
          <a:p>
            <a:pPr marL="285750" indent="-285750">
              <a:buFont typeface="Arial" panose="020B0604020202020204" pitchFamily="34" charset="0"/>
              <a:buChar char="•"/>
            </a:pPr>
            <a:r>
              <a:rPr lang="en-GB" sz="2400" dirty="0"/>
              <a:t>To compare costs and benefits occurring at different times</a:t>
            </a:r>
          </a:p>
          <a:p>
            <a:pPr marL="285750" indent="-285750">
              <a:buFont typeface="Arial" panose="020B0604020202020204" pitchFamily="34" charset="0"/>
              <a:buChar char="•"/>
            </a:pPr>
            <a:r>
              <a:rPr lang="en-GB" sz="2400" dirty="0"/>
              <a:t>We discount future cost or benefits to current values</a:t>
            </a:r>
          </a:p>
          <a:p>
            <a:pPr marL="285750" indent="-285750">
              <a:buFont typeface="Arial" panose="020B0604020202020204" pitchFamily="34" charset="0"/>
              <a:buChar char="•"/>
            </a:pPr>
            <a:r>
              <a:rPr lang="en-GB" sz="2400" dirty="0"/>
              <a:t>Because future costs are less valued so they are discounted</a:t>
            </a:r>
          </a:p>
          <a:p>
            <a:pPr marL="285750" indent="-285750">
              <a:buFont typeface="Arial" panose="020B0604020202020204" pitchFamily="34" charset="0"/>
              <a:buChar char="•"/>
            </a:pPr>
            <a:r>
              <a:rPr lang="en-GB" sz="2400" dirty="0"/>
              <a:t>Benefits now are more valued than future promises</a:t>
            </a:r>
          </a:p>
          <a:p>
            <a:pPr marL="285750" indent="-285750">
              <a:buFont typeface="Arial" panose="020B0604020202020204" pitchFamily="34" charset="0"/>
              <a:buChar char="•"/>
            </a:pPr>
            <a:r>
              <a:rPr lang="en-GB" sz="2400" dirty="0"/>
              <a:t>This is called the social time preference rate</a:t>
            </a:r>
          </a:p>
          <a:p>
            <a:pPr marL="285750" indent="-285750">
              <a:buFont typeface="Arial" panose="020B0604020202020204" pitchFamily="34" charset="0"/>
              <a:buChar char="•"/>
            </a:pPr>
            <a:r>
              <a:rPr lang="en-GB" sz="2400" dirty="0"/>
              <a:t>The Treasury Green Book guides public investment methods</a:t>
            </a:r>
          </a:p>
          <a:p>
            <a:pPr marL="742950" lvl="1" indent="-285750">
              <a:buFont typeface="Arial" panose="020B0604020202020204" pitchFamily="34" charset="0"/>
              <a:buChar char="•"/>
            </a:pPr>
            <a:r>
              <a:rPr lang="en-GB" sz="2400" dirty="0"/>
              <a:t>They set discount rates for future costs at 3.5%</a:t>
            </a:r>
          </a:p>
          <a:p>
            <a:pPr marL="285750" indent="-285750">
              <a:buFont typeface="Arial" panose="020B0604020202020204" pitchFamily="34" charset="0"/>
              <a:buChar char="•"/>
            </a:pPr>
            <a:r>
              <a:rPr lang="en-GB" sz="2400" dirty="0"/>
              <a:t>DH guidance suggest a social time preference rate for QALYs</a:t>
            </a:r>
          </a:p>
          <a:p>
            <a:pPr marL="742950" lvl="1" indent="-285750">
              <a:buFont typeface="Arial" panose="020B0604020202020204" pitchFamily="34" charset="0"/>
              <a:buChar char="•"/>
            </a:pPr>
            <a:r>
              <a:rPr lang="en-GB" sz="2400" dirty="0"/>
              <a:t>Of 1.5% for future QALY gains</a:t>
            </a:r>
          </a:p>
          <a:p>
            <a:pPr marL="285750" indent="-285750">
              <a:buFont typeface="Arial" panose="020B0604020202020204" pitchFamily="34" charset="0"/>
              <a:buChar char="•"/>
            </a:pPr>
            <a:r>
              <a:rPr lang="en-GB" sz="2400" dirty="0"/>
              <a:t>NICE suggest using 1.5% and 6% as discount rates </a:t>
            </a:r>
          </a:p>
          <a:p>
            <a:pPr marL="742950" lvl="1" indent="-285750">
              <a:buFont typeface="Arial" panose="020B0604020202020204" pitchFamily="34" charset="0"/>
              <a:buChar char="•"/>
            </a:pPr>
            <a:r>
              <a:rPr lang="en-GB" sz="2400" dirty="0"/>
              <a:t>For sensitivity analysis (see next)</a:t>
            </a:r>
          </a:p>
          <a:p>
            <a:pPr marL="285750" indent="-285750">
              <a:buFont typeface="Arial" panose="020B0604020202020204" pitchFamily="34" charset="0"/>
              <a:buChar char="•"/>
            </a:pPr>
            <a:r>
              <a:rPr lang="en-GB" sz="2400" dirty="0"/>
              <a:t>PS don’t worry about maths this will be calculated for you</a:t>
            </a:r>
          </a:p>
          <a:p>
            <a:pPr marL="285750" indent="-285750">
              <a:buFont typeface="Arial" panose="020B0604020202020204" pitchFamily="34" charset="0"/>
              <a:buChar char="•"/>
            </a:pPr>
            <a:endParaRPr lang="en-GB" sz="2400" dirty="0"/>
          </a:p>
          <a:p>
            <a:endParaRPr lang="en-US" dirty="0"/>
          </a:p>
        </p:txBody>
      </p:sp>
      <p:pic>
        <p:nvPicPr>
          <p:cNvPr id="8" name="Picture 7" descr="순현재가치법(NPV Method; Net Present Value; 순현가법)"/>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334626"/>
            <a:ext cx="3406086" cy="946135"/>
          </a:xfrm>
          <a:prstGeom prst="rect">
            <a:avLst/>
          </a:prstGeom>
        </p:spPr>
      </p:pic>
      <p:cxnSp>
        <p:nvCxnSpPr>
          <p:cNvPr id="4" name="Straight Connector 3"/>
          <p:cNvCxnSpPr/>
          <p:nvPr/>
        </p:nvCxnSpPr>
        <p:spPr>
          <a:xfrm>
            <a:off x="5960142" y="231629"/>
            <a:ext cx="2882040" cy="1152128"/>
          </a:xfrm>
          <a:prstGeom prst="line">
            <a:avLst/>
          </a:prstGeom>
          <a:ln w="130175">
            <a:solidFill>
              <a:srgbClr val="C00000">
                <a:alpha val="32000"/>
              </a:srgb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93822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11560" y="0"/>
            <a:ext cx="7177229" cy="2348880"/>
          </a:xfrm>
        </p:spPr>
        <p:txBody>
          <a:bodyPr>
            <a:normAutofit/>
          </a:bodyPr>
          <a:lstStyle/>
          <a:p>
            <a:r>
              <a:rPr lang="en-GB" altLang="en-US" sz="4000" b="1" dirty="0">
                <a:solidFill>
                  <a:srgbClr val="800000"/>
                </a:solidFill>
              </a:rPr>
              <a:t>4. Sensitivity Analysis</a:t>
            </a:r>
          </a:p>
        </p:txBody>
      </p:sp>
      <p:sp>
        <p:nvSpPr>
          <p:cNvPr id="69635" name="Content Placeholder 2"/>
          <p:cNvSpPr>
            <a:spLocks noGrp="1"/>
          </p:cNvSpPr>
          <p:nvPr>
            <p:ph idx="1"/>
          </p:nvPr>
        </p:nvSpPr>
        <p:spPr>
          <a:xfrm>
            <a:off x="467544" y="2564904"/>
            <a:ext cx="8424862" cy="3456384"/>
          </a:xfrm>
        </p:spPr>
        <p:txBody>
          <a:bodyPr>
            <a:normAutofit lnSpcReduction="10000"/>
          </a:bodyPr>
          <a:lstStyle/>
          <a:p>
            <a:r>
              <a:rPr lang="en-GB" altLang="en-US" sz="2800" dirty="0"/>
              <a:t>Most health and wellbeing data is uncertain </a:t>
            </a:r>
          </a:p>
          <a:p>
            <a:r>
              <a:rPr lang="en-GB" altLang="en-US" sz="2800" dirty="0"/>
              <a:t>Behaviour change is particularly difficult to predict, and</a:t>
            </a:r>
          </a:p>
          <a:p>
            <a:r>
              <a:rPr lang="en-GB" altLang="en-US" sz="2800" dirty="0"/>
              <a:t>Long term future projections even more so</a:t>
            </a:r>
          </a:p>
          <a:p>
            <a:r>
              <a:rPr lang="en-GB" altLang="en-US" sz="2800" dirty="0"/>
              <a:t>With many causes and consequences</a:t>
            </a:r>
          </a:p>
          <a:p>
            <a:r>
              <a:rPr lang="en-GB" altLang="en-US" sz="2800" dirty="0"/>
              <a:t>Often based on assumptions, so</a:t>
            </a:r>
          </a:p>
          <a:p>
            <a:r>
              <a:rPr lang="en-GB" altLang="en-US" sz="2800" dirty="0"/>
              <a:t>Recognise uncertainty and estimate ranges of values</a:t>
            </a:r>
          </a:p>
          <a:p>
            <a:pPr lvl="1"/>
            <a:r>
              <a:rPr lang="en-GB" altLang="en-US" sz="2500" dirty="0"/>
              <a:t>By varying key estimates and assumptions such as</a:t>
            </a:r>
          </a:p>
          <a:p>
            <a:pPr lvl="1"/>
            <a:r>
              <a:rPr lang="en-GB" altLang="en-US" sz="2500" dirty="0"/>
              <a:t>Discount rates, persistence rates, long term impacts</a:t>
            </a:r>
          </a:p>
          <a:p>
            <a:pPr marL="342900" lvl="1" indent="0">
              <a:buNone/>
            </a:pPr>
            <a:endParaRPr lang="en-GB" altLang="en-US" sz="2400" dirty="0"/>
          </a:p>
          <a:p>
            <a:endParaRPr lang="en-GB" alt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35" y="116632"/>
            <a:ext cx="2667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chine Learning in Artificial Intellig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281" y="9441"/>
            <a:ext cx="1955800" cy="1475343"/>
          </a:xfrm>
          <a:prstGeom prst="rect">
            <a:avLst/>
          </a:prstGeom>
        </p:spPr>
      </p:pic>
      <p:sp>
        <p:nvSpPr>
          <p:cNvPr id="3" name="Title 2"/>
          <p:cNvSpPr>
            <a:spLocks noGrp="1"/>
          </p:cNvSpPr>
          <p:nvPr>
            <p:ph type="title"/>
          </p:nvPr>
        </p:nvSpPr>
        <p:spPr>
          <a:xfrm>
            <a:off x="628650" y="365126"/>
            <a:ext cx="5743550" cy="1325563"/>
          </a:xfrm>
        </p:spPr>
        <p:txBody>
          <a:bodyPr>
            <a:normAutofit fontScale="90000"/>
          </a:bodyPr>
          <a:lstStyle/>
          <a:p>
            <a:r>
              <a:rPr lang="en-GB" altLang="en-US" sz="4000" b="1" dirty="0">
                <a:solidFill>
                  <a:srgbClr val="800000"/>
                </a:solidFill>
                <a:latin typeface="+mn-lt"/>
              </a:rPr>
              <a:t>4. The Ready Reckoner Tools</a:t>
            </a:r>
            <a:br>
              <a:rPr lang="en-GB" altLang="en-US" sz="3600" b="1" dirty="0">
                <a:solidFill>
                  <a:srgbClr val="800000"/>
                </a:solidFill>
              </a:rPr>
            </a:br>
            <a:endParaRPr lang="en-US" dirty="0"/>
          </a:p>
        </p:txBody>
      </p:sp>
      <p:sp>
        <p:nvSpPr>
          <p:cNvPr id="4" name="Content Placeholder 3"/>
          <p:cNvSpPr>
            <a:spLocks noGrp="1"/>
          </p:cNvSpPr>
          <p:nvPr>
            <p:ph idx="1"/>
          </p:nvPr>
        </p:nvSpPr>
        <p:spPr>
          <a:xfrm>
            <a:off x="395536" y="1484784"/>
            <a:ext cx="8208912" cy="4968552"/>
          </a:xfrm>
        </p:spPr>
        <p:txBody>
          <a:bodyPr>
            <a:normAutofit/>
          </a:bodyPr>
          <a:lstStyle/>
          <a:p>
            <a:r>
              <a:rPr lang="en-GB" sz="2500" dirty="0"/>
              <a:t>The concepts explained here, used by the Tools are complex</a:t>
            </a:r>
          </a:p>
          <a:p>
            <a:pPr lvl="1"/>
            <a:r>
              <a:rPr lang="en-GB" sz="2200" dirty="0"/>
              <a:t>They were developed by consulting 50 leading experts</a:t>
            </a:r>
          </a:p>
          <a:p>
            <a:pPr lvl="1"/>
            <a:r>
              <a:rPr lang="en-GB" sz="2200" dirty="0"/>
              <a:t>And overseen by an expert panel who guided the development</a:t>
            </a:r>
          </a:p>
          <a:p>
            <a:pPr lvl="1"/>
            <a:r>
              <a:rPr lang="en-GB" sz="2200" dirty="0"/>
              <a:t>They are updated as new evidence emerges (noted in the Tools)</a:t>
            </a:r>
          </a:p>
          <a:p>
            <a:r>
              <a:rPr lang="en-GB" sz="2500" dirty="0"/>
              <a:t>However, the use of these tools is extremely simple</a:t>
            </a:r>
          </a:p>
          <a:p>
            <a:pPr lvl="1"/>
            <a:r>
              <a:rPr lang="en-GB" sz="2200" dirty="0"/>
              <a:t>You enter relevant costs and short term impacts</a:t>
            </a:r>
          </a:p>
          <a:p>
            <a:pPr lvl="1"/>
            <a:r>
              <a:rPr lang="en-GB" sz="2200" dirty="0"/>
              <a:t>To produce measures of resulting long term outcome in terms	 of</a:t>
            </a:r>
          </a:p>
          <a:p>
            <a:pPr lvl="1"/>
            <a:r>
              <a:rPr lang="en-GB" sz="2200" dirty="0"/>
              <a:t>Incremental Cost Utility Ratio (cost per QALY), Social Return on Investment with Sensitivity Analysis and Weights for Disadvantage</a:t>
            </a:r>
          </a:p>
          <a:p>
            <a:r>
              <a:rPr lang="en-GB" sz="2500" dirty="0"/>
              <a:t>Unlike other such tools these reflect local costs and impacts</a:t>
            </a:r>
          </a:p>
          <a:p>
            <a:pPr lvl="1"/>
            <a:r>
              <a:rPr lang="en-GB" sz="2200" dirty="0"/>
              <a:t>Its not just what you do but how you do it that makes a difference</a:t>
            </a:r>
          </a:p>
          <a:p>
            <a:pPr lvl="1"/>
            <a:r>
              <a:rPr lang="en-GB" sz="2200" dirty="0"/>
              <a:t>We suggest you use the tools alongside local qualitative review.</a:t>
            </a:r>
          </a:p>
          <a:p>
            <a:pPr lvl="1"/>
            <a:endParaRPr lang="en-GB" sz="2200" dirty="0"/>
          </a:p>
          <a:p>
            <a:pPr lvl="1"/>
            <a:endParaRPr lang="en-GB" sz="2500" dirty="0"/>
          </a:p>
        </p:txBody>
      </p:sp>
    </p:spTree>
    <p:extLst>
      <p:ext uri="{BB962C8B-B14F-4D97-AF65-F5344CB8AC3E}">
        <p14:creationId xmlns:p14="http://schemas.microsoft.com/office/powerpoint/2010/main" val="2450322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noFill/>
        </p:spPr>
        <p:txBody>
          <a:bodyPr/>
          <a:lstStyle/>
          <a:p>
            <a:r>
              <a:rPr lang="en-GB" altLang="en-US" sz="3600" b="1">
                <a:solidFill>
                  <a:srgbClr val="800000"/>
                </a:solidFill>
              </a:rPr>
              <a:t>Further reading</a:t>
            </a:r>
            <a:endParaRPr lang="en-US" altLang="en-US" sz="3600" b="1">
              <a:solidFill>
                <a:srgbClr val="800000"/>
              </a:solidFill>
            </a:endParaRPr>
          </a:p>
        </p:txBody>
      </p:sp>
      <p:sp>
        <p:nvSpPr>
          <p:cNvPr id="74755" name="Rectangle 3"/>
          <p:cNvSpPr>
            <a:spLocks noGrp="1" noChangeArrowheads="1"/>
          </p:cNvSpPr>
          <p:nvPr>
            <p:ph idx="1"/>
          </p:nvPr>
        </p:nvSpPr>
        <p:spPr>
          <a:xfrm>
            <a:off x="107950" y="1340768"/>
            <a:ext cx="8928100" cy="4824412"/>
          </a:xfrm>
        </p:spPr>
        <p:txBody>
          <a:bodyPr>
            <a:normAutofit/>
          </a:bodyPr>
          <a:lstStyle/>
          <a:p>
            <a:pPr lvl="1">
              <a:defRPr/>
            </a:pPr>
            <a:r>
              <a:rPr lang="en-GB" dirty="0"/>
              <a:t>For DH guidelines on evaluation of health policies : </a:t>
            </a:r>
          </a:p>
          <a:p>
            <a:pPr lvl="2">
              <a:defRPr/>
            </a:pPr>
            <a:r>
              <a:rPr lang="en-GB" dirty="0"/>
              <a:t>See David Glover, John Henderson (2010) "Quantifying health impacts of government policies A how-to guide to quantifying the health impacts of government policies" Department of Health</a:t>
            </a:r>
          </a:p>
          <a:p>
            <a:pPr lvl="1">
              <a:defRPr/>
            </a:pPr>
            <a:r>
              <a:rPr lang="en-GB" sz="1800" dirty="0"/>
              <a:t>For definitions</a:t>
            </a:r>
            <a:r>
              <a:rPr lang="en-GB" sz="1800" b="1" dirty="0"/>
              <a:t> </a:t>
            </a:r>
            <a:r>
              <a:rPr lang="en-GB" sz="1800" dirty="0"/>
              <a:t>of wellbeing visit National Wellbeing Institute Australia</a:t>
            </a:r>
          </a:p>
          <a:p>
            <a:pPr lvl="2">
              <a:defRPr/>
            </a:pPr>
            <a:r>
              <a:rPr lang="en-GB" sz="1400" dirty="0"/>
              <a:t>See </a:t>
            </a:r>
            <a:r>
              <a:rPr lang="en-GB" sz="1400" dirty="0">
                <a:hlinkClick r:id="rId3"/>
              </a:rPr>
              <a:t>http://nwia.idwellness.org/2011/02/28/definitions-of-wellbeing-quality-of-life-and-wellness/</a:t>
            </a:r>
            <a:r>
              <a:rPr lang="en-GB" sz="1400" dirty="0"/>
              <a:t> </a:t>
            </a:r>
          </a:p>
          <a:p>
            <a:pPr lvl="1">
              <a:defRPr/>
            </a:pPr>
            <a:r>
              <a:rPr lang="en-GB" sz="1800" dirty="0"/>
              <a:t>Investigate the New Economic Foundation resources and network for SROI</a:t>
            </a:r>
          </a:p>
          <a:p>
            <a:pPr lvl="2">
              <a:defRPr/>
            </a:pPr>
            <a:r>
              <a:rPr lang="en-GB" sz="1400" dirty="0"/>
              <a:t>See </a:t>
            </a:r>
            <a:r>
              <a:rPr lang="en-GB" sz="1400" dirty="0">
                <a:hlinkClick r:id="rId4"/>
              </a:rPr>
              <a:t>http://www.neweconomics.org/publications/entry/a-guide-to-social-return-on-investment</a:t>
            </a:r>
            <a:r>
              <a:rPr lang="en-GB" sz="1400" dirty="0"/>
              <a:t> </a:t>
            </a:r>
          </a:p>
          <a:p>
            <a:pPr lvl="2">
              <a:defRPr/>
            </a:pPr>
            <a:r>
              <a:rPr lang="en-GB" sz="1400" dirty="0"/>
              <a:t>And </a:t>
            </a:r>
            <a:r>
              <a:rPr lang="en-GB" sz="1400" dirty="0">
                <a:hlinkClick r:id="rId5"/>
              </a:rPr>
              <a:t>http://www.neweconomics.org/publications/by/well-being</a:t>
            </a:r>
            <a:r>
              <a:rPr lang="en-GB" sz="1400" dirty="0"/>
              <a:t> </a:t>
            </a:r>
          </a:p>
          <a:p>
            <a:pPr lvl="1">
              <a:defRPr/>
            </a:pPr>
            <a:r>
              <a:rPr lang="en-GB" sz="1800" dirty="0"/>
              <a:t>Review National Wellbeing Measures for the UK at ONS web site</a:t>
            </a:r>
          </a:p>
          <a:p>
            <a:pPr lvl="2">
              <a:defRPr/>
            </a:pPr>
            <a:r>
              <a:rPr lang="en-GB" sz="1400" dirty="0">
                <a:hlinkClick r:id="rId6"/>
              </a:rPr>
              <a:t>http://www.ons.gov.uk/ons/dcp171766_377786.pdf</a:t>
            </a:r>
            <a:r>
              <a:rPr lang="en-GB" sz="1400" dirty="0"/>
              <a:t> </a:t>
            </a:r>
          </a:p>
          <a:p>
            <a:pPr lvl="1">
              <a:defRPr/>
            </a:pPr>
            <a:r>
              <a:rPr lang="en-GB" sz="1800" dirty="0"/>
              <a:t>Scottish Government Guide to Measuring Wellbeing for Young Persons</a:t>
            </a:r>
          </a:p>
          <a:p>
            <a:pPr lvl="2">
              <a:defRPr/>
            </a:pPr>
            <a:r>
              <a:rPr lang="en-GB" sz="1400" dirty="0"/>
              <a:t>See </a:t>
            </a:r>
            <a:r>
              <a:rPr lang="en-GB" sz="1400" dirty="0">
                <a:hlinkClick r:id="rId7"/>
              </a:rPr>
              <a:t>http://www.scotland.gov.uk/Topics/People/Young-People/gettingitright/background/wellbeing</a:t>
            </a:r>
            <a:r>
              <a:rPr lang="en-GB" sz="1400" dirty="0"/>
              <a:t> </a:t>
            </a:r>
          </a:p>
          <a:p>
            <a:pPr lvl="1">
              <a:defRPr/>
            </a:pPr>
            <a:r>
              <a:rPr lang="en-GB" sz="1800" dirty="0"/>
              <a:t>Look at the National Social Marketing Centre  Value for Money resources at</a:t>
            </a:r>
          </a:p>
          <a:p>
            <a:pPr lvl="2">
              <a:defRPr/>
            </a:pPr>
            <a:r>
              <a:rPr lang="en-GB" sz="1600" dirty="0"/>
              <a:t>See  </a:t>
            </a:r>
            <a:r>
              <a:rPr lang="en-GB" sz="1400" u="sng" dirty="0">
                <a:hlinkClick r:id="rId8"/>
              </a:rPr>
              <a:t>http://thensmc.com/resources/vfm</a:t>
            </a:r>
            <a:r>
              <a:rPr lang="en-GB" sz="1400" dirty="0"/>
              <a:t> </a:t>
            </a:r>
          </a:p>
          <a:p>
            <a:pPr lvl="1">
              <a:defRPr/>
            </a:pPr>
            <a:r>
              <a:rPr lang="en-GB" sz="1800" dirty="0"/>
              <a:t>My web site</a:t>
            </a:r>
            <a:r>
              <a:rPr lang="en-GB" sz="1600" dirty="0"/>
              <a:t> </a:t>
            </a:r>
            <a:r>
              <a:rPr lang="en-GB" sz="1800" dirty="0"/>
              <a:t>provides learning sessions and tools</a:t>
            </a:r>
            <a:r>
              <a:rPr lang="en-GB" sz="2000" dirty="0"/>
              <a:t> for VfM </a:t>
            </a:r>
          </a:p>
          <a:p>
            <a:pPr lvl="2">
              <a:defRPr/>
            </a:pPr>
            <a:r>
              <a:rPr lang="en-GB" sz="1600" dirty="0"/>
              <a:t>See </a:t>
            </a:r>
            <a:r>
              <a:rPr lang="en-GB" sz="1400" dirty="0">
                <a:hlinkClick r:id="rId9"/>
              </a:rPr>
              <a:t>http://www.building-leadership-for-health.org.uk</a:t>
            </a:r>
            <a:r>
              <a:rPr lang="en-GB" sz="1400" dirty="0"/>
              <a:t> </a:t>
            </a:r>
          </a:p>
          <a:p>
            <a:pPr lvl="2">
              <a:defRPr/>
            </a:pPr>
            <a:r>
              <a:rPr lang="en-GB" sz="1600" dirty="0"/>
              <a:t>See page “Evaluating Behaviour Change” for downloadable resources </a:t>
            </a:r>
          </a:p>
          <a:p>
            <a:pPr marL="457200" lvl="1" indent="0">
              <a:buFont typeface="Wingdings" pitchFamily="2" charset="2"/>
              <a:buNone/>
              <a:defRPr/>
            </a:pPr>
            <a:endParaRPr lang="en-GB" dirty="0"/>
          </a:p>
          <a:p>
            <a:pPr marL="914400" lvl="2" indent="0">
              <a:buFontTx/>
              <a:buNone/>
              <a:defRPr/>
            </a:pPr>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115616" y="188640"/>
            <a:ext cx="6908304" cy="669379"/>
          </a:xfrm>
          <a:noFill/>
        </p:spPr>
        <p:txBody>
          <a:bodyPr/>
          <a:lstStyle/>
          <a:p>
            <a:r>
              <a:rPr lang="en-GB" altLang="en-US" sz="3600" b="1" dirty="0">
                <a:solidFill>
                  <a:srgbClr val="800000"/>
                </a:solidFill>
              </a:rPr>
              <a:t>Further reading</a:t>
            </a:r>
            <a:endParaRPr lang="en-US" altLang="en-US" sz="3600" b="1" dirty="0">
              <a:solidFill>
                <a:srgbClr val="800000"/>
              </a:solidFill>
            </a:endParaRPr>
          </a:p>
        </p:txBody>
      </p:sp>
      <p:sp>
        <p:nvSpPr>
          <p:cNvPr id="74755" name="Rectangle 3"/>
          <p:cNvSpPr>
            <a:spLocks noGrp="1" noChangeArrowheads="1"/>
          </p:cNvSpPr>
          <p:nvPr>
            <p:ph type="body" idx="1"/>
          </p:nvPr>
        </p:nvSpPr>
        <p:spPr>
          <a:xfrm>
            <a:off x="1835695" y="1844824"/>
            <a:ext cx="6659017" cy="4608511"/>
          </a:xfrm>
        </p:spPr>
        <p:txBody>
          <a:bodyPr/>
          <a:lstStyle/>
          <a:p>
            <a:pPr lvl="1">
              <a:defRPr/>
            </a:pPr>
            <a:endParaRPr lang="en-GB" dirty="0"/>
          </a:p>
          <a:p>
            <a:pPr marL="914400" lvl="2" indent="0">
              <a:buFontTx/>
              <a:buNone/>
              <a:defRPr/>
            </a:pPr>
            <a:endParaRPr lang="en-US" dirty="0"/>
          </a:p>
        </p:txBody>
      </p:sp>
      <p:sp>
        <p:nvSpPr>
          <p:cNvPr id="2" name="Rectangle 1"/>
          <p:cNvSpPr/>
          <p:nvPr/>
        </p:nvSpPr>
        <p:spPr>
          <a:xfrm>
            <a:off x="395535" y="858019"/>
            <a:ext cx="8280921" cy="5189113"/>
          </a:xfrm>
          <a:prstGeom prst="rect">
            <a:avLst/>
          </a:prstGeom>
        </p:spPr>
        <p:txBody>
          <a:bodyPr wrap="square">
            <a:spAutoFit/>
          </a:bodyPr>
          <a:lstStyle/>
          <a:p>
            <a:pPr marL="742950" lvl="1" indent="-285750">
              <a:spcBef>
                <a:spcPct val="20000"/>
              </a:spcBef>
              <a:buFont typeface="Arial" panose="020B0604020202020204" pitchFamily="34" charset="0"/>
              <a:buChar char="•"/>
              <a:defRPr/>
            </a:pPr>
            <a:r>
              <a:rPr lang="en-GB" sz="1600" dirty="0">
                <a:latin typeface="Calibri"/>
              </a:rPr>
              <a:t>Croydon Councils guidelines on creating social value: </a:t>
            </a:r>
            <a:r>
              <a:rPr lang="en-GB" sz="1600" dirty="0">
                <a:latin typeface="Calibri"/>
                <a:hlinkClick r:id="rId3"/>
              </a:rPr>
              <a:t>https://www.croydon.gov.uk/sites/default/files/articles/downloads/socialvalue.pdf</a:t>
            </a:r>
            <a:endParaRPr lang="en-GB" sz="1600" dirty="0">
              <a:latin typeface="Calibri"/>
            </a:endParaRPr>
          </a:p>
          <a:p>
            <a:pPr marL="742950" lvl="1" indent="-285750">
              <a:spcBef>
                <a:spcPct val="20000"/>
              </a:spcBef>
              <a:buFont typeface="Arial" panose="020B0604020202020204" pitchFamily="34" charset="0"/>
              <a:buChar char="•"/>
              <a:defRPr/>
            </a:pPr>
            <a:r>
              <a:rPr lang="en-GB" sz="1600" dirty="0">
                <a:latin typeface="Calibri"/>
              </a:rPr>
              <a:t>Liverpool Clinical Commissioning Group Social Value Strategy and Action Plan </a:t>
            </a:r>
            <a:r>
              <a:rPr lang="en-GB" sz="1200" dirty="0">
                <a:latin typeface="Calibri"/>
                <a:hlinkClick r:id="rId4"/>
              </a:rPr>
              <a:t>http://www.liverpoolccg.nhs.uk/Library/About_us/Publications/Social_Value_Strategy_LCCG_2014.pdf</a:t>
            </a:r>
            <a:r>
              <a:rPr lang="en-GB" sz="1200" dirty="0">
                <a:latin typeface="Calibri"/>
              </a:rPr>
              <a:t> </a:t>
            </a:r>
            <a:endParaRPr lang="en-GB" sz="1100" dirty="0">
              <a:latin typeface="Calibri"/>
            </a:endParaRPr>
          </a:p>
          <a:p>
            <a:pPr marL="742950" lvl="1" indent="-285750">
              <a:spcBef>
                <a:spcPct val="20000"/>
              </a:spcBef>
              <a:buFont typeface="Arial" panose="020B0604020202020204" pitchFamily="34" charset="0"/>
              <a:buChar char="•"/>
              <a:defRPr/>
            </a:pPr>
            <a:r>
              <a:rPr lang="en-GB" sz="1600" dirty="0">
                <a:latin typeface="Calibri"/>
              </a:rPr>
              <a:t>The NICE evaluation tools for tobacco, activity and alcohol      </a:t>
            </a:r>
            <a:r>
              <a:rPr lang="en-GB" sz="1200" dirty="0">
                <a:latin typeface="Calibri"/>
                <a:hlinkClick r:id="rId5"/>
              </a:rPr>
              <a:t>http://www.nice.org.uk/About/What-we-do/Into-practice/Return-on-investment-tools/Tobacco-return-on-investment-tool</a:t>
            </a:r>
            <a:r>
              <a:rPr lang="en-GB" sz="1200" dirty="0">
                <a:latin typeface="Calibri"/>
              </a:rPr>
              <a:t>                                                                                                                                                            </a:t>
            </a:r>
            <a:r>
              <a:rPr lang="en-GB" sz="1200" dirty="0">
                <a:latin typeface="Calibri"/>
                <a:hlinkClick r:id="rId6"/>
              </a:rPr>
              <a:t>http://www.nice.org.uk/About/What-we-do/Into-practice/Return-on-investment-tools/Physical-activity return-on-investment-tool</a:t>
            </a:r>
            <a:r>
              <a:rPr lang="en-GB" sz="1200" dirty="0">
                <a:latin typeface="Calibri"/>
              </a:rPr>
              <a:t>  </a:t>
            </a:r>
            <a:r>
              <a:rPr lang="en-GB" sz="1600" dirty="0">
                <a:latin typeface="Calibri"/>
              </a:rPr>
              <a:t>                                                                                                      </a:t>
            </a:r>
            <a:r>
              <a:rPr lang="en-GB" sz="1200" dirty="0">
                <a:latin typeface="Calibri"/>
                <a:hlinkClick r:id="rId7"/>
              </a:rPr>
              <a:t>http://www.nice.org.uk/About/What-we-do/Into-practice/Return-on-investment-tools/Alcohol-return-on-investment-tool</a:t>
            </a:r>
            <a:r>
              <a:rPr lang="en-GB" sz="1200" dirty="0">
                <a:latin typeface="Calibri"/>
              </a:rPr>
              <a:t>  </a:t>
            </a:r>
          </a:p>
          <a:p>
            <a:pPr marL="742950" lvl="1" indent="-285750">
              <a:spcBef>
                <a:spcPct val="20000"/>
              </a:spcBef>
              <a:buFont typeface="Arial" panose="020B0604020202020204" pitchFamily="34" charset="0"/>
              <a:buChar char="•"/>
              <a:defRPr/>
            </a:pPr>
            <a:r>
              <a:rPr lang="en-GB" sz="1600" dirty="0">
                <a:latin typeface="Calibri"/>
              </a:rPr>
              <a:t>The NAVCA report on Measuring social value can be downloaded from </a:t>
            </a:r>
            <a:r>
              <a:rPr lang="en-GB" sz="1200" dirty="0">
                <a:latin typeface="Calibri"/>
                <a:hlinkClick r:id="rId8"/>
              </a:rPr>
              <a:t>http://www.navca.org.uk/localvs/lcp/research</a:t>
            </a:r>
            <a:r>
              <a:rPr lang="en-GB" sz="1200" dirty="0">
                <a:latin typeface="Calibri"/>
              </a:rPr>
              <a:t>  </a:t>
            </a:r>
            <a:endParaRPr lang="en-GB" sz="1600" dirty="0">
              <a:latin typeface="Calibri"/>
            </a:endParaRPr>
          </a:p>
          <a:p>
            <a:pPr marL="742950" lvl="1" indent="-285750">
              <a:spcBef>
                <a:spcPct val="20000"/>
              </a:spcBef>
              <a:buFont typeface="Arial" panose="020B0604020202020204" pitchFamily="34" charset="0"/>
              <a:buChar char="•"/>
              <a:defRPr/>
            </a:pPr>
            <a:r>
              <a:rPr lang="en-GB" sz="1600" dirty="0">
                <a:latin typeface="Calibri"/>
              </a:rPr>
              <a:t>The ASH toolkit for measuring the cost of tobacco to the local economy </a:t>
            </a:r>
            <a:r>
              <a:rPr lang="en-GB" sz="1200" dirty="0">
                <a:latin typeface="Calibri"/>
                <a:hlinkClick r:id="rId9"/>
              </a:rPr>
              <a:t>http://www.ash.org.uk/localtoolkit/</a:t>
            </a:r>
            <a:r>
              <a:rPr lang="en-GB" sz="1200" dirty="0">
                <a:latin typeface="Calibri"/>
              </a:rPr>
              <a:t>  </a:t>
            </a:r>
            <a:endParaRPr lang="en-GB" sz="1600" dirty="0">
              <a:latin typeface="Calibri"/>
            </a:endParaRPr>
          </a:p>
          <a:p>
            <a:pPr marL="742950" lvl="1" indent="-285750">
              <a:spcBef>
                <a:spcPct val="20000"/>
              </a:spcBef>
              <a:buFont typeface="Arial" panose="020B0604020202020204" pitchFamily="34" charset="0"/>
              <a:buChar char="•"/>
              <a:defRPr/>
            </a:pPr>
            <a:r>
              <a:rPr lang="en-GB" sz="1600" dirty="0">
                <a:latin typeface="Calibri"/>
              </a:rPr>
              <a:t>NHS Guides and Tools at </a:t>
            </a:r>
            <a:r>
              <a:rPr lang="en-GB" sz="1200" dirty="0">
                <a:latin typeface="Calibri"/>
                <a:hlinkClick r:id="rId10"/>
              </a:rPr>
              <a:t>http://www.institute.nhs.uk/quality_and_service_improvement_tools/quality_and_service_improvement_tools/Return_on_Investment_%28ROI%29_calculator.html</a:t>
            </a:r>
            <a:r>
              <a:rPr lang="en-GB" sz="1200" dirty="0">
                <a:latin typeface="Calibri"/>
              </a:rPr>
              <a:t>  </a:t>
            </a:r>
            <a:r>
              <a:rPr lang="en-GB" sz="1200" dirty="0">
                <a:latin typeface="Calibri"/>
                <a:hlinkClick r:id="rId11"/>
              </a:rPr>
              <a:t>https://www.gov.uk/government/uploads/system/uploads/attachment_data/file/215895/dh_122354.pdf</a:t>
            </a:r>
            <a:r>
              <a:rPr lang="en-GB" sz="1200" dirty="0">
                <a:latin typeface="Calibri"/>
              </a:rPr>
              <a:t>  </a:t>
            </a:r>
            <a:r>
              <a:rPr lang="en-GB" sz="1200" dirty="0">
                <a:latin typeface="Calibri"/>
                <a:hlinkClick r:id="rId12"/>
              </a:rPr>
              <a:t>http://www.thesroinetwork.org/publications/doc_details/224-guide-to-commissioning-for-maximum-value</a:t>
            </a:r>
            <a:r>
              <a:rPr lang="en-GB" sz="1200" dirty="0">
                <a:latin typeface="Calibri"/>
              </a:rPr>
              <a:t>  </a:t>
            </a:r>
            <a:r>
              <a:rPr lang="en-GB" sz="1200" dirty="0">
                <a:latin typeface="Calibri"/>
                <a:hlinkClick r:id="rId13"/>
              </a:rPr>
              <a:t>http://www.nhsconfed.org/~/media/Confederation/Files/Publications/Documents/building-social-value.pdf</a:t>
            </a:r>
            <a:r>
              <a:rPr lang="en-GB" sz="1200" dirty="0">
                <a:latin typeface="Calibri"/>
              </a:rPr>
              <a:t>  </a:t>
            </a:r>
          </a:p>
          <a:p>
            <a:pPr marL="742950" lvl="1" indent="-285750">
              <a:spcBef>
                <a:spcPct val="20000"/>
              </a:spcBef>
              <a:buFont typeface="Arial" panose="020B0604020202020204" pitchFamily="34" charset="0"/>
              <a:buChar char="•"/>
              <a:defRPr/>
            </a:pPr>
            <a:r>
              <a:rPr lang="en-GB" sz="1600" dirty="0">
                <a:latin typeface="Calibri"/>
              </a:rPr>
              <a:t>The HACT (Housing Associations Charitable Trust) Social Value Bank                                       </a:t>
            </a:r>
            <a:r>
              <a:rPr lang="en-GB" sz="1200" dirty="0">
                <a:latin typeface="Calibri"/>
                <a:hlinkClick r:id="rId14"/>
              </a:rPr>
              <a:t>http://www.hact.org.uk/social-value-publications</a:t>
            </a:r>
            <a:r>
              <a:rPr lang="en-GB" sz="1200" dirty="0">
                <a:latin typeface="Calibri"/>
              </a:rPr>
              <a:t>  </a:t>
            </a:r>
          </a:p>
        </p:txBody>
      </p:sp>
    </p:spTree>
    <p:extLst>
      <p:ext uri="{BB962C8B-B14F-4D97-AF65-F5344CB8AC3E}">
        <p14:creationId xmlns:p14="http://schemas.microsoft.com/office/powerpoint/2010/main" val="229906301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0695" y="1196752"/>
            <a:ext cx="3024336" cy="248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4" name="Title 1"/>
          <p:cNvSpPr>
            <a:spLocks noGrp="1"/>
          </p:cNvSpPr>
          <p:nvPr>
            <p:ph type="title"/>
          </p:nvPr>
        </p:nvSpPr>
        <p:spPr>
          <a:xfrm>
            <a:off x="539552" y="177811"/>
            <a:ext cx="7886700" cy="1325563"/>
          </a:xfrm>
        </p:spPr>
        <p:txBody>
          <a:bodyPr>
            <a:normAutofit/>
          </a:bodyPr>
          <a:lstStyle/>
          <a:p>
            <a:r>
              <a:rPr lang="en-GB" altLang="en-US" sz="4000" b="1" dirty="0">
                <a:solidFill>
                  <a:srgbClr val="800000"/>
                </a:solidFill>
              </a:rPr>
              <a:t>1. Basic Values for Money</a:t>
            </a:r>
          </a:p>
        </p:txBody>
      </p:sp>
      <p:sp>
        <p:nvSpPr>
          <p:cNvPr id="38915" name="Content Placeholder 2"/>
          <p:cNvSpPr>
            <a:spLocks noGrp="1"/>
          </p:cNvSpPr>
          <p:nvPr>
            <p:ph idx="1"/>
          </p:nvPr>
        </p:nvSpPr>
        <p:spPr>
          <a:xfrm>
            <a:off x="323850" y="1905000"/>
            <a:ext cx="8712200" cy="4114800"/>
          </a:xfrm>
        </p:spPr>
        <p:txBody>
          <a:bodyPr>
            <a:normAutofit/>
          </a:bodyPr>
          <a:lstStyle/>
          <a:p>
            <a:r>
              <a:rPr lang="en-GB" altLang="en-US" sz="2400" dirty="0"/>
              <a:t>Getting high values for low cost</a:t>
            </a:r>
          </a:p>
          <a:p>
            <a:pPr lvl="1"/>
            <a:r>
              <a:rPr lang="en-GB" altLang="en-US" sz="2000" dirty="0"/>
              <a:t>Is obviously good value for money</a:t>
            </a:r>
          </a:p>
          <a:p>
            <a:r>
              <a:rPr lang="en-GB" altLang="en-US" sz="2400" dirty="0"/>
              <a:t>And if high cost produces low values</a:t>
            </a:r>
          </a:p>
          <a:p>
            <a:pPr lvl="1"/>
            <a:r>
              <a:rPr lang="en-GB" altLang="en-US" sz="2000" dirty="0"/>
              <a:t>This is obviously poor value for money</a:t>
            </a:r>
          </a:p>
          <a:p>
            <a:r>
              <a:rPr lang="en-GB" altLang="en-US" sz="2400" dirty="0"/>
              <a:t>But most schemes have intermediate costs/benefits</a:t>
            </a:r>
          </a:p>
          <a:p>
            <a:pPr lvl="1"/>
            <a:r>
              <a:rPr lang="en-GB" altLang="en-US" sz="2000" dirty="0"/>
              <a:t>A cost/benefit ratio shows how much is worth spending for 1 unit of benefit</a:t>
            </a:r>
          </a:p>
          <a:p>
            <a:r>
              <a:rPr lang="en-GB" altLang="en-US" sz="2700" dirty="0"/>
              <a:t>Values for Money analysis is always a comparison</a:t>
            </a:r>
          </a:p>
          <a:p>
            <a:pPr lvl="1"/>
            <a:r>
              <a:rPr lang="en-GB" altLang="en-US" sz="2000" dirty="0"/>
              <a:t>Value and cost added compared to the next best or do nothing baseline</a:t>
            </a:r>
          </a:p>
          <a:p>
            <a:pPr lvl="1"/>
            <a:r>
              <a:rPr lang="en-GB" altLang="en-US" sz="2000" dirty="0"/>
              <a:t>The Incremental Cost Utility Ratio INCUR</a:t>
            </a:r>
          </a:p>
          <a:p>
            <a:pPr marL="457200" lvl="1" indent="0">
              <a:buNone/>
            </a:pPr>
            <a:endParaRPr lang="en-GB" altLang="en-US"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0"/>
          <p:cNvSpPr txBox="1">
            <a:spLocks noChangeArrowheads="1"/>
          </p:cNvSpPr>
          <p:nvPr/>
        </p:nvSpPr>
        <p:spPr bwMode="auto">
          <a:xfrm>
            <a:off x="0" y="3878263"/>
            <a:ext cx="919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charset="0"/>
              </a:defRPr>
            </a:lvl2pPr>
            <a:lvl3pPr marL="1143000" indent="-228600">
              <a:spcBef>
                <a:spcPct val="20000"/>
              </a:spcBef>
              <a:buClr>
                <a:schemeClr val="accent2"/>
              </a:buClr>
              <a:buChar char="•"/>
              <a:defRPr sz="2400">
                <a:solidFill>
                  <a:schemeClr val="tx2"/>
                </a:solidFill>
                <a:latin typeface="Arial" charset="0"/>
              </a:defRPr>
            </a:lvl3pPr>
            <a:lvl4pPr marL="1600200" indent="-228600">
              <a:spcBef>
                <a:spcPct val="20000"/>
              </a:spcBef>
              <a:buClr>
                <a:schemeClr val="tx1"/>
              </a:buClr>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spcBef>
                <a:spcPct val="0"/>
              </a:spcBef>
              <a:buClrTx/>
              <a:buSzTx/>
              <a:buFontTx/>
              <a:buNone/>
            </a:pPr>
            <a:r>
              <a:rPr lang="en-GB" altLang="en-US" sz="1600">
                <a:solidFill>
                  <a:schemeClr val="tx1"/>
                </a:solidFill>
              </a:rPr>
              <a:t>Low cost</a:t>
            </a:r>
          </a:p>
        </p:txBody>
      </p:sp>
      <p:sp>
        <p:nvSpPr>
          <p:cNvPr id="40963" name="TextBox 11"/>
          <p:cNvSpPr txBox="1">
            <a:spLocks noChangeArrowheads="1"/>
          </p:cNvSpPr>
          <p:nvPr/>
        </p:nvSpPr>
        <p:spPr bwMode="auto">
          <a:xfrm>
            <a:off x="4375150" y="1517650"/>
            <a:ext cx="12779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itchFamily="2" charset="2"/>
              <a:buChar char="¢"/>
              <a:defRPr sz="3000">
                <a:solidFill>
                  <a:schemeClr val="tx2"/>
                </a:solidFill>
                <a:latin typeface="Arial"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charset="0"/>
              </a:defRPr>
            </a:lvl2pPr>
            <a:lvl3pPr marL="1143000" indent="-228600">
              <a:spcBef>
                <a:spcPct val="20000"/>
              </a:spcBef>
              <a:buClr>
                <a:schemeClr val="accent2"/>
              </a:buClr>
              <a:buChar char="•"/>
              <a:defRPr sz="2400">
                <a:solidFill>
                  <a:schemeClr val="tx2"/>
                </a:solidFill>
                <a:latin typeface="Arial" charset="0"/>
              </a:defRPr>
            </a:lvl3pPr>
            <a:lvl4pPr marL="1600200" indent="-228600">
              <a:spcBef>
                <a:spcPct val="20000"/>
              </a:spcBef>
              <a:buClr>
                <a:schemeClr val="tx1"/>
              </a:buClr>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spcBef>
                <a:spcPct val="0"/>
              </a:spcBef>
              <a:buClrTx/>
              <a:buSzTx/>
              <a:buFontTx/>
              <a:buNone/>
            </a:pPr>
            <a:r>
              <a:rPr lang="en-GB" altLang="en-US" sz="1600" dirty="0">
                <a:solidFill>
                  <a:schemeClr val="tx1"/>
                </a:solidFill>
              </a:rPr>
              <a:t>High benefit</a:t>
            </a:r>
          </a:p>
        </p:txBody>
      </p:sp>
      <p:sp>
        <p:nvSpPr>
          <p:cNvPr id="40964" name="TextBox 12"/>
          <p:cNvSpPr txBox="1">
            <a:spLocks noChangeArrowheads="1"/>
          </p:cNvSpPr>
          <p:nvPr/>
        </p:nvSpPr>
        <p:spPr bwMode="auto">
          <a:xfrm>
            <a:off x="4319588" y="6369050"/>
            <a:ext cx="1231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itchFamily="2" charset="2"/>
              <a:buChar char="¢"/>
              <a:defRPr sz="3000">
                <a:solidFill>
                  <a:schemeClr val="tx2"/>
                </a:solidFill>
                <a:latin typeface="Arial"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charset="0"/>
              </a:defRPr>
            </a:lvl2pPr>
            <a:lvl3pPr marL="1143000" indent="-228600">
              <a:spcBef>
                <a:spcPct val="20000"/>
              </a:spcBef>
              <a:buClr>
                <a:schemeClr val="accent2"/>
              </a:buClr>
              <a:buChar char="•"/>
              <a:defRPr sz="2400">
                <a:solidFill>
                  <a:schemeClr val="tx2"/>
                </a:solidFill>
                <a:latin typeface="Arial" charset="0"/>
              </a:defRPr>
            </a:lvl3pPr>
            <a:lvl4pPr marL="1600200" indent="-228600">
              <a:spcBef>
                <a:spcPct val="20000"/>
              </a:spcBef>
              <a:buClr>
                <a:schemeClr val="tx1"/>
              </a:buClr>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spcBef>
                <a:spcPct val="0"/>
              </a:spcBef>
              <a:buClrTx/>
              <a:buSzTx/>
              <a:buFontTx/>
              <a:buNone/>
            </a:pPr>
            <a:r>
              <a:rPr lang="en-GB" altLang="en-US" sz="1600">
                <a:solidFill>
                  <a:schemeClr val="tx1"/>
                </a:solidFill>
              </a:rPr>
              <a:t>Low benefit</a:t>
            </a:r>
          </a:p>
        </p:txBody>
      </p:sp>
      <p:cxnSp>
        <p:nvCxnSpPr>
          <p:cNvPr id="40965" name="Straight Arrow Connector 8"/>
          <p:cNvCxnSpPr>
            <a:cxnSpLocks noChangeShapeType="1"/>
          </p:cNvCxnSpPr>
          <p:nvPr/>
        </p:nvCxnSpPr>
        <p:spPr bwMode="auto">
          <a:xfrm flipV="1">
            <a:off x="919163" y="2203450"/>
            <a:ext cx="6553200" cy="36004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0966" name="Rectangle 13"/>
          <p:cNvSpPr>
            <a:spLocks noChangeArrowheads="1"/>
          </p:cNvSpPr>
          <p:nvPr/>
        </p:nvSpPr>
        <p:spPr bwMode="auto">
          <a:xfrm>
            <a:off x="882650" y="1987550"/>
            <a:ext cx="3414713" cy="2122488"/>
          </a:xfrm>
          <a:prstGeom prst="rect">
            <a:avLst/>
          </a:prstGeom>
          <a:solidFill>
            <a:schemeClr val="accent1"/>
          </a:solidFill>
          <a:ln w="9525" algn="ctr">
            <a:solidFill>
              <a:schemeClr val="tx1"/>
            </a:solidFill>
            <a:round/>
            <a:headEnd/>
            <a:tailEnd/>
          </a:ln>
        </p:spPr>
        <p:txBody>
          <a:bodyPr/>
          <a:lstStyle>
            <a:lvl1pPr>
              <a:spcBef>
                <a:spcPct val="20000"/>
              </a:spcBef>
              <a:buClr>
                <a:schemeClr val="tx1"/>
              </a:buClr>
              <a:buSzPct val="70000"/>
              <a:buFont typeface="Wingdings" pitchFamily="2" charset="2"/>
              <a:buChar char="¢"/>
              <a:defRPr sz="3000">
                <a:solidFill>
                  <a:schemeClr val="tx2"/>
                </a:solidFill>
                <a:latin typeface="Arial"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charset="0"/>
              </a:defRPr>
            </a:lvl2pPr>
            <a:lvl3pPr marL="1143000" indent="-228600">
              <a:spcBef>
                <a:spcPct val="20000"/>
              </a:spcBef>
              <a:buClr>
                <a:schemeClr val="accent2"/>
              </a:buClr>
              <a:buChar char="•"/>
              <a:defRPr sz="2400">
                <a:solidFill>
                  <a:schemeClr val="tx2"/>
                </a:solidFill>
                <a:latin typeface="Arial" charset="0"/>
              </a:defRPr>
            </a:lvl3pPr>
            <a:lvl4pPr marL="1600200" indent="-228600">
              <a:spcBef>
                <a:spcPct val="20000"/>
              </a:spcBef>
              <a:buClr>
                <a:schemeClr val="tx1"/>
              </a:buClr>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lgn="ctr">
              <a:spcBef>
                <a:spcPct val="0"/>
              </a:spcBef>
              <a:buClrTx/>
              <a:buSzTx/>
              <a:buFontTx/>
              <a:buNone/>
            </a:pPr>
            <a:endParaRPr lang="en-GB" altLang="en-US" sz="1600">
              <a:solidFill>
                <a:schemeClr val="tx1"/>
              </a:solidFill>
              <a:latin typeface="Agency FB" pitchFamily="34" charset="0"/>
            </a:endParaRPr>
          </a:p>
          <a:p>
            <a:pPr algn="ctr">
              <a:spcBef>
                <a:spcPct val="0"/>
              </a:spcBef>
              <a:buClrTx/>
              <a:buSzTx/>
              <a:buFontTx/>
              <a:buNone/>
            </a:pPr>
            <a:endParaRPr lang="en-GB" altLang="en-US" sz="1600">
              <a:solidFill>
                <a:schemeClr val="tx1"/>
              </a:solidFill>
              <a:latin typeface="Agency FB" pitchFamily="34" charset="0"/>
            </a:endParaRPr>
          </a:p>
          <a:p>
            <a:pPr algn="ctr">
              <a:spcBef>
                <a:spcPct val="0"/>
              </a:spcBef>
              <a:buClrTx/>
              <a:buSzTx/>
              <a:buFontTx/>
              <a:buNone/>
            </a:pPr>
            <a:r>
              <a:rPr lang="en-GB" altLang="en-US" sz="6000" b="1">
                <a:solidFill>
                  <a:schemeClr val="tx1"/>
                </a:solidFill>
                <a:latin typeface="Agency FB" pitchFamily="34" charset="0"/>
              </a:rPr>
              <a:t>√</a:t>
            </a:r>
            <a:endParaRPr lang="en-GB" altLang="en-US" sz="6000" b="1">
              <a:solidFill>
                <a:schemeClr val="tx1"/>
              </a:solidFill>
            </a:endParaRPr>
          </a:p>
        </p:txBody>
      </p:sp>
      <p:sp>
        <p:nvSpPr>
          <p:cNvPr id="40967" name="Right Triangle 14"/>
          <p:cNvSpPr>
            <a:spLocks noChangeArrowheads="1"/>
          </p:cNvSpPr>
          <p:nvPr/>
        </p:nvSpPr>
        <p:spPr bwMode="auto">
          <a:xfrm flipV="1">
            <a:off x="882650" y="4110037"/>
            <a:ext cx="3446463" cy="1908175"/>
          </a:xfrm>
          <a:prstGeom prst="rtTriangle">
            <a:avLst/>
          </a:prstGeom>
          <a:solidFill>
            <a:schemeClr val="accent1"/>
          </a:solidFill>
          <a:ln w="9525" algn="ctr">
            <a:solidFill>
              <a:schemeClr val="tx1"/>
            </a:solidFill>
            <a:round/>
            <a:headEnd/>
            <a:tailEnd/>
          </a:ln>
        </p:spPr>
        <p:txBody>
          <a:bodyPr/>
          <a:lstStyle>
            <a:lvl1pPr>
              <a:spcBef>
                <a:spcPct val="20000"/>
              </a:spcBef>
              <a:buClr>
                <a:schemeClr val="tx1"/>
              </a:buClr>
              <a:buSzPct val="70000"/>
              <a:buFont typeface="Wingdings" pitchFamily="2" charset="2"/>
              <a:buChar char="¢"/>
              <a:defRPr sz="3000">
                <a:solidFill>
                  <a:schemeClr val="tx2"/>
                </a:solidFill>
                <a:latin typeface="Arial"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charset="0"/>
              </a:defRPr>
            </a:lvl2pPr>
            <a:lvl3pPr marL="1143000" indent="-228600">
              <a:spcBef>
                <a:spcPct val="20000"/>
              </a:spcBef>
              <a:buClr>
                <a:schemeClr val="accent2"/>
              </a:buClr>
              <a:buChar char="•"/>
              <a:defRPr sz="2400">
                <a:solidFill>
                  <a:schemeClr val="tx2"/>
                </a:solidFill>
                <a:latin typeface="Arial" charset="0"/>
              </a:defRPr>
            </a:lvl3pPr>
            <a:lvl4pPr marL="1600200" indent="-228600">
              <a:spcBef>
                <a:spcPct val="20000"/>
              </a:spcBef>
              <a:buClr>
                <a:schemeClr val="tx1"/>
              </a:buClr>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lgn="ctr">
              <a:spcBef>
                <a:spcPct val="0"/>
              </a:spcBef>
              <a:buClrTx/>
              <a:buSzTx/>
              <a:buFontTx/>
              <a:buNone/>
            </a:pPr>
            <a:endParaRPr lang="en-GB" altLang="en-US" sz="4000" b="1">
              <a:solidFill>
                <a:schemeClr val="tx1"/>
              </a:solidFill>
            </a:endParaRPr>
          </a:p>
        </p:txBody>
      </p:sp>
      <p:sp>
        <p:nvSpPr>
          <p:cNvPr id="40968" name="TextBox 6"/>
          <p:cNvSpPr txBox="1">
            <a:spLocks noChangeArrowheads="1"/>
          </p:cNvSpPr>
          <p:nvPr/>
        </p:nvSpPr>
        <p:spPr bwMode="auto">
          <a:xfrm>
            <a:off x="8104188" y="4124325"/>
            <a:ext cx="1039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itchFamily="2" charset="2"/>
              <a:buChar char="¢"/>
              <a:defRPr sz="3000">
                <a:solidFill>
                  <a:schemeClr val="tx2"/>
                </a:solidFill>
                <a:latin typeface="Arial"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charset="0"/>
              </a:defRPr>
            </a:lvl2pPr>
            <a:lvl3pPr marL="1143000" indent="-228600">
              <a:spcBef>
                <a:spcPct val="20000"/>
              </a:spcBef>
              <a:buClr>
                <a:schemeClr val="accent2"/>
              </a:buClr>
              <a:buChar char="•"/>
              <a:defRPr sz="2400">
                <a:solidFill>
                  <a:schemeClr val="tx2"/>
                </a:solidFill>
                <a:latin typeface="Arial" charset="0"/>
              </a:defRPr>
            </a:lvl3pPr>
            <a:lvl4pPr marL="1600200" indent="-228600">
              <a:spcBef>
                <a:spcPct val="20000"/>
              </a:spcBef>
              <a:buClr>
                <a:schemeClr val="tx1"/>
              </a:buClr>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spcBef>
                <a:spcPct val="0"/>
              </a:spcBef>
              <a:buClrTx/>
              <a:buSzTx/>
              <a:buFontTx/>
              <a:buNone/>
            </a:pPr>
            <a:r>
              <a:rPr lang="en-GB" altLang="en-US" sz="1600">
                <a:solidFill>
                  <a:schemeClr val="tx1"/>
                </a:solidFill>
              </a:rPr>
              <a:t>High cost</a:t>
            </a:r>
          </a:p>
        </p:txBody>
      </p:sp>
      <p:sp>
        <p:nvSpPr>
          <p:cNvPr id="40969" name="Right Triangle 15"/>
          <p:cNvSpPr>
            <a:spLocks noChangeArrowheads="1"/>
          </p:cNvSpPr>
          <p:nvPr/>
        </p:nvSpPr>
        <p:spPr bwMode="auto">
          <a:xfrm flipV="1">
            <a:off x="4284663" y="1987550"/>
            <a:ext cx="3619500" cy="2124075"/>
          </a:xfrm>
          <a:prstGeom prst="rtTriangle">
            <a:avLst/>
          </a:prstGeom>
          <a:solidFill>
            <a:schemeClr val="accent1"/>
          </a:solidFill>
          <a:ln w="9525" algn="ctr">
            <a:solidFill>
              <a:schemeClr val="tx1"/>
            </a:solidFill>
            <a:round/>
            <a:headEnd/>
            <a:tailEnd/>
          </a:ln>
        </p:spPr>
        <p:txBody>
          <a:bodyPr/>
          <a:lstStyle>
            <a:lvl1pPr>
              <a:spcBef>
                <a:spcPct val="20000"/>
              </a:spcBef>
              <a:buClr>
                <a:schemeClr val="tx1"/>
              </a:buClr>
              <a:buSzPct val="70000"/>
              <a:buFont typeface="Wingdings" pitchFamily="2" charset="2"/>
              <a:buChar char="¢"/>
              <a:defRPr sz="3000">
                <a:solidFill>
                  <a:schemeClr val="tx2"/>
                </a:solidFill>
                <a:latin typeface="Arial"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charset="0"/>
              </a:defRPr>
            </a:lvl2pPr>
            <a:lvl3pPr marL="1143000" indent="-228600">
              <a:spcBef>
                <a:spcPct val="20000"/>
              </a:spcBef>
              <a:buClr>
                <a:schemeClr val="accent2"/>
              </a:buClr>
              <a:buChar char="•"/>
              <a:defRPr sz="2400">
                <a:solidFill>
                  <a:schemeClr val="tx2"/>
                </a:solidFill>
                <a:latin typeface="Arial" charset="0"/>
              </a:defRPr>
            </a:lvl3pPr>
            <a:lvl4pPr marL="1600200" indent="-228600">
              <a:spcBef>
                <a:spcPct val="20000"/>
              </a:spcBef>
              <a:buClr>
                <a:schemeClr val="tx1"/>
              </a:buClr>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lgn="ctr">
              <a:spcBef>
                <a:spcPct val="0"/>
              </a:spcBef>
              <a:buClrTx/>
              <a:buSzTx/>
              <a:buFontTx/>
              <a:buNone/>
            </a:pPr>
            <a:endParaRPr lang="en-GB" altLang="en-US" sz="1600" b="1">
              <a:solidFill>
                <a:schemeClr val="tx1"/>
              </a:solidFill>
            </a:endParaRPr>
          </a:p>
        </p:txBody>
      </p:sp>
      <p:sp>
        <p:nvSpPr>
          <p:cNvPr id="40970" name="Rectangle 18"/>
          <p:cNvSpPr>
            <a:spLocks noChangeArrowheads="1"/>
          </p:cNvSpPr>
          <p:nvPr/>
        </p:nvSpPr>
        <p:spPr bwMode="auto">
          <a:xfrm>
            <a:off x="4294187" y="4121150"/>
            <a:ext cx="3609975" cy="1960563"/>
          </a:xfrm>
          <a:prstGeom prst="rect">
            <a:avLst/>
          </a:prstGeom>
          <a:solidFill>
            <a:srgbClr val="D49892"/>
          </a:solidFill>
          <a:ln w="9525" algn="ctr">
            <a:solidFill>
              <a:schemeClr val="tx1"/>
            </a:solidFill>
            <a:round/>
            <a:headEnd/>
            <a:tailEnd/>
          </a:ln>
        </p:spPr>
        <p:txBody>
          <a:bodyPr/>
          <a:lstStyle>
            <a:lvl1pPr>
              <a:spcBef>
                <a:spcPct val="20000"/>
              </a:spcBef>
              <a:buClr>
                <a:schemeClr val="tx1"/>
              </a:buClr>
              <a:buSzPct val="70000"/>
              <a:buFont typeface="Wingdings" pitchFamily="2" charset="2"/>
              <a:buChar char="¢"/>
              <a:defRPr sz="3000">
                <a:solidFill>
                  <a:schemeClr val="tx2"/>
                </a:solidFill>
                <a:latin typeface="Arial"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charset="0"/>
              </a:defRPr>
            </a:lvl2pPr>
            <a:lvl3pPr marL="1143000" indent="-228600">
              <a:spcBef>
                <a:spcPct val="20000"/>
              </a:spcBef>
              <a:buClr>
                <a:schemeClr val="accent2"/>
              </a:buClr>
              <a:buChar char="•"/>
              <a:defRPr sz="2400">
                <a:solidFill>
                  <a:schemeClr val="tx2"/>
                </a:solidFill>
                <a:latin typeface="Arial" charset="0"/>
              </a:defRPr>
            </a:lvl3pPr>
            <a:lvl4pPr marL="1600200" indent="-228600">
              <a:spcBef>
                <a:spcPct val="20000"/>
              </a:spcBef>
              <a:buClr>
                <a:schemeClr val="tx1"/>
              </a:buClr>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lgn="ctr">
              <a:spcBef>
                <a:spcPct val="0"/>
              </a:spcBef>
              <a:buClrTx/>
              <a:buSzTx/>
              <a:buFontTx/>
              <a:buNone/>
            </a:pPr>
            <a:endParaRPr lang="en-GB" altLang="en-US" sz="1600">
              <a:solidFill>
                <a:schemeClr val="tx1"/>
              </a:solidFill>
            </a:endParaRPr>
          </a:p>
          <a:p>
            <a:pPr algn="ctr">
              <a:spcBef>
                <a:spcPct val="0"/>
              </a:spcBef>
              <a:buClrTx/>
              <a:buSzTx/>
              <a:buFontTx/>
              <a:buNone/>
            </a:pPr>
            <a:endParaRPr lang="en-GB" altLang="en-US" sz="1600">
              <a:solidFill>
                <a:schemeClr val="tx1"/>
              </a:solidFill>
            </a:endParaRPr>
          </a:p>
          <a:p>
            <a:pPr algn="ctr">
              <a:spcBef>
                <a:spcPct val="0"/>
              </a:spcBef>
              <a:buClrTx/>
              <a:buSzTx/>
              <a:buFontTx/>
              <a:buNone/>
            </a:pPr>
            <a:r>
              <a:rPr lang="en-GB" altLang="en-US" sz="6000">
                <a:solidFill>
                  <a:schemeClr val="tx1"/>
                </a:solidFill>
              </a:rPr>
              <a:t>X</a:t>
            </a:r>
          </a:p>
        </p:txBody>
      </p:sp>
      <p:cxnSp>
        <p:nvCxnSpPr>
          <p:cNvPr id="40971" name="Straight Connector 5"/>
          <p:cNvCxnSpPr>
            <a:cxnSpLocks noChangeShapeType="1"/>
          </p:cNvCxnSpPr>
          <p:nvPr/>
        </p:nvCxnSpPr>
        <p:spPr bwMode="auto">
          <a:xfrm>
            <a:off x="558800" y="4111625"/>
            <a:ext cx="76327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0972" name="Straight Connector 3"/>
          <p:cNvCxnSpPr>
            <a:cxnSpLocks noChangeShapeType="1"/>
          </p:cNvCxnSpPr>
          <p:nvPr/>
        </p:nvCxnSpPr>
        <p:spPr bwMode="auto">
          <a:xfrm>
            <a:off x="4295775" y="1857375"/>
            <a:ext cx="20638" cy="4824413"/>
          </a:xfrm>
          <a:prstGeom prst="line">
            <a:avLst/>
          </a:prstGeom>
          <a:noFill/>
          <a:ln w="38100" algn="ctr">
            <a:solidFill>
              <a:schemeClr val="tx2"/>
            </a:solidFill>
            <a:round/>
            <a:headEnd/>
            <a:tailEnd/>
          </a:ln>
          <a:extLst>
            <a:ext uri="{909E8E84-426E-40DD-AFC4-6F175D3DCCD1}">
              <a14:hiddenFill xmlns:a14="http://schemas.microsoft.com/office/drawing/2010/main">
                <a:noFill/>
              </a14:hiddenFill>
            </a:ext>
          </a:extLst>
        </p:spPr>
      </p:cxnSp>
      <p:cxnSp>
        <p:nvCxnSpPr>
          <p:cNvPr id="40973" name="Straight Connector 23"/>
          <p:cNvCxnSpPr>
            <a:cxnSpLocks noChangeShapeType="1"/>
          </p:cNvCxnSpPr>
          <p:nvPr/>
        </p:nvCxnSpPr>
        <p:spPr bwMode="auto">
          <a:xfrm flipV="1">
            <a:off x="882650" y="2039938"/>
            <a:ext cx="6985000" cy="4032250"/>
          </a:xfrm>
          <a:prstGeom prst="line">
            <a:avLst/>
          </a:prstGeom>
          <a:noFill/>
          <a:ln w="38100" algn="ctr">
            <a:solidFill>
              <a:schemeClr val="tx2"/>
            </a:solidFill>
            <a:round/>
            <a:headEnd/>
            <a:tailEnd/>
          </a:ln>
          <a:extLst>
            <a:ext uri="{909E8E84-426E-40DD-AFC4-6F175D3DCCD1}">
              <a14:hiddenFill xmlns:a14="http://schemas.microsoft.com/office/drawing/2010/main">
                <a:noFill/>
              </a14:hiddenFill>
            </a:ext>
          </a:extLst>
        </p:spPr>
      </p:cxnSp>
      <p:sp>
        <p:nvSpPr>
          <p:cNvPr id="40974" name="Right Triangle 24"/>
          <p:cNvSpPr>
            <a:spLocks noChangeArrowheads="1"/>
          </p:cNvSpPr>
          <p:nvPr/>
        </p:nvSpPr>
        <p:spPr bwMode="auto">
          <a:xfrm>
            <a:off x="4284663" y="6019800"/>
            <a:ext cx="44450" cy="46038"/>
          </a:xfrm>
          <a:prstGeom prst="rtTriangle">
            <a:avLst/>
          </a:prstGeom>
          <a:solidFill>
            <a:schemeClr val="accent1"/>
          </a:solidFill>
          <a:ln w="9525" algn="ctr">
            <a:solidFill>
              <a:schemeClr val="tx1"/>
            </a:solidFill>
            <a:round/>
            <a:headEnd/>
            <a:tailEnd/>
          </a:ln>
        </p:spPr>
        <p:txBody>
          <a:bodyPr/>
          <a:lstStyle>
            <a:lvl1pPr>
              <a:spcBef>
                <a:spcPct val="20000"/>
              </a:spcBef>
              <a:buClr>
                <a:schemeClr val="tx1"/>
              </a:buClr>
              <a:buSzPct val="70000"/>
              <a:buFont typeface="Wingdings" pitchFamily="2" charset="2"/>
              <a:buChar char="¢"/>
              <a:defRPr sz="3000">
                <a:solidFill>
                  <a:schemeClr val="tx2"/>
                </a:solidFill>
                <a:latin typeface="Arial"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charset="0"/>
              </a:defRPr>
            </a:lvl2pPr>
            <a:lvl3pPr marL="1143000" indent="-228600">
              <a:spcBef>
                <a:spcPct val="20000"/>
              </a:spcBef>
              <a:buClr>
                <a:schemeClr val="accent2"/>
              </a:buClr>
              <a:buChar char="•"/>
              <a:defRPr sz="2400">
                <a:solidFill>
                  <a:schemeClr val="tx2"/>
                </a:solidFill>
                <a:latin typeface="Arial" charset="0"/>
              </a:defRPr>
            </a:lvl3pPr>
            <a:lvl4pPr marL="1600200" indent="-228600">
              <a:spcBef>
                <a:spcPct val="20000"/>
              </a:spcBef>
              <a:buClr>
                <a:schemeClr val="tx1"/>
              </a:buClr>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spcBef>
                <a:spcPct val="0"/>
              </a:spcBef>
              <a:buClrTx/>
              <a:buSzTx/>
              <a:buFontTx/>
              <a:buNone/>
            </a:pPr>
            <a:endParaRPr lang="en-GB" altLang="en-US" sz="1600">
              <a:solidFill>
                <a:schemeClr val="tx1"/>
              </a:solidFill>
            </a:endParaRPr>
          </a:p>
        </p:txBody>
      </p:sp>
      <p:sp>
        <p:nvSpPr>
          <p:cNvPr id="40975" name="Right Triangle 26"/>
          <p:cNvSpPr>
            <a:spLocks noChangeArrowheads="1"/>
          </p:cNvSpPr>
          <p:nvPr/>
        </p:nvSpPr>
        <p:spPr bwMode="auto">
          <a:xfrm flipH="1">
            <a:off x="919163" y="4124325"/>
            <a:ext cx="3365500" cy="1947863"/>
          </a:xfrm>
          <a:prstGeom prst="rtTriangle">
            <a:avLst/>
          </a:prstGeom>
          <a:solidFill>
            <a:srgbClr val="D49892"/>
          </a:solidFill>
          <a:ln w="9525" algn="ctr">
            <a:solidFill>
              <a:schemeClr val="tx1"/>
            </a:solidFill>
            <a:round/>
            <a:headEnd/>
            <a:tailEnd/>
          </a:ln>
        </p:spPr>
        <p:txBody>
          <a:bodyPr/>
          <a:lstStyle>
            <a:lvl1pPr>
              <a:spcBef>
                <a:spcPct val="20000"/>
              </a:spcBef>
              <a:buClr>
                <a:schemeClr val="tx1"/>
              </a:buClr>
              <a:buSzPct val="70000"/>
              <a:buFont typeface="Wingdings" pitchFamily="2" charset="2"/>
              <a:buChar char="¢"/>
              <a:defRPr sz="3000">
                <a:solidFill>
                  <a:schemeClr val="tx2"/>
                </a:solidFill>
                <a:latin typeface="Arial"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charset="0"/>
              </a:defRPr>
            </a:lvl2pPr>
            <a:lvl3pPr marL="1143000" indent="-228600">
              <a:spcBef>
                <a:spcPct val="20000"/>
              </a:spcBef>
              <a:buClr>
                <a:schemeClr val="accent2"/>
              </a:buClr>
              <a:buChar char="•"/>
              <a:defRPr sz="2400">
                <a:solidFill>
                  <a:schemeClr val="tx2"/>
                </a:solidFill>
                <a:latin typeface="Arial" charset="0"/>
              </a:defRPr>
            </a:lvl3pPr>
            <a:lvl4pPr marL="1600200" indent="-228600">
              <a:spcBef>
                <a:spcPct val="20000"/>
              </a:spcBef>
              <a:buClr>
                <a:schemeClr val="tx1"/>
              </a:buClr>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spcBef>
                <a:spcPct val="0"/>
              </a:spcBef>
              <a:buClrTx/>
              <a:buSzTx/>
              <a:buFontTx/>
              <a:buNone/>
            </a:pPr>
            <a:endParaRPr lang="en-GB" altLang="en-US" sz="1600">
              <a:solidFill>
                <a:schemeClr val="tx1"/>
              </a:solidFill>
            </a:endParaRPr>
          </a:p>
        </p:txBody>
      </p:sp>
      <p:sp>
        <p:nvSpPr>
          <p:cNvPr id="40976" name="Right Triangle 27"/>
          <p:cNvSpPr>
            <a:spLocks noChangeArrowheads="1"/>
          </p:cNvSpPr>
          <p:nvPr/>
        </p:nvSpPr>
        <p:spPr bwMode="auto">
          <a:xfrm flipH="1">
            <a:off x="4329113" y="2039938"/>
            <a:ext cx="3575050" cy="2070100"/>
          </a:xfrm>
          <a:prstGeom prst="rtTriangle">
            <a:avLst/>
          </a:prstGeom>
          <a:solidFill>
            <a:srgbClr val="D49892"/>
          </a:solidFill>
          <a:ln w="9525" algn="ctr">
            <a:solidFill>
              <a:schemeClr val="tx1"/>
            </a:solidFill>
            <a:round/>
            <a:headEnd/>
            <a:tailEnd/>
          </a:ln>
        </p:spPr>
        <p:txBody>
          <a:bodyPr/>
          <a:lstStyle>
            <a:lvl1pPr>
              <a:spcBef>
                <a:spcPct val="20000"/>
              </a:spcBef>
              <a:buClr>
                <a:schemeClr val="tx1"/>
              </a:buClr>
              <a:buSzPct val="70000"/>
              <a:buFont typeface="Wingdings" pitchFamily="2" charset="2"/>
              <a:buChar char="¢"/>
              <a:defRPr sz="3000">
                <a:solidFill>
                  <a:schemeClr val="tx2"/>
                </a:solidFill>
                <a:latin typeface="Arial"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charset="0"/>
              </a:defRPr>
            </a:lvl2pPr>
            <a:lvl3pPr marL="1143000" indent="-228600">
              <a:spcBef>
                <a:spcPct val="20000"/>
              </a:spcBef>
              <a:buClr>
                <a:schemeClr val="accent2"/>
              </a:buClr>
              <a:buChar char="•"/>
              <a:defRPr sz="2400">
                <a:solidFill>
                  <a:schemeClr val="tx2"/>
                </a:solidFill>
                <a:latin typeface="Arial" charset="0"/>
              </a:defRPr>
            </a:lvl3pPr>
            <a:lvl4pPr marL="1600200" indent="-228600">
              <a:spcBef>
                <a:spcPct val="20000"/>
              </a:spcBef>
              <a:buClr>
                <a:schemeClr val="tx1"/>
              </a:buClr>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spcBef>
                <a:spcPct val="0"/>
              </a:spcBef>
              <a:buClrTx/>
              <a:buSzTx/>
              <a:buFontTx/>
              <a:buNone/>
            </a:pPr>
            <a:endParaRPr lang="en-GB" altLang="en-US" sz="1600">
              <a:solidFill>
                <a:schemeClr val="tx1"/>
              </a:solidFill>
            </a:endParaRPr>
          </a:p>
        </p:txBody>
      </p:sp>
      <p:sp>
        <p:nvSpPr>
          <p:cNvPr id="40977" name="TextBox 28"/>
          <p:cNvSpPr txBox="1">
            <a:spLocks noChangeArrowheads="1"/>
          </p:cNvSpPr>
          <p:nvPr/>
        </p:nvSpPr>
        <p:spPr bwMode="auto">
          <a:xfrm>
            <a:off x="1650426" y="329828"/>
            <a:ext cx="5487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itchFamily="2" charset="2"/>
              <a:buChar char="¢"/>
              <a:defRPr sz="3000">
                <a:solidFill>
                  <a:schemeClr val="tx2"/>
                </a:solidFill>
                <a:latin typeface="Arial"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charset="0"/>
              </a:defRPr>
            </a:lvl2pPr>
            <a:lvl3pPr marL="1143000" indent="-228600">
              <a:spcBef>
                <a:spcPct val="20000"/>
              </a:spcBef>
              <a:buClr>
                <a:schemeClr val="accent2"/>
              </a:buClr>
              <a:buChar char="•"/>
              <a:defRPr sz="2400">
                <a:solidFill>
                  <a:schemeClr val="tx2"/>
                </a:solidFill>
                <a:latin typeface="Arial" charset="0"/>
              </a:defRPr>
            </a:lvl3pPr>
            <a:lvl4pPr marL="1600200" indent="-228600">
              <a:spcBef>
                <a:spcPct val="20000"/>
              </a:spcBef>
              <a:buClr>
                <a:schemeClr val="tx1"/>
              </a:buClr>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spcBef>
                <a:spcPct val="0"/>
              </a:spcBef>
              <a:buClrTx/>
              <a:buSzTx/>
              <a:buFontTx/>
              <a:buNone/>
            </a:pPr>
            <a:r>
              <a:rPr lang="en-GB" altLang="en-US" sz="4000" b="1" dirty="0">
                <a:solidFill>
                  <a:srgbClr val="800000"/>
                </a:solidFill>
              </a:rPr>
              <a:t>1. Cost /Benefit Ratio </a:t>
            </a:r>
          </a:p>
        </p:txBody>
      </p:sp>
      <p:sp>
        <p:nvSpPr>
          <p:cNvPr id="40978" name="TextBox 32"/>
          <p:cNvSpPr txBox="1">
            <a:spLocks noChangeArrowheads="1"/>
          </p:cNvSpPr>
          <p:nvPr/>
        </p:nvSpPr>
        <p:spPr bwMode="auto">
          <a:xfrm>
            <a:off x="7472363" y="1338263"/>
            <a:ext cx="23764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charset="0"/>
              </a:defRPr>
            </a:lvl2pPr>
            <a:lvl3pPr marL="1143000" indent="-228600">
              <a:spcBef>
                <a:spcPct val="20000"/>
              </a:spcBef>
              <a:buClr>
                <a:schemeClr val="accent2"/>
              </a:buClr>
              <a:buChar char="•"/>
              <a:defRPr sz="2400">
                <a:solidFill>
                  <a:schemeClr val="tx2"/>
                </a:solidFill>
                <a:latin typeface="Arial" charset="0"/>
              </a:defRPr>
            </a:lvl3pPr>
            <a:lvl4pPr marL="1600200" indent="-228600">
              <a:spcBef>
                <a:spcPct val="20000"/>
              </a:spcBef>
              <a:buClr>
                <a:schemeClr val="tx1"/>
              </a:buClr>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spcBef>
                <a:spcPct val="0"/>
              </a:spcBef>
              <a:buClrTx/>
              <a:buSzTx/>
              <a:buFontTx/>
              <a:buNone/>
            </a:pPr>
            <a:r>
              <a:rPr lang="en-GB" altLang="en-US" sz="2000" dirty="0">
                <a:solidFill>
                  <a:schemeClr val="tx1"/>
                </a:solidFill>
              </a:rPr>
              <a:t>Cost /Benefit </a:t>
            </a:r>
          </a:p>
          <a:p>
            <a:pPr>
              <a:spcBef>
                <a:spcPct val="0"/>
              </a:spcBef>
              <a:buClrTx/>
              <a:buSzTx/>
              <a:buFontTx/>
              <a:buNone/>
            </a:pPr>
            <a:r>
              <a:rPr lang="en-GB" altLang="en-US" sz="2000" dirty="0">
                <a:solidFill>
                  <a:schemeClr val="tx1"/>
                </a:solidFill>
              </a:rPr>
              <a:t>Ratio</a:t>
            </a:r>
          </a:p>
        </p:txBody>
      </p:sp>
      <p:sp>
        <p:nvSpPr>
          <p:cNvPr id="40979" name="TextBox 33"/>
          <p:cNvSpPr txBox="1">
            <a:spLocks noChangeArrowheads="1"/>
          </p:cNvSpPr>
          <p:nvPr/>
        </p:nvSpPr>
        <p:spPr bwMode="auto">
          <a:xfrm>
            <a:off x="214313" y="6078538"/>
            <a:ext cx="2320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itchFamily="2" charset="2"/>
              <a:buChar char="¢"/>
              <a:defRPr sz="3000">
                <a:solidFill>
                  <a:schemeClr val="tx2"/>
                </a:solidFill>
                <a:latin typeface="Arial"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charset="0"/>
              </a:defRPr>
            </a:lvl2pPr>
            <a:lvl3pPr marL="1143000" indent="-228600">
              <a:spcBef>
                <a:spcPct val="20000"/>
              </a:spcBef>
              <a:buClr>
                <a:schemeClr val="accent2"/>
              </a:buClr>
              <a:buChar char="•"/>
              <a:defRPr sz="2400">
                <a:solidFill>
                  <a:schemeClr val="tx2"/>
                </a:solidFill>
                <a:latin typeface="Arial" charset="0"/>
              </a:defRPr>
            </a:lvl3pPr>
            <a:lvl4pPr marL="1600200" indent="-228600">
              <a:spcBef>
                <a:spcPct val="20000"/>
              </a:spcBef>
              <a:buClr>
                <a:schemeClr val="tx1"/>
              </a:buClr>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spcBef>
                <a:spcPct val="0"/>
              </a:spcBef>
              <a:buClrTx/>
              <a:buSzTx/>
              <a:buFontTx/>
              <a:buNone/>
            </a:pPr>
            <a:r>
              <a:rPr lang="en-GB" altLang="en-US" sz="2000">
                <a:solidFill>
                  <a:schemeClr val="tx1"/>
                </a:solidFill>
              </a:rPr>
              <a:t>Cost /Benefit Ratio</a:t>
            </a:r>
          </a:p>
        </p:txBody>
      </p:sp>
      <p:cxnSp>
        <p:nvCxnSpPr>
          <p:cNvPr id="3" name="Straight Connector 2"/>
          <p:cNvCxnSpPr/>
          <p:nvPr/>
        </p:nvCxnSpPr>
        <p:spPr bwMode="auto">
          <a:xfrm flipV="1">
            <a:off x="971376" y="2954338"/>
            <a:ext cx="6942310" cy="3088482"/>
          </a:xfrm>
          <a:prstGeom prst="line">
            <a:avLst/>
          </a:prstGeom>
          <a:solidFill>
            <a:schemeClr val="accent1"/>
          </a:solidFill>
          <a:ln w="22225" cap="flat" cmpd="dbl" algn="ctr">
            <a:solidFill>
              <a:schemeClr val="tx1"/>
            </a:solidFill>
            <a:prstDash val="lgDash"/>
            <a:round/>
            <a:headEnd type="none" w="med" len="med"/>
            <a:tailEnd type="none" w="med" len="med"/>
          </a:ln>
          <a:effectLst/>
        </p:spPr>
      </p:cxnSp>
      <p:cxnSp>
        <p:nvCxnSpPr>
          <p:cNvPr id="22" name="Straight Connector 21"/>
          <p:cNvCxnSpPr>
            <a:stCxn id="40967" idx="0"/>
          </p:cNvCxnSpPr>
          <p:nvPr/>
        </p:nvCxnSpPr>
        <p:spPr bwMode="auto">
          <a:xfrm flipV="1">
            <a:off x="882650" y="2055407"/>
            <a:ext cx="5633566" cy="3962805"/>
          </a:xfrm>
          <a:prstGeom prst="line">
            <a:avLst/>
          </a:prstGeom>
          <a:solidFill>
            <a:schemeClr val="accent1"/>
          </a:solidFill>
          <a:ln w="22225" cap="flat" cmpd="dbl" algn="ctr">
            <a:solidFill>
              <a:schemeClr val="tx1"/>
            </a:solidFill>
            <a:prstDash val="lgDash"/>
            <a:round/>
            <a:headEnd type="none" w="med" len="med"/>
            <a:tailEnd type="none" w="med" len="med"/>
          </a:ln>
          <a:effectLst/>
        </p:spPr>
      </p:cxnSp>
      <p:sp>
        <p:nvSpPr>
          <p:cNvPr id="7" name="TextBox 6"/>
          <p:cNvSpPr txBox="1"/>
          <p:nvPr/>
        </p:nvSpPr>
        <p:spPr>
          <a:xfrm>
            <a:off x="7956376" y="2442016"/>
            <a:ext cx="1034642" cy="646331"/>
          </a:xfrm>
          <a:prstGeom prst="rect">
            <a:avLst/>
          </a:prstGeom>
          <a:noFill/>
        </p:spPr>
        <p:txBody>
          <a:bodyPr wrap="none" rtlCol="0">
            <a:spAutoFit/>
          </a:bodyPr>
          <a:lstStyle/>
          <a:p>
            <a:r>
              <a:rPr lang="en-GB" dirty="0"/>
              <a:t>£60,000 </a:t>
            </a:r>
          </a:p>
          <a:p>
            <a:r>
              <a:rPr lang="en-GB" dirty="0"/>
              <a:t>per QALY</a:t>
            </a:r>
          </a:p>
        </p:txBody>
      </p:sp>
      <p:sp>
        <p:nvSpPr>
          <p:cNvPr id="27" name="TextBox 26"/>
          <p:cNvSpPr txBox="1"/>
          <p:nvPr/>
        </p:nvSpPr>
        <p:spPr>
          <a:xfrm>
            <a:off x="6395868" y="1340457"/>
            <a:ext cx="1070293" cy="584775"/>
          </a:xfrm>
          <a:prstGeom prst="rect">
            <a:avLst/>
          </a:prstGeom>
          <a:noFill/>
        </p:spPr>
        <p:txBody>
          <a:bodyPr wrap="none" rtlCol="0">
            <a:spAutoFit/>
          </a:bodyPr>
          <a:lstStyle/>
          <a:p>
            <a:r>
              <a:rPr lang="en-GB" dirty="0"/>
              <a:t>£20,000 </a:t>
            </a:r>
          </a:p>
          <a:p>
            <a:r>
              <a:rPr lang="en-GB" dirty="0"/>
              <a:t>per QALY</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04248" y="0"/>
            <a:ext cx="2121592" cy="1853345"/>
          </a:xfrm>
          <a:prstGeom prst="rect">
            <a:avLst/>
          </a:prstGeom>
        </p:spPr>
      </p:pic>
      <p:sp>
        <p:nvSpPr>
          <p:cNvPr id="3" name="Title 2"/>
          <p:cNvSpPr>
            <a:spLocks noGrp="1"/>
          </p:cNvSpPr>
          <p:nvPr>
            <p:ph type="title"/>
          </p:nvPr>
        </p:nvSpPr>
        <p:spPr>
          <a:xfrm>
            <a:off x="628650" y="365126"/>
            <a:ext cx="5743550" cy="1325563"/>
          </a:xfrm>
        </p:spPr>
        <p:txBody>
          <a:bodyPr>
            <a:normAutofit fontScale="90000"/>
          </a:bodyPr>
          <a:lstStyle/>
          <a:p>
            <a:r>
              <a:rPr lang="en-GB" altLang="en-US" sz="4000" b="1" dirty="0">
                <a:solidFill>
                  <a:srgbClr val="800000"/>
                </a:solidFill>
                <a:latin typeface="+mn-lt"/>
              </a:rPr>
              <a:t>1. Understanding Costs in Evaluation </a:t>
            </a:r>
            <a:br>
              <a:rPr lang="en-GB" altLang="en-US" sz="3600" b="1" dirty="0">
                <a:solidFill>
                  <a:srgbClr val="800000"/>
                </a:solidFill>
              </a:rPr>
            </a:br>
            <a:endParaRPr lang="en-US" dirty="0"/>
          </a:p>
        </p:txBody>
      </p:sp>
      <p:sp>
        <p:nvSpPr>
          <p:cNvPr id="4" name="Content Placeholder 3"/>
          <p:cNvSpPr>
            <a:spLocks noGrp="1"/>
          </p:cNvSpPr>
          <p:nvPr>
            <p:ph idx="1"/>
          </p:nvPr>
        </p:nvSpPr>
        <p:spPr>
          <a:xfrm>
            <a:off x="628650" y="1679938"/>
            <a:ext cx="7886700" cy="4824536"/>
          </a:xfrm>
        </p:spPr>
        <p:txBody>
          <a:bodyPr>
            <a:normAutofit/>
          </a:bodyPr>
          <a:lstStyle/>
          <a:p>
            <a:r>
              <a:rPr lang="en-GB" sz="2800" dirty="0"/>
              <a:t>Cost to all stakeholders should be estimated</a:t>
            </a:r>
          </a:p>
          <a:p>
            <a:pPr lvl="1"/>
            <a:r>
              <a:rPr lang="en-GB" sz="2500" dirty="0"/>
              <a:t>E.g. to LAs, NHS, community groups and individuals</a:t>
            </a:r>
          </a:p>
          <a:p>
            <a:r>
              <a:rPr lang="en-GB" sz="2800" dirty="0"/>
              <a:t>Costs considered in economic evaluation include:</a:t>
            </a:r>
          </a:p>
          <a:p>
            <a:pPr lvl="1"/>
            <a:r>
              <a:rPr lang="en-GB" sz="2500" dirty="0"/>
              <a:t>Set up costs spread over the life of the intervention</a:t>
            </a:r>
          </a:p>
          <a:p>
            <a:pPr lvl="2"/>
            <a:r>
              <a:rPr lang="en-GB" sz="2200" dirty="0"/>
              <a:t>E.g. Training, capital investment and equipment</a:t>
            </a:r>
          </a:p>
          <a:p>
            <a:pPr lvl="1"/>
            <a:r>
              <a:rPr lang="en-GB" sz="2500" dirty="0"/>
              <a:t>Annual operating and management costs</a:t>
            </a:r>
          </a:p>
          <a:p>
            <a:pPr lvl="2"/>
            <a:r>
              <a:rPr lang="en-GB" sz="2200" dirty="0"/>
              <a:t>E.g. Hand out materials, management, time spent which could be used in other ways (opportunity costs) office and other space used, travel costs.</a:t>
            </a:r>
          </a:p>
          <a:p>
            <a:r>
              <a:rPr lang="en-GB" sz="2800" dirty="0"/>
              <a:t>Some financial  costs are not included:</a:t>
            </a:r>
          </a:p>
          <a:p>
            <a:pPr lvl="1"/>
            <a:r>
              <a:rPr lang="en-GB" sz="2200" dirty="0"/>
              <a:t>E.g. VAT (transfer cost), research and evaluation costs, allocated overheads that would not be reduced without the project</a:t>
            </a:r>
            <a:endParaRPr lang="en-US" sz="2200" dirty="0"/>
          </a:p>
        </p:txBody>
      </p:sp>
    </p:spTree>
    <p:extLst>
      <p:ext uri="{BB962C8B-B14F-4D97-AF65-F5344CB8AC3E}">
        <p14:creationId xmlns:p14="http://schemas.microsoft.com/office/powerpoint/2010/main" val="230538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ee Stock Photo 4978 growing interest | freeimagesliv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3092" y="188640"/>
            <a:ext cx="2707066" cy="1800200"/>
          </a:xfrm>
          <a:prstGeom prst="rect">
            <a:avLst/>
          </a:prstGeom>
        </p:spPr>
      </p:pic>
      <p:sp>
        <p:nvSpPr>
          <p:cNvPr id="3" name="Title 2"/>
          <p:cNvSpPr>
            <a:spLocks noGrp="1"/>
          </p:cNvSpPr>
          <p:nvPr>
            <p:ph type="title"/>
          </p:nvPr>
        </p:nvSpPr>
        <p:spPr>
          <a:xfrm>
            <a:off x="628650" y="365126"/>
            <a:ext cx="5743550" cy="1325563"/>
          </a:xfrm>
        </p:spPr>
        <p:txBody>
          <a:bodyPr>
            <a:normAutofit fontScale="90000"/>
          </a:bodyPr>
          <a:lstStyle/>
          <a:p>
            <a:r>
              <a:rPr lang="en-GB" altLang="en-US" sz="4000" b="1" dirty="0">
                <a:solidFill>
                  <a:srgbClr val="800000"/>
                </a:solidFill>
                <a:latin typeface="+mn-lt"/>
              </a:rPr>
              <a:t>1. Understanding Savings in Evaluation </a:t>
            </a:r>
            <a:br>
              <a:rPr lang="en-GB" altLang="en-US" sz="3600" b="1" dirty="0">
                <a:solidFill>
                  <a:srgbClr val="800000"/>
                </a:solidFill>
              </a:rPr>
            </a:br>
            <a:endParaRPr lang="en-US" dirty="0"/>
          </a:p>
        </p:txBody>
      </p:sp>
      <p:sp>
        <p:nvSpPr>
          <p:cNvPr id="4" name="Content Placeholder 3"/>
          <p:cNvSpPr>
            <a:spLocks noGrp="1"/>
          </p:cNvSpPr>
          <p:nvPr>
            <p:ph idx="1"/>
          </p:nvPr>
        </p:nvSpPr>
        <p:spPr>
          <a:xfrm>
            <a:off x="467544" y="1658456"/>
            <a:ext cx="8208912" cy="4351338"/>
          </a:xfrm>
        </p:spPr>
        <p:txBody>
          <a:bodyPr>
            <a:normAutofit lnSpcReduction="10000"/>
          </a:bodyPr>
          <a:lstStyle/>
          <a:p>
            <a:r>
              <a:rPr lang="en-GB" sz="2800" dirty="0"/>
              <a:t>Behaviour change often produces future savings</a:t>
            </a:r>
          </a:p>
          <a:p>
            <a:pPr lvl="1"/>
            <a:r>
              <a:rPr lang="en-GB" sz="2500" dirty="0"/>
              <a:t>E.g. to LAs, NHS, families, communities, employers</a:t>
            </a:r>
          </a:p>
          <a:p>
            <a:r>
              <a:rPr lang="en-GB" sz="2800" dirty="0"/>
              <a:t>Savings include:</a:t>
            </a:r>
          </a:p>
          <a:p>
            <a:pPr lvl="1"/>
            <a:r>
              <a:rPr lang="en-GB" sz="2500" dirty="0"/>
              <a:t>NHS: treatment and care costs</a:t>
            </a:r>
          </a:p>
          <a:p>
            <a:pPr lvl="1"/>
            <a:r>
              <a:rPr lang="en-GB" sz="2500" dirty="0"/>
              <a:t>LA and other: social care, crime, fires, litter costs</a:t>
            </a:r>
            <a:endParaRPr lang="en-GB" sz="2200" dirty="0"/>
          </a:p>
          <a:p>
            <a:pPr lvl="1"/>
            <a:r>
              <a:rPr lang="en-GB" sz="2500" dirty="0"/>
              <a:t>Families: alcohol, cigarettes, informal care</a:t>
            </a:r>
          </a:p>
          <a:p>
            <a:pPr lvl="1"/>
            <a:r>
              <a:rPr lang="en-GB" sz="2500" dirty="0"/>
              <a:t>Employers: loss of productivity e.g. fag breaks, sickness</a:t>
            </a:r>
          </a:p>
          <a:p>
            <a:r>
              <a:rPr lang="en-GB" sz="2800" dirty="0"/>
              <a:t>Future costs that are not considered include:</a:t>
            </a:r>
          </a:p>
          <a:p>
            <a:pPr lvl="1"/>
            <a:r>
              <a:rPr lang="en-GB" sz="2200" dirty="0"/>
              <a:t>Increased cost of treatment and care for people who live longer as a result of behaviour change (such costs can be estimated but are not considered as negative outcomes).</a:t>
            </a:r>
            <a:endParaRPr lang="en-US" sz="2200" dirty="0"/>
          </a:p>
        </p:txBody>
      </p:sp>
    </p:spTree>
    <p:extLst>
      <p:ext uri="{BB962C8B-B14F-4D97-AF65-F5344CB8AC3E}">
        <p14:creationId xmlns:p14="http://schemas.microsoft.com/office/powerpoint/2010/main" val="1573677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6"/>
            <a:ext cx="5743550" cy="1325563"/>
          </a:xfrm>
        </p:spPr>
        <p:txBody>
          <a:bodyPr>
            <a:normAutofit fontScale="90000"/>
          </a:bodyPr>
          <a:lstStyle/>
          <a:p>
            <a:r>
              <a:rPr lang="en-GB" altLang="en-US" sz="4000" b="1" dirty="0">
                <a:solidFill>
                  <a:srgbClr val="800000"/>
                </a:solidFill>
                <a:latin typeface="+mn-lt"/>
              </a:rPr>
              <a:t>1. Understanding Benefits in Evaluation </a:t>
            </a:r>
            <a:br>
              <a:rPr lang="en-GB" altLang="en-US" sz="3600" b="1" dirty="0">
                <a:solidFill>
                  <a:srgbClr val="800000"/>
                </a:solidFill>
              </a:rPr>
            </a:br>
            <a:endParaRPr lang="en-US" dirty="0"/>
          </a:p>
        </p:txBody>
      </p:sp>
      <p:sp>
        <p:nvSpPr>
          <p:cNvPr id="4" name="Content Placeholder 3"/>
          <p:cNvSpPr>
            <a:spLocks noGrp="1"/>
          </p:cNvSpPr>
          <p:nvPr>
            <p:ph idx="1"/>
          </p:nvPr>
        </p:nvSpPr>
        <p:spPr>
          <a:xfrm>
            <a:off x="467544" y="1844824"/>
            <a:ext cx="8208912" cy="4351338"/>
          </a:xfrm>
        </p:spPr>
        <p:txBody>
          <a:bodyPr>
            <a:normAutofit/>
          </a:bodyPr>
          <a:lstStyle/>
          <a:p>
            <a:r>
              <a:rPr lang="en-GB" sz="2800" dirty="0"/>
              <a:t>Benefits to all stakeholders should be estimated</a:t>
            </a:r>
          </a:p>
          <a:p>
            <a:pPr lvl="1"/>
            <a:r>
              <a:rPr lang="en-GB" sz="2500" dirty="0"/>
              <a:t>E.g. to LAs, NHS, families, communities, employers</a:t>
            </a:r>
          </a:p>
          <a:p>
            <a:r>
              <a:rPr lang="en-GB" sz="2800" dirty="0"/>
              <a:t>Benefits  include:</a:t>
            </a:r>
          </a:p>
          <a:p>
            <a:pPr lvl="1"/>
            <a:r>
              <a:rPr lang="en-GB" sz="2500" dirty="0"/>
              <a:t>Health = Quality Adjusted Life Years (QALYs)</a:t>
            </a:r>
          </a:p>
          <a:p>
            <a:pPr lvl="1"/>
            <a:r>
              <a:rPr lang="en-GB" sz="2500" dirty="0"/>
              <a:t>Wellbeing = Improved Life Satisfaction / Social Capital</a:t>
            </a:r>
            <a:endParaRPr lang="en-GB" sz="2200" dirty="0"/>
          </a:p>
          <a:p>
            <a:pPr lvl="1"/>
            <a:r>
              <a:rPr lang="en-GB" sz="2500" dirty="0"/>
              <a:t>Resulting cost reductions for NHS/LA/Employers/Families</a:t>
            </a:r>
          </a:p>
          <a:p>
            <a:r>
              <a:rPr lang="en-GB" sz="2800" dirty="0"/>
              <a:t>Benefits are estimated from intermediate outcomes:</a:t>
            </a:r>
          </a:p>
          <a:p>
            <a:pPr lvl="1"/>
            <a:r>
              <a:rPr lang="en-GB" sz="2200" dirty="0"/>
              <a:t>E.g. 4 Week smoking quitter target, reduced alcohol consumption, activity increase, joining a support group, take up of a referral.</a:t>
            </a:r>
          </a:p>
        </p:txBody>
      </p:sp>
      <p:pic>
        <p:nvPicPr>
          <p:cNvPr id="5" name="Picture 4" descr="Voici donc 5 bénéfices qu’une application mobile peut procurer à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249141"/>
            <a:ext cx="2233612" cy="1428750"/>
          </a:xfrm>
          <a:prstGeom prst="rect">
            <a:avLst/>
          </a:prstGeom>
        </p:spPr>
      </p:pic>
    </p:spTree>
    <p:extLst>
      <p:ext uri="{BB962C8B-B14F-4D97-AF65-F5344CB8AC3E}">
        <p14:creationId xmlns:p14="http://schemas.microsoft.com/office/powerpoint/2010/main" val="1670457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20979</TotalTime>
  <Words>3955</Words>
  <Application>Microsoft Office PowerPoint</Application>
  <PresentationFormat>On-screen Show (4:3)</PresentationFormat>
  <Paragraphs>515</Paragraphs>
  <Slides>44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Agency FB</vt:lpstr>
      <vt:lpstr>Arial</vt:lpstr>
      <vt:lpstr>Calibri</vt:lpstr>
      <vt:lpstr>Calibri Light</vt:lpstr>
      <vt:lpstr>Times New Roman</vt:lpstr>
      <vt:lpstr>Wingdings</vt:lpstr>
      <vt:lpstr>Office Theme</vt:lpstr>
      <vt:lpstr>Evaluating Behaviour Change for Health and Wellbeing</vt:lpstr>
      <vt:lpstr>Introduction:</vt:lpstr>
      <vt:lpstr>1. The Context:</vt:lpstr>
      <vt:lpstr>1. Values for money</vt:lpstr>
      <vt:lpstr>1. Basic Values for Money</vt:lpstr>
      <vt:lpstr>PowerPoint Presentation</vt:lpstr>
      <vt:lpstr>1. Understanding Costs in Evaluation  </vt:lpstr>
      <vt:lpstr>1. Understanding Savings in Evaluation  </vt:lpstr>
      <vt:lpstr>1. Understanding Benefits in Evaluation  </vt:lpstr>
      <vt:lpstr>1. Using a Ready Reckoner </vt:lpstr>
      <vt:lpstr>2. Measuring Health Benefits</vt:lpstr>
      <vt:lpstr>2. QALYS: The  EuroQol</vt:lpstr>
      <vt:lpstr>2. EQ 5D (3 or 5 levels)</vt:lpstr>
      <vt:lpstr>2. Examples of EuroQol 5 D Scores and Outcomes</vt:lpstr>
      <vt:lpstr>2. Intermediate Measures</vt:lpstr>
      <vt:lpstr>2. Linking Risks to Health Outcomes</vt:lpstr>
      <vt:lpstr>PowerPoint Presentation</vt:lpstr>
      <vt:lpstr>2. Measuring the Value of Health Outcomes </vt:lpstr>
      <vt:lpstr>2. Practical Application of DALYs and QALYs by IHME</vt:lpstr>
      <vt:lpstr>2. IHME Burden of Disease Model Applied to England: all behavioural factors 2013</vt:lpstr>
      <vt:lpstr>2. Risks Outcomes and Cost/ Savings Impacts</vt:lpstr>
      <vt:lpstr>3. What is Wellbeing? </vt:lpstr>
      <vt:lpstr>3. Health and Wellbeing: Mental Wellbeing</vt:lpstr>
      <vt:lpstr>3. A Practical Approach to Wellbeing</vt:lpstr>
      <vt:lpstr>3. Measuring Wellbeing :                        Social Return on Investment  </vt:lpstr>
      <vt:lpstr>3. What is social capital: Is it part of wellbeing?</vt:lpstr>
      <vt:lpstr>3. Why is improving equity  important for wellbeing?</vt:lpstr>
      <vt:lpstr>3. Measuring and Valuing  Impact on Equity</vt:lpstr>
      <vt:lpstr>3. Is Integrated Health and Social Care Important for Wellbeing? </vt:lpstr>
      <vt:lpstr>3. Are Arts, Sports and the Environment  important for Wellbeing?</vt:lpstr>
      <vt:lpstr>3. Valuing Wellbeing in SROI</vt:lpstr>
      <vt:lpstr>3. Wellbeing Values from HACT Social Values Bank</vt:lpstr>
      <vt:lpstr>4. The process of evaluation  </vt:lpstr>
      <vt:lpstr>PowerPoint Presentation</vt:lpstr>
      <vt:lpstr>4. Process Map for MECC </vt:lpstr>
      <vt:lpstr>4. Intended and Unintended Outcomes of Behaviour Change</vt:lpstr>
      <vt:lpstr>4. The Behaviour Change Funnel</vt:lpstr>
      <vt:lpstr>4. Describe impacts before you measure them</vt:lpstr>
      <vt:lpstr>4. Logic and data model for MECC</vt:lpstr>
      <vt:lpstr>4. Comparing lifetime costs and benefits</vt:lpstr>
      <vt:lpstr>4. Sensitivity Analysis</vt:lpstr>
      <vt:lpstr>4. The Ready Reckoner Tools </vt:lpstr>
      <vt:lpstr>Further reading</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Media and Health in the Era of Personalisation</dc:title>
  <dc:creator>Graham Lister</dc:creator>
  <cp:lastModifiedBy>Graham Lister</cp:lastModifiedBy>
  <cp:revision>608</cp:revision>
  <cp:lastPrinted>2013-05-01T13:01:35Z</cp:lastPrinted>
  <dcterms:created xsi:type="dcterms:W3CDTF">2007-10-11T16:38:53Z</dcterms:created>
  <dcterms:modified xsi:type="dcterms:W3CDTF">2016-05-03T16:16:20Z</dcterms:modified>
</cp:coreProperties>
</file>