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66" r:id="rId2"/>
  </p:sldMasterIdLst>
  <p:notesMasterIdLst>
    <p:notesMasterId r:id="rId26"/>
  </p:notesMasterIdLst>
  <p:handoutMasterIdLst>
    <p:handoutMasterId r:id="rId27"/>
  </p:handoutMasterIdLst>
  <p:sldIdLst>
    <p:sldId id="256" r:id="rId3"/>
    <p:sldId id="395" r:id="rId4"/>
    <p:sldId id="372" r:id="rId5"/>
    <p:sldId id="370" r:id="rId6"/>
    <p:sldId id="371" r:id="rId7"/>
    <p:sldId id="262" r:id="rId8"/>
    <p:sldId id="401" r:id="rId9"/>
    <p:sldId id="404" r:id="rId10"/>
    <p:sldId id="399" r:id="rId11"/>
    <p:sldId id="347" r:id="rId12"/>
    <p:sldId id="400" r:id="rId13"/>
    <p:sldId id="389" r:id="rId14"/>
    <p:sldId id="353" r:id="rId15"/>
    <p:sldId id="402" r:id="rId16"/>
    <p:sldId id="296" r:id="rId17"/>
    <p:sldId id="397" r:id="rId18"/>
    <p:sldId id="378" r:id="rId19"/>
    <p:sldId id="406" r:id="rId20"/>
    <p:sldId id="281" r:id="rId21"/>
    <p:sldId id="334" r:id="rId22"/>
    <p:sldId id="394" r:id="rId23"/>
    <p:sldId id="337" r:id="rId24"/>
    <p:sldId id="405" r:id="rId2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49892"/>
    <a:srgbClr val="DED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505" autoAdjust="0"/>
  </p:normalViewPr>
  <p:slideViewPr>
    <p:cSldViewPr>
      <p:cViewPr>
        <p:scale>
          <a:sx n="90" d="100"/>
          <a:sy n="90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726166-38A0-4DF5-B242-4F4560D927F5}" type="datetimeFigureOut">
              <a:rPr lang="en-GB"/>
              <a:pPr>
                <a:defRPr/>
              </a:pPr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A63C92-694B-49D9-8B5D-62D1D67D1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3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8F031-ADED-4CF9-B11E-D80F4DF13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009BCC-1631-4C20-801B-23F134F60BD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1CE56-A8B2-4026-93D8-5C1516A826A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26BDD-CF9E-4B3C-B454-3CE62EA2AB8E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26BDD-CF9E-4B3C-B454-3CE62EA2AB8E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7F5E390-303F-4CB1-A53C-FF7DE3CBA753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9FB2D3-29F3-4750-BA40-0F66425958B6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26BDD-CF9E-4B3C-B454-3CE62EA2AB8E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3676D-A541-4D1A-81F2-B16AAC6362AD}" type="slidenum">
              <a:rPr lang="en-GB" altLang="en-US" sz="1200" smtClean="0">
                <a:solidFill>
                  <a:srgbClr val="000000"/>
                </a:solidFill>
              </a:rPr>
              <a:pPr/>
              <a:t>10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421182-8304-4ECB-A038-438C92EF3413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421182-8304-4ECB-A038-438C92EF3413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B493D-A76D-422E-8A2B-07D53D97EC6E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2400" smtClean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2400" smtClean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2400" smtClean="0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EE19-4917-4034-8C57-898533227A62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9D24-2E44-49C6-9B83-C3C9036C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6DA7-2A07-47FF-9C29-F9F379C366F3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BD76-4F4C-4ABC-8516-230C5E7B9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B806-5B90-4895-8BEF-7D98814DDDA4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A9EA6-26CF-4835-8BB2-79CE5312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7E6A-31D5-4758-95E2-BDBAD166EC6E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3528-29F5-4770-8F1E-1C158D86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0640-3A9A-4685-9E3E-DE7E27535D05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BAB4-86E4-430C-ADA2-FD2BC0C56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B54205-9053-457C-A153-98CF31CFB228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8993F3-68D8-4DCF-91E1-E31B4EDD5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4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B98B28-15BD-4AEA-9D32-E6823D4266EB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2A6FCD-BD27-4B0B-9450-0AB5AA721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4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98D234-BF44-4B02-A03C-CC38D1753A8E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1FB9EF-CEC7-4301-B4F8-1E6DCA272F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7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0C4AFD-691F-4413-98BD-7CD34E645A38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C50A5B-E0E2-4F77-AD42-DDA6C3C13C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5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F92901-D89D-4AD4-A769-ADC51A80BD3F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70F475-92DA-44E1-B64B-9F2DAE965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2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D780D4-B2A2-413E-814C-31686B12A613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20F317-B36F-4CC1-B34A-312852AD8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0A1B-6148-4F95-ACE6-7179127E8FF4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5A5B-6CC0-4FF3-ADD2-B59674EE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CB8236-83B4-4B14-A83E-C35239DB45BC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253325-73A7-4425-806A-D0A17DA8B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41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F3E583-52D3-459A-9203-0C2255F470E2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F224B9-6628-49D6-BACE-F376831C2F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2B430C-7FC6-42A9-AF4B-5C155EB26ED3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B477E8-DC17-417F-AB29-EDC21F9B8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0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FA0F4A-C929-4C5A-BEE2-6BEE977CF7D9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DDA71F-8E07-49E8-BD2D-097BD09CA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8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684654-ECF4-42B5-9EC2-3FCB0B7216BC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20DBEC-FFFE-46A0-A241-53289C805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5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1109-74CB-4D1D-A6E5-B50992AA2F6B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FA3F-2C20-42AF-BC6C-92007209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40C0-C70D-4B90-BABE-EC86D129CCF6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4419-EEE9-44A3-AB96-143A98D9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957B-77D8-48A4-8791-3974D1EC9953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C31D-9A05-451D-94C4-EC3E0D75D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6EEF-8F7A-491A-8B81-C6334986D42D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8D66E-ECCC-49C0-9E60-9A11D84F8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912D-4E59-4594-B272-3CD82AF7F5F1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2C86-7597-47E6-9AC5-1C89CFC7A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0188-7C86-4BA5-9C71-B7DF5EA9C50F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12A5-49F0-4E10-B263-F6E4344C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0B2FA-81F5-462C-94F4-BE76CDBBCA63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AE70-6391-4B6C-9DD9-B7C63776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4BD8CA4-8702-4D86-9193-2806AD015A43}" type="datetime6">
              <a:rPr lang="en-GB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46D2B119-F5E9-4A22-9012-BF72A5FF1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2400" smtClean="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2400" smtClean="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8" r:id="rId1"/>
    <p:sldLayoutId id="2147486056" r:id="rId2"/>
    <p:sldLayoutId id="2147486057" r:id="rId3"/>
    <p:sldLayoutId id="2147486058" r:id="rId4"/>
    <p:sldLayoutId id="2147486059" r:id="rId5"/>
    <p:sldLayoutId id="2147486060" r:id="rId6"/>
    <p:sldLayoutId id="2147486061" r:id="rId7"/>
    <p:sldLayoutId id="2147486062" r:id="rId8"/>
    <p:sldLayoutId id="2147486063" r:id="rId9"/>
    <p:sldLayoutId id="2147486064" r:id="rId10"/>
    <p:sldLayoutId id="2147486065" r:id="rId11"/>
    <p:sldLayoutId id="2147486066" r:id="rId12"/>
    <p:sldLayoutId id="214748606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C3BFE3C-2C4B-4171-85A5-F363FF033AB6}" type="datetime6">
              <a:rPr lang="en-GB"/>
              <a:pPr>
                <a:defRPr/>
              </a:pPr>
              <a:t>February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4C4D62-D275-4B64-8D4A-981A8AE4C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.gov.uk/health-wellbeing-and-adult-social-care/-/journal_content/56/10180/4060433/ARTICL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hensmc.com/resources/vfm" TargetMode="External"/><Relationship Id="rId3" Type="http://schemas.openxmlformats.org/officeDocument/2006/relationships/hyperlink" Target="http://nwia.idwellness.org/2011/02/28/definitions-of-wellbeing-quality-of-life-and-wellness/" TargetMode="External"/><Relationship Id="rId7" Type="http://schemas.openxmlformats.org/officeDocument/2006/relationships/hyperlink" Target="http://www.scotland.gov.uk/Topics/People/Young-People/gettingitright/background/wellbe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s.gov.uk/ons/dcp171766_377786.pdf" TargetMode="External"/><Relationship Id="rId5" Type="http://schemas.openxmlformats.org/officeDocument/2006/relationships/hyperlink" Target="http://www.neweconomics.org/publications/by/well-being" TargetMode="External"/><Relationship Id="rId4" Type="http://schemas.openxmlformats.org/officeDocument/2006/relationships/hyperlink" Target="http://www.neweconomics.org/publications/entry/a-guide-to-social-return-on-investment" TargetMode="External"/><Relationship Id="rId9" Type="http://schemas.openxmlformats.org/officeDocument/2006/relationships/hyperlink" Target="http://www.building-leadership-for-health.org.uk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vca.org.uk/localvs/lcp/research" TargetMode="External"/><Relationship Id="rId13" Type="http://schemas.openxmlformats.org/officeDocument/2006/relationships/hyperlink" Target="http://www.nhsconfed.org/~/media/Confederation/Files/Publications/Documents/building-social-value.pdf" TargetMode="External"/><Relationship Id="rId3" Type="http://schemas.openxmlformats.org/officeDocument/2006/relationships/hyperlink" Target="https://www.croydon.gov.uk/sites/default/files/articles/downloads/socialvalue.pdf" TargetMode="External"/><Relationship Id="rId7" Type="http://schemas.openxmlformats.org/officeDocument/2006/relationships/hyperlink" Target="http://www.nice.org.uk/About/What-we-do/Into-practice/Return-on-investment-tools/Alcohol-return-on-investment-tool" TargetMode="External"/><Relationship Id="rId12" Type="http://schemas.openxmlformats.org/officeDocument/2006/relationships/hyperlink" Target="http://www.thesroinetwork.org/publications/doc_details/224-guide-to-commissioning-for-maximum-valu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nice.org.uk/About/What-we-do/Into-practice/Return-on-investment-tools/Physical-activity-return-on-investment-tool" TargetMode="External"/><Relationship Id="rId11" Type="http://schemas.openxmlformats.org/officeDocument/2006/relationships/hyperlink" Target="https://www.gov.uk/government/uploads/system/uploads/attachment_data/file/215895/dh_122354.pdf" TargetMode="External"/><Relationship Id="rId5" Type="http://schemas.openxmlformats.org/officeDocument/2006/relationships/hyperlink" Target="http://www.nice.org.uk/About/What-we-do/Into-practice/Return-on-investment-tools/Tobacco-return-on-investment-tool" TargetMode="External"/><Relationship Id="rId10" Type="http://schemas.openxmlformats.org/officeDocument/2006/relationships/hyperlink" Target="http://www.institute.nhs.uk/quality_and_service_improvement_tools/quality_and_service_improvement_tools/Return_on_Investment_(ROI)_calculator.html" TargetMode="External"/><Relationship Id="rId4" Type="http://schemas.openxmlformats.org/officeDocument/2006/relationships/hyperlink" Target="http://www.liverpoolccg.nhs.uk/Library/About_us/Publications/Social_Value_Strategy_LCCG_2014.pdf" TargetMode="External"/><Relationship Id="rId9" Type="http://schemas.openxmlformats.org/officeDocument/2006/relationships/hyperlink" Target="http://www.ash.org.uk/localtoolkit/" TargetMode="External"/><Relationship Id="rId14" Type="http://schemas.openxmlformats.org/officeDocument/2006/relationships/hyperlink" Target="http://www.hact.org.uk/social-value-public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3738" y="1628800"/>
            <a:ext cx="7000875" cy="17526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800000"/>
                </a:solidFill>
              </a:rPr>
              <a:t>Social Return on Investment</a:t>
            </a:r>
            <a:r>
              <a:rPr lang="en-GB" altLang="en-US" sz="4400" b="1" dirty="0" smtClean="0">
                <a:solidFill>
                  <a:srgbClr val="800000"/>
                </a:solidFill>
              </a:rPr>
              <a:t/>
            </a:r>
            <a:br>
              <a:rPr lang="en-GB" altLang="en-US" sz="4400" b="1" dirty="0" smtClean="0">
                <a:solidFill>
                  <a:srgbClr val="800000"/>
                </a:solidFill>
              </a:rPr>
            </a:br>
            <a:endParaRPr lang="en-GB" altLang="en-US" sz="4400" dirty="0" smtClean="0">
              <a:solidFill>
                <a:srgbClr val="8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3284984"/>
            <a:ext cx="6985000" cy="3167062"/>
          </a:xfrm>
        </p:spPr>
        <p:txBody>
          <a:bodyPr/>
          <a:lstStyle/>
          <a:p>
            <a:pPr algn="r" eaLnBrk="1" hangingPunct="1"/>
            <a:r>
              <a:rPr lang="en-GB" altLang="en-US" sz="2700" b="1" dirty="0" smtClean="0"/>
              <a:t>Value for Money in Health and Wellbeing: for the People of Greenwich </a:t>
            </a:r>
          </a:p>
          <a:p>
            <a:pPr algn="r" eaLnBrk="1" hangingPunct="1"/>
            <a:r>
              <a:rPr lang="en-GB" altLang="en-US" sz="2700" b="1" dirty="0" smtClean="0"/>
              <a:t>Graham Lister</a:t>
            </a:r>
          </a:p>
          <a:p>
            <a:pPr algn="r" eaLnBrk="1" hangingPunct="1"/>
            <a:r>
              <a:rPr lang="en-GB" altLang="en-US" sz="2700" b="1" dirty="0" smtClean="0"/>
              <a:t>Visiting Professor</a:t>
            </a:r>
          </a:p>
          <a:p>
            <a:pPr algn="r" eaLnBrk="1" hangingPunct="1"/>
            <a:r>
              <a:rPr lang="en-GB" altLang="en-US" sz="2700" b="1" dirty="0" smtClean="0"/>
              <a:t>London South Bank University </a:t>
            </a:r>
          </a:p>
          <a:p>
            <a:pPr algn="r" eaLnBrk="1" hangingPunct="1"/>
            <a:endParaRPr lang="en-GB" altLang="en-US" sz="2700" dirty="0" smtClean="0"/>
          </a:p>
          <a:p>
            <a:pPr algn="r" eaLnBrk="1" hangingPunct="1"/>
            <a:endParaRPr lang="en-GB" altLang="en-US" sz="2700" dirty="0" smtClean="0"/>
          </a:p>
          <a:p>
            <a:pPr algn="r" eaLnBrk="1" hangingPunct="1"/>
            <a:endParaRPr lang="en-GB" altLang="en-US" sz="2700" dirty="0" smtClean="0"/>
          </a:p>
          <a:p>
            <a:pPr algn="r" eaLnBrk="1" hangingPunct="1"/>
            <a:endParaRPr lang="en-GB" altLang="en-US" sz="2700" dirty="0" smtClean="0"/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3492500" y="260350"/>
            <a:ext cx="547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FROM INSIGHT TO DELIVERY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41659"/>
              </p:ext>
            </p:extLst>
          </p:nvPr>
        </p:nvGraphicFramePr>
        <p:xfrm>
          <a:off x="0" y="1081088"/>
          <a:ext cx="9040812" cy="571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08"/>
                <a:gridCol w="1831767"/>
                <a:gridCol w="1831767"/>
                <a:gridCol w="1849078"/>
                <a:gridCol w="1908092"/>
              </a:tblGrid>
              <a:tr h="62211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Objectives </a:t>
                      </a:r>
                      <a:r>
                        <a:rPr lang="en-GB" sz="1400" dirty="0" smtClean="0">
                          <a:latin typeface="Agency FB"/>
                          <a:cs typeface="Arial" pitchFamily="34" charset="0"/>
                        </a:rPr>
                        <a:t>&gt;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Stakeholders 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˅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Improved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Health and Wellbeing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Reduced inequality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Improved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social capital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Reduce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long term costs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  <a:tr h="878285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Local Authorities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 wellbeing health gain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Disadvantaged and Hard to reach %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Membership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community groups 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Reduced social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care and other service costs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  <a:tr h="878285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NHS 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health status health gain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 health inequity %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Better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use of NHS services more participation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Reduced NHS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costs from associated conditions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  <a:tr h="684379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Other Government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health and wellbeing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Reduced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health and wellbeing inequity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employment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Tax, benefit, excise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VAT impacts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  <a:tr h="113445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Clients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 personal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health and wellbeing 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 for disadvantaged and hard to reach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Better family life More opportunities to participate and 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community support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Employment income Less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expenditure on addictive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products and informal care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  <a:tr h="64396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Community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Better access to health and care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Wider participation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Increased volunteering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Opportunities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for cost sharing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  <a:tr h="878285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Employers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Reduced sickness and absenteeism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Less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long term sickness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 staff relations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Less costs of replacing staff</a:t>
                      </a:r>
                      <a:r>
                        <a:rPr lang="en-GB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better</a:t>
                      </a:r>
                      <a:r>
                        <a:rPr lang="en-GB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productivity</a:t>
                      </a:r>
                      <a:endParaRPr lang="en-GB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31" marB="45731"/>
                </a:tc>
              </a:tr>
            </a:tbl>
          </a:graphicData>
        </a:graphic>
      </p:graphicFrame>
      <p:sp>
        <p:nvSpPr>
          <p:cNvPr id="52276" name="TextBox 6"/>
          <p:cNvSpPr txBox="1">
            <a:spLocks noChangeArrowheads="1"/>
          </p:cNvSpPr>
          <p:nvPr/>
        </p:nvSpPr>
        <p:spPr bwMode="auto">
          <a:xfrm>
            <a:off x="6550025" y="6481763"/>
            <a:ext cx="206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FFFFFF"/>
                </a:solidFill>
                <a:latin typeface="Arial" charset="0"/>
                <a:cs typeface="Arial" charset="0"/>
              </a:rPr>
              <a:t>VfM  |  29/09/2011  |  www.thensmc.com </a:t>
            </a:r>
          </a:p>
        </p:txBody>
      </p:sp>
      <p:sp>
        <p:nvSpPr>
          <p:cNvPr id="52277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71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800000"/>
                </a:solidFill>
                <a:latin typeface="Arial" charset="0"/>
              </a:rPr>
              <a:t>S</a:t>
            </a:r>
            <a:r>
              <a:rPr lang="en-GB" altLang="en-US" b="1" dirty="0" smtClean="0">
                <a:solidFill>
                  <a:srgbClr val="800000"/>
                </a:solidFill>
                <a:latin typeface="Arial" charset="0"/>
              </a:rPr>
              <a:t>ocial </a:t>
            </a:r>
            <a:r>
              <a:rPr lang="en-GB" altLang="en-US" b="1" dirty="0">
                <a:solidFill>
                  <a:srgbClr val="800000"/>
                </a:solidFill>
                <a:latin typeface="Arial" charset="0"/>
              </a:rPr>
              <a:t>impact matrix for a </a:t>
            </a:r>
            <a:r>
              <a:rPr lang="en-GB" altLang="en-US" b="1" dirty="0" smtClean="0">
                <a:solidFill>
                  <a:srgbClr val="800000"/>
                </a:solidFill>
                <a:latin typeface="Arial" charset="0"/>
              </a:rPr>
              <a:t>wellbeing </a:t>
            </a:r>
            <a:r>
              <a:rPr lang="en-GB" altLang="en-US" b="1" dirty="0">
                <a:solidFill>
                  <a:srgbClr val="800000"/>
                </a:solidFill>
                <a:latin typeface="Arial" charset="0"/>
              </a:rPr>
              <a:t>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solidFill>
                  <a:srgbClr val="800000"/>
                </a:solidFill>
              </a:rPr>
              <a:t>What does Social Return </a:t>
            </a:r>
            <a:br>
              <a:rPr lang="en-GB" altLang="en-US" sz="4000" dirty="0" smtClean="0">
                <a:solidFill>
                  <a:srgbClr val="800000"/>
                </a:solidFill>
              </a:rPr>
            </a:br>
            <a:r>
              <a:rPr lang="en-GB" altLang="en-US" sz="4000" dirty="0" smtClean="0">
                <a:solidFill>
                  <a:srgbClr val="800000"/>
                </a:solidFill>
              </a:rPr>
              <a:t>on Investment involve? 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200" cy="4114800"/>
          </a:xfrm>
        </p:spPr>
        <p:txBody>
          <a:bodyPr/>
          <a:lstStyle/>
          <a:p>
            <a:r>
              <a:rPr lang="en-GB" sz="2400" dirty="0" smtClean="0"/>
              <a:t>Consult stakeholders </a:t>
            </a:r>
          </a:p>
          <a:p>
            <a:pPr lvl="1"/>
            <a:r>
              <a:rPr lang="en-GB" sz="2400" dirty="0"/>
              <a:t>U</a:t>
            </a:r>
            <a:r>
              <a:rPr lang="en-GB" sz="2400" dirty="0" smtClean="0"/>
              <a:t>nderstand their perspectives and values</a:t>
            </a:r>
          </a:p>
          <a:p>
            <a:r>
              <a:rPr lang="en-GB" sz="2400" dirty="0" smtClean="0"/>
              <a:t>Describe the process of behaviour change</a:t>
            </a:r>
          </a:p>
          <a:p>
            <a:pPr lvl="1"/>
            <a:r>
              <a:rPr lang="en-GB" sz="2400" dirty="0" smtClean="0"/>
              <a:t>Consider intended and unintended consequences</a:t>
            </a:r>
          </a:p>
          <a:p>
            <a:pPr lvl="1"/>
            <a:r>
              <a:rPr lang="en-GB" sz="2400" dirty="0" smtClean="0"/>
              <a:t>Establish a baseline or alternative for comparison</a:t>
            </a:r>
          </a:p>
          <a:p>
            <a:r>
              <a:rPr lang="en-GB" sz="2400" dirty="0" smtClean="0"/>
              <a:t>Assign values to social outcomes in a defensible way</a:t>
            </a:r>
          </a:p>
          <a:p>
            <a:pPr lvl="1"/>
            <a:r>
              <a:rPr lang="en-GB" sz="2400" dirty="0" smtClean="0"/>
              <a:t>Not just financial impacts but social values</a:t>
            </a:r>
          </a:p>
          <a:p>
            <a:r>
              <a:rPr lang="en-GB" sz="2400" dirty="0" smtClean="0"/>
              <a:t>Demonstrate a range of outcomes and values</a:t>
            </a:r>
          </a:p>
          <a:p>
            <a:pPr lvl="1"/>
            <a:r>
              <a:rPr lang="en-GB" sz="2400" dirty="0" smtClean="0"/>
              <a:t>Show sensitivity of results to key assumptions</a:t>
            </a:r>
          </a:p>
          <a:p>
            <a:r>
              <a:rPr lang="en-GB" sz="2400" dirty="0" smtClean="0"/>
              <a:t>Show the assumptions and evidence used</a:t>
            </a:r>
          </a:p>
          <a:p>
            <a:pPr lvl="1"/>
            <a:r>
              <a:rPr lang="en-GB" sz="2400" dirty="0" smtClean="0"/>
              <a:t>Create a dialogue to review outcomes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5152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solidFill>
                  <a:srgbClr val="800000"/>
                </a:solidFill>
              </a:rPr>
              <a:t>Who’s values 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23850" y="1905000"/>
            <a:ext cx="8712200" cy="4114800"/>
          </a:xfrm>
        </p:spPr>
        <p:txBody>
          <a:bodyPr/>
          <a:lstStyle/>
          <a:p>
            <a:r>
              <a:rPr lang="en-GB" altLang="en-US" sz="2800" dirty="0" smtClean="0"/>
              <a:t>Social Return on Investment</a:t>
            </a:r>
          </a:p>
          <a:p>
            <a:pPr lvl="1"/>
            <a:r>
              <a:rPr lang="en-GB" altLang="en-US" sz="2400" dirty="0" smtClean="0"/>
              <a:t>Must reflect stakeholder values</a:t>
            </a:r>
          </a:p>
          <a:p>
            <a:pPr lvl="1"/>
            <a:r>
              <a:rPr lang="en-GB" altLang="en-US" sz="2400" dirty="0" smtClean="0"/>
              <a:t>This means engaging with stakeholders from the start</a:t>
            </a:r>
          </a:p>
          <a:p>
            <a:pPr lvl="1"/>
            <a:r>
              <a:rPr lang="en-GB" altLang="en-US" sz="2400" dirty="0" smtClean="0"/>
              <a:t>Identifying the groups affected (Clients and agencies)</a:t>
            </a:r>
          </a:p>
          <a:p>
            <a:pPr lvl="1"/>
            <a:r>
              <a:rPr lang="en-GB" altLang="en-US" sz="2400" dirty="0"/>
              <a:t>P</a:t>
            </a:r>
            <a:r>
              <a:rPr lang="en-GB" altLang="en-US" sz="2400" dirty="0" smtClean="0"/>
              <a:t>erceptions of themselves, their health, their wellbeing </a:t>
            </a:r>
          </a:p>
          <a:p>
            <a:pPr lvl="1"/>
            <a:r>
              <a:rPr lang="en-GB" altLang="en-US" sz="2400" dirty="0" smtClean="0"/>
              <a:t>Understanding the change from their perspective</a:t>
            </a:r>
          </a:p>
          <a:p>
            <a:pPr lvl="1"/>
            <a:r>
              <a:rPr lang="en-GB" altLang="en-US" sz="2400" dirty="0" smtClean="0"/>
              <a:t>But also informing and offering options</a:t>
            </a:r>
          </a:p>
          <a:p>
            <a:r>
              <a:rPr lang="en-GB" altLang="en-US" sz="2600" dirty="0" smtClean="0"/>
              <a:t>It is essential to involve stakeholders in SROI process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6"/>
            <a:ext cx="3923928" cy="18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464220" y="332656"/>
            <a:ext cx="7620000" cy="1527175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800000"/>
                </a:solidFill>
              </a:rPr>
              <a:t>The Process of </a:t>
            </a:r>
            <a:r>
              <a:rPr lang="en-GB" altLang="en-US" sz="3200" b="1" dirty="0">
                <a:solidFill>
                  <a:srgbClr val="800000"/>
                </a:solidFill>
              </a:rPr>
              <a:t>B</a:t>
            </a:r>
            <a:r>
              <a:rPr lang="en-GB" altLang="en-US" sz="3200" b="1" dirty="0" smtClean="0">
                <a:solidFill>
                  <a:srgbClr val="800000"/>
                </a:solidFill>
              </a:rPr>
              <a:t>ehaviour Change:</a:t>
            </a:r>
            <a:br>
              <a:rPr lang="en-GB" altLang="en-US" sz="3200" b="1" dirty="0" smtClean="0">
                <a:solidFill>
                  <a:srgbClr val="800000"/>
                </a:solidFill>
              </a:rPr>
            </a:br>
            <a:r>
              <a:rPr lang="en-GB" altLang="en-US" sz="3200" b="1" dirty="0" smtClean="0">
                <a:solidFill>
                  <a:srgbClr val="800000"/>
                </a:solidFill>
              </a:rPr>
              <a:t>How, where and when do we change 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5702" y="2060979"/>
            <a:ext cx="1399953" cy="864096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Information  Advice</a:t>
            </a:r>
          </a:p>
          <a:p>
            <a:pPr>
              <a:defRPr/>
            </a:pPr>
            <a:r>
              <a:rPr lang="en-GB" dirty="0" smtClean="0"/>
              <a:t>Support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912617">
            <a:off x="1354281" y="2723386"/>
            <a:ext cx="577992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1669069" y="3093295"/>
            <a:ext cx="1326229" cy="864096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Awareness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Interest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Desire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9400529">
            <a:off x="1478347" y="3991348"/>
            <a:ext cx="575334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3217530" y="3120030"/>
            <a:ext cx="1306305" cy="864096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Behaviour change support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 bwMode="auto">
          <a:xfrm>
            <a:off x="7732441" y="3112427"/>
            <a:ext cx="1368151" cy="80943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Long term health and wellbeing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3645620" y="2804015"/>
            <a:ext cx="450123" cy="288032"/>
          </a:xfrm>
          <a:prstGeom prst="rightArrow">
            <a:avLst>
              <a:gd name="adj1" fmla="val 5000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995298" y="3371396"/>
            <a:ext cx="260832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499636" y="3354353"/>
            <a:ext cx="1845305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 bwMode="auto">
          <a:xfrm>
            <a:off x="5022714" y="3808842"/>
            <a:ext cx="1322227" cy="350567"/>
          </a:xfrm>
          <a:prstGeom prst="flowChartAlternateProcess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Desistance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 bwMode="auto">
          <a:xfrm>
            <a:off x="0" y="3893822"/>
            <a:ext cx="1590390" cy="124816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Prices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Regulation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Availability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Environment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 bwMode="auto">
          <a:xfrm>
            <a:off x="3097242" y="4649155"/>
            <a:ext cx="1545766" cy="1057191"/>
          </a:xfrm>
          <a:prstGeom prst="flowChartAlternateProcess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Negative Social </a:t>
            </a:r>
            <a:r>
              <a:rPr lang="en-GB" dirty="0"/>
              <a:t>P</a:t>
            </a:r>
            <a:r>
              <a:rPr lang="en-GB" dirty="0" smtClean="0"/>
              <a:t>ressures Marketing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6200000">
            <a:off x="5603631" y="3592143"/>
            <a:ext cx="288030" cy="198142"/>
          </a:xfrm>
          <a:prstGeom prst="rightArrow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6200000">
            <a:off x="5353945" y="4420528"/>
            <a:ext cx="753891" cy="231653"/>
          </a:xfrm>
          <a:prstGeom prst="rightArrow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 bwMode="auto">
          <a:xfrm>
            <a:off x="3097242" y="2150696"/>
            <a:ext cx="1545766" cy="54247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G</a:t>
            </a:r>
            <a:r>
              <a:rPr lang="en-GB" dirty="0" smtClean="0">
                <a:solidFill>
                  <a:schemeClr val="bg1"/>
                </a:solidFill>
              </a:rPr>
              <a:t>roup support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Social Capital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4573287" y="5019820"/>
            <a:ext cx="487897" cy="288032"/>
          </a:xfrm>
          <a:prstGeom prst="rightArrow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6200000">
            <a:off x="3492672" y="4160450"/>
            <a:ext cx="698353" cy="345699"/>
          </a:xfrm>
          <a:prstGeom prst="rightArrow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 bwMode="auto">
          <a:xfrm>
            <a:off x="5037348" y="2207941"/>
            <a:ext cx="1368151" cy="43204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Self efficacy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 bwMode="auto">
          <a:xfrm>
            <a:off x="5029259" y="2834415"/>
            <a:ext cx="1368151" cy="36085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Persistence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643501" y="2333365"/>
            <a:ext cx="417683" cy="23258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5400000">
            <a:off x="5542814" y="2593589"/>
            <a:ext cx="282026" cy="2587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Flowchart: Alternate Process 44"/>
          <p:cNvSpPr/>
          <p:nvPr/>
        </p:nvSpPr>
        <p:spPr bwMode="auto">
          <a:xfrm>
            <a:off x="5061657" y="4913300"/>
            <a:ext cx="1423259" cy="605046"/>
          </a:xfrm>
          <a:prstGeom prst="flowChartAlternateProcess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Low self esteem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5400000">
            <a:off x="5603431" y="3227976"/>
            <a:ext cx="282026" cy="2587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Flowchart: Alternate Process 46"/>
          <p:cNvSpPr/>
          <p:nvPr/>
        </p:nvSpPr>
        <p:spPr bwMode="auto">
          <a:xfrm>
            <a:off x="6344941" y="3147360"/>
            <a:ext cx="1212134" cy="80943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Health/ wellbeing recovery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160734">
            <a:off x="7506892" y="3395709"/>
            <a:ext cx="220138" cy="2366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1507778" y="2333365"/>
            <a:ext cx="1650059" cy="2221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Intended and Unintended</a:t>
            </a:r>
            <a:br>
              <a:rPr lang="en-GB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Outcomes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Intended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Weight, diet and activity awareness</a:t>
            </a:r>
          </a:p>
          <a:p>
            <a:r>
              <a:rPr lang="en-GB" dirty="0" smtClean="0"/>
              <a:t>Reduced drinking due to price controls</a:t>
            </a:r>
          </a:p>
          <a:p>
            <a:r>
              <a:rPr lang="en-GB" dirty="0" smtClean="0"/>
              <a:t>Better social integration through volunteers</a:t>
            </a:r>
          </a:p>
          <a:p>
            <a:r>
              <a:rPr lang="en-GB" dirty="0" smtClean="0"/>
              <a:t>Early cancer detection and prevention</a:t>
            </a:r>
          </a:p>
          <a:p>
            <a:r>
              <a:rPr lang="en-GB" dirty="0" smtClean="0"/>
              <a:t>Reduce smoking in young women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Unintended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Stigma for people who do not conform to norms</a:t>
            </a:r>
          </a:p>
          <a:p>
            <a:r>
              <a:rPr lang="en-GB" dirty="0" smtClean="0"/>
              <a:t>More preloading or maybe switch to drugs</a:t>
            </a:r>
          </a:p>
          <a:p>
            <a:r>
              <a:rPr lang="en-GB" dirty="0" smtClean="0"/>
              <a:t>Existing community leaders feel bypassed</a:t>
            </a:r>
          </a:p>
          <a:p>
            <a:r>
              <a:rPr lang="en-GB" dirty="0" smtClean="0"/>
              <a:t>Increased patient anxiety and pressure on GPs</a:t>
            </a:r>
          </a:p>
          <a:p>
            <a:r>
              <a:rPr lang="en-GB" dirty="0" smtClean="0"/>
              <a:t>Smoking becomes a signal of identity for some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228600"/>
            <a:ext cx="6570662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Health Benefits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1050" y="1341438"/>
            <a:ext cx="6913563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QALYs = quality adjusted life years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Years of life are weighted between 0-1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Depending on the quality of life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seen by patients but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depends who you ask and when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varies with the age of the patient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QALY tables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DALYs = disability adjusted life years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 by WHO for burden of disease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DALYs = Years of Life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ost + Years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ived with Disability weighted by experts 0-1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QALYs gained ~ DALYs reduced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But original version included age weights</a:t>
            </a:r>
          </a:p>
        </p:txBody>
      </p:sp>
      <p:pic>
        <p:nvPicPr>
          <p:cNvPr id="43012" name="Picture 5" descr="Biot490Phot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90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3786188"/>
            <a:ext cx="1785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Margaret Chan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5811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NICE now suggest a value of between £20,00 &amp; £30,000 per QALY as the basis for evaluation and SROI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4" y="116632"/>
            <a:ext cx="28575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solidFill>
                  <a:srgbClr val="800000"/>
                </a:solidFill>
              </a:rPr>
              <a:t>What is social capital?</a:t>
            </a:r>
            <a:br>
              <a:rPr lang="en-GB" altLang="en-US" sz="3600" dirty="0" smtClean="0">
                <a:solidFill>
                  <a:srgbClr val="800000"/>
                </a:solidFill>
              </a:rPr>
            </a:br>
            <a:r>
              <a:rPr lang="en-GB" altLang="en-US" sz="3600" dirty="0" smtClean="0">
                <a:solidFill>
                  <a:srgbClr val="800000"/>
                </a:solidFill>
              </a:rPr>
              <a:t>Is it part of wellbeing?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850" y="1905000"/>
            <a:ext cx="8569325" cy="41148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Social capital is the framework of values and norms that fosters bonds within community groups, bridges between groups and links with formal and informal organisations*</a:t>
            </a:r>
          </a:p>
          <a:p>
            <a:pPr>
              <a:defRPr/>
            </a:pPr>
            <a:r>
              <a:rPr lang="en-GB" sz="2400" dirty="0" smtClean="0"/>
              <a:t>Behaviour both depends on and builds social capital</a:t>
            </a:r>
          </a:p>
          <a:p>
            <a:pPr lvl="1">
              <a:defRPr/>
            </a:pPr>
            <a:r>
              <a:rPr lang="en-GB" sz="2000" dirty="0" smtClean="0"/>
              <a:t>By recognising and influencing existing group norms</a:t>
            </a:r>
          </a:p>
          <a:p>
            <a:pPr lvl="1">
              <a:defRPr/>
            </a:pPr>
            <a:r>
              <a:rPr lang="en-GB" sz="2000" dirty="0" smtClean="0"/>
              <a:t>By forming social groups to support behaviour change persistence</a:t>
            </a:r>
          </a:p>
          <a:p>
            <a:pPr lvl="1">
              <a:defRPr/>
            </a:pPr>
            <a:r>
              <a:rPr lang="en-GB" sz="2000" dirty="0" smtClean="0"/>
              <a:t>By providing links to social support from community and services</a:t>
            </a:r>
            <a:endParaRPr lang="en-GB" sz="2000" dirty="0"/>
          </a:p>
          <a:p>
            <a:pPr>
              <a:defRPr/>
            </a:pPr>
            <a:r>
              <a:rPr lang="en-GB" sz="2400" dirty="0" smtClean="0"/>
              <a:t>Social capital is essential to wellbeing and equity</a:t>
            </a:r>
          </a:p>
          <a:p>
            <a:pPr lvl="1">
              <a:defRPr/>
            </a:pPr>
            <a:r>
              <a:rPr lang="en-GB" sz="2200" dirty="0" smtClean="0"/>
              <a:t>Most care (70%) is from community resources</a:t>
            </a:r>
          </a:p>
          <a:p>
            <a:pPr lvl="1">
              <a:defRPr/>
            </a:pPr>
            <a:r>
              <a:rPr lang="en-GB" sz="2200" dirty="0" smtClean="0"/>
              <a:t>Most behaviour is determined by community norms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dirty="0" smtClean="0"/>
              <a:t>* Rosalyn Harper (2002)  “The Measurement of Social Capital in the UK” National Statistics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5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800000"/>
                </a:solidFill>
              </a:rPr>
              <a:t>Why is improving equity</a:t>
            </a:r>
            <a:br>
              <a:rPr lang="en-GB" altLang="en-US" sz="3600" dirty="0" smtClean="0">
                <a:solidFill>
                  <a:srgbClr val="800000"/>
                </a:solidFill>
              </a:rPr>
            </a:br>
            <a:r>
              <a:rPr lang="en-GB" altLang="en-US" sz="3600" dirty="0" smtClean="0">
                <a:solidFill>
                  <a:srgbClr val="800000"/>
                </a:solidFill>
              </a:rPr>
              <a:t> important for wellbeing?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51395" y="1677919"/>
            <a:ext cx="8785225" cy="4114800"/>
          </a:xfrm>
        </p:spPr>
        <p:txBody>
          <a:bodyPr/>
          <a:lstStyle/>
          <a:p>
            <a:r>
              <a:rPr lang="en-GB" altLang="en-US" sz="2400" dirty="0"/>
              <a:t>I</a:t>
            </a:r>
            <a:r>
              <a:rPr lang="en-GB" altLang="en-US" sz="2400" dirty="0" smtClean="0"/>
              <a:t>t is morally wrong to allow disadvantage to determine outcomes - so equity is an objective of health and wellbeing</a:t>
            </a:r>
          </a:p>
          <a:p>
            <a:r>
              <a:rPr lang="en-GB" altLang="en-US" sz="2400" dirty="0" smtClean="0"/>
              <a:t>People in the most deprived areas, have a life expectancy 3-4 years less than those in  the least deprived areas, about 2 years less than the average they also score lower wellbeing </a:t>
            </a:r>
          </a:p>
          <a:p>
            <a:r>
              <a:rPr lang="en-GB" altLang="en-US" sz="2400" dirty="0" smtClean="0"/>
              <a:t>Reducing inequality in health and wellbeing is also a social value and a target for Local Authorities and NHS.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8496944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aham\AppData\Local\Microsoft\Windows\Temporary Internet Files\Content.IE5\OMLKUB9A\communi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3563888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296472" cy="1527175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00000"/>
                </a:solidFill>
              </a:rPr>
              <a:t>Is Integrated Health and Social Care Important for Wellbeing?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05000"/>
            <a:ext cx="8568952" cy="4548336"/>
          </a:xfrm>
        </p:spPr>
        <p:txBody>
          <a:bodyPr/>
          <a:lstStyle/>
          <a:p>
            <a:r>
              <a:rPr lang="en-GB" sz="2400" dirty="0" smtClean="0"/>
              <a:t>Integrated care creates social value and wellbeing</a:t>
            </a:r>
          </a:p>
          <a:p>
            <a:pPr lvl="1"/>
            <a:r>
              <a:rPr lang="en-GB" sz="2400" dirty="0" smtClean="0"/>
              <a:t>See </a:t>
            </a:r>
            <a:r>
              <a:rPr lang="en-GB" sz="2400" dirty="0"/>
              <a:t>LGA </a:t>
            </a:r>
            <a:r>
              <a:rPr lang="en-GB" sz="2400" dirty="0" smtClean="0"/>
              <a:t>resources </a:t>
            </a: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://www.local.gov.uk/health-wellbeing-and-adult-social-care/-/</a:t>
            </a:r>
            <a:r>
              <a:rPr lang="en-GB" sz="1600" dirty="0" smtClean="0">
                <a:hlinkClick r:id="rId3"/>
              </a:rPr>
              <a:t>journal_content/56/10180/4060433/ARTICLE</a:t>
            </a:r>
            <a:r>
              <a:rPr lang="en-GB" sz="1600" dirty="0" smtClean="0"/>
              <a:t>  </a:t>
            </a:r>
            <a:endParaRPr lang="en-GB" sz="1800" dirty="0" smtClean="0"/>
          </a:p>
          <a:p>
            <a:r>
              <a:rPr lang="en-GB" sz="2400" dirty="0" smtClean="0"/>
              <a:t>This goes further than LA/NHS cooperation</a:t>
            </a:r>
          </a:p>
          <a:p>
            <a:pPr lvl="1"/>
            <a:r>
              <a:rPr lang="en-GB" sz="2400" dirty="0" smtClean="0"/>
              <a:t>It requires community engagement in co-production of advice, support and neighbourhood schemes</a:t>
            </a:r>
          </a:p>
          <a:p>
            <a:pPr lvl="1"/>
            <a:r>
              <a:rPr lang="en-GB" sz="2400" dirty="0" smtClean="0"/>
              <a:t>Thoughtful redesign of: housing, advice and support services, community spaces, transport, access to the high street and shops.</a:t>
            </a:r>
          </a:p>
          <a:p>
            <a:pPr lvl="1"/>
            <a:r>
              <a:rPr lang="en-GB" sz="2400" dirty="0" smtClean="0"/>
              <a:t>Community, communication and contact</a:t>
            </a:r>
          </a:p>
          <a:p>
            <a:pPr lvl="1"/>
            <a:endParaRPr lang="en-GB" sz="2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5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334250" cy="1582316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rgbClr val="800000"/>
                </a:solidFill>
              </a:rPr>
              <a:t>SROI Describes, Measures and Values Outcomes and Costs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79388" y="1700213"/>
            <a:ext cx="8964612" cy="4714875"/>
          </a:xfrm>
        </p:spPr>
        <p:txBody>
          <a:bodyPr/>
          <a:lstStyle/>
          <a:p>
            <a:r>
              <a:rPr lang="en-GB" altLang="en-US" sz="2400" dirty="0" smtClean="0"/>
              <a:t>SROI requires clarity of goals, outcomes and measures</a:t>
            </a:r>
          </a:p>
          <a:p>
            <a:pPr lvl="1"/>
            <a:r>
              <a:rPr lang="en-GB" altLang="en-US" sz="2400" dirty="0" smtClean="0"/>
              <a:t>Describe, measure and value costs and impacts</a:t>
            </a:r>
          </a:p>
          <a:p>
            <a:pPr lvl="1"/>
            <a:r>
              <a:rPr lang="en-GB" altLang="en-US" sz="2400" dirty="0" smtClean="0"/>
              <a:t>Relate interim impacts to long term wellbeing measures</a:t>
            </a:r>
          </a:p>
          <a:p>
            <a:pPr lvl="1"/>
            <a:r>
              <a:rPr lang="en-GB" altLang="en-US" sz="2400" dirty="0" smtClean="0"/>
              <a:t>Consider uncertainties and risks</a:t>
            </a:r>
          </a:p>
          <a:p>
            <a:pPr lvl="1"/>
            <a:r>
              <a:rPr lang="en-GB" altLang="en-US" sz="2400" dirty="0" smtClean="0"/>
              <a:t>Relate costs to current value of social gains</a:t>
            </a:r>
          </a:p>
          <a:p>
            <a:pPr lvl="2"/>
            <a:r>
              <a:rPr lang="en-GB" altLang="en-US" sz="2000" dirty="0" smtClean="0"/>
              <a:t>By applying a social time preference rate (discount rate) </a:t>
            </a:r>
          </a:p>
          <a:p>
            <a:r>
              <a:rPr lang="en-GB" altLang="en-US" sz="2600" dirty="0" smtClean="0"/>
              <a:t>To produce a cost per unit value of social wellbeing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5526088" cy="1527175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800000"/>
                </a:solidFill>
              </a:rPr>
              <a:t>Some Questions? </a:t>
            </a:r>
            <a:endParaRPr lang="en-US" altLang="en-US" sz="4000" b="1" dirty="0" smtClean="0">
              <a:solidFill>
                <a:srgbClr val="8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40960" cy="47661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What is value for money?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Whose values are we talking about?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What do we mean by wellbeing?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How do we measure social value?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What is Social Return on Investment?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Why do LAs and NHS need a common language?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How do we predict long term behaviour outcomes?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When we can only measure short term change?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How do we allow for uncertainty?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And discount long term impacts?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70033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solidFill>
                  <a:srgbClr val="800000"/>
                </a:solidFill>
              </a:rPr>
              <a:t>Recognising </a:t>
            </a:r>
            <a:br>
              <a:rPr lang="en-GB" altLang="en-US" sz="3600" b="1" dirty="0" smtClean="0">
                <a:solidFill>
                  <a:srgbClr val="800000"/>
                </a:solidFill>
              </a:rPr>
            </a:br>
            <a:r>
              <a:rPr lang="en-GB" altLang="en-US" sz="3600" b="1" dirty="0" smtClean="0">
                <a:solidFill>
                  <a:srgbClr val="800000"/>
                </a:solidFill>
              </a:rPr>
              <a:t>Uncertainty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179887"/>
          </a:xfrm>
        </p:spPr>
        <p:txBody>
          <a:bodyPr/>
          <a:lstStyle/>
          <a:p>
            <a:r>
              <a:rPr lang="en-GB" altLang="en-US" sz="2400" dirty="0" smtClean="0"/>
              <a:t>Most health data is uncertain </a:t>
            </a:r>
          </a:p>
          <a:p>
            <a:r>
              <a:rPr lang="en-GB" altLang="en-US" sz="2400" dirty="0" smtClean="0"/>
              <a:t>Behaviour change is particularly difficult to predict, and</a:t>
            </a:r>
          </a:p>
          <a:p>
            <a:r>
              <a:rPr lang="en-GB" altLang="en-US" sz="2400" dirty="0" smtClean="0"/>
              <a:t>Long term future projections even more so</a:t>
            </a:r>
          </a:p>
          <a:p>
            <a:r>
              <a:rPr lang="en-GB" altLang="en-US" sz="2400" dirty="0" smtClean="0"/>
              <a:t>With many causes and consequences</a:t>
            </a:r>
          </a:p>
          <a:p>
            <a:r>
              <a:rPr lang="en-GB" altLang="en-US" sz="2400" dirty="0" smtClean="0"/>
              <a:t>Often based on assumptions, so</a:t>
            </a:r>
          </a:p>
          <a:p>
            <a:r>
              <a:rPr lang="en-GB" altLang="en-US" sz="2400" dirty="0" smtClean="0"/>
              <a:t>Recognise uncertainty and estimate ranges of values</a:t>
            </a:r>
          </a:p>
          <a:p>
            <a:r>
              <a:rPr lang="en-GB" altLang="en-US" sz="2400" dirty="0" smtClean="0"/>
              <a:t>Establish confidence interval (probability of outcome)</a:t>
            </a:r>
          </a:p>
          <a:p>
            <a:r>
              <a:rPr lang="en-GB" altLang="en-US" sz="2400" dirty="0" smtClean="0"/>
              <a:t>Perform sensitivity analysis</a:t>
            </a:r>
          </a:p>
          <a:p>
            <a:pPr lvl="1"/>
            <a:r>
              <a:rPr lang="en-GB" altLang="en-US" sz="2000" dirty="0" smtClean="0"/>
              <a:t>Test outcomes when assumptions change</a:t>
            </a:r>
          </a:p>
          <a:p>
            <a:pPr lvl="1"/>
            <a:r>
              <a:rPr lang="en-GB" altLang="en-US" sz="2000" dirty="0" smtClean="0"/>
              <a:t>Don’t pretend precise knowledge </a:t>
            </a:r>
          </a:p>
          <a:p>
            <a:pPr lvl="1"/>
            <a:endParaRPr lang="en-GB" altLang="en-US" sz="2400" dirty="0" smtClean="0"/>
          </a:p>
          <a:p>
            <a:endParaRPr lang="en-GB" alt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35" y="116632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5526088" cy="1527175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800000"/>
                </a:solidFill>
              </a:rPr>
              <a:t>Value for Money in Health and Wellbeing</a:t>
            </a:r>
            <a:endParaRPr lang="en-US" altLang="en-US" sz="4000" b="1" dirty="0" smtClean="0">
              <a:solidFill>
                <a:srgbClr val="8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58950"/>
            <a:ext cx="85344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200" dirty="0"/>
              <a:t>I</a:t>
            </a:r>
            <a:r>
              <a:rPr lang="en-GB" altLang="en-US" sz="3200" dirty="0" smtClean="0"/>
              <a:t>s not an exact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Long term impacts are mostly expert consensus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 smtClean="0"/>
              <a:t>Outcomes always depend upon </a:t>
            </a:r>
            <a:r>
              <a:rPr lang="en-GB" altLang="en-US" sz="2600" dirty="0"/>
              <a:t>a</a:t>
            </a:r>
            <a:r>
              <a:rPr lang="en-GB" altLang="en-US" sz="2600" dirty="0" smtClean="0"/>
              <a:t>ssumptions</a:t>
            </a:r>
          </a:p>
          <a:p>
            <a:pPr eaLnBrk="1" hangingPunct="1"/>
            <a:r>
              <a:rPr lang="en-GB" altLang="en-US" sz="3200" dirty="0" smtClean="0"/>
              <a:t>It requires both descriptions and measures</a:t>
            </a:r>
          </a:p>
          <a:p>
            <a:pPr lvl="1" eaLnBrk="1" hangingPunct="1"/>
            <a:r>
              <a:rPr lang="en-GB" altLang="en-US" dirty="0" smtClean="0"/>
              <a:t>Qualitative and quantitative methods</a:t>
            </a:r>
          </a:p>
          <a:p>
            <a:pPr eaLnBrk="1" hangingPunct="1"/>
            <a:r>
              <a:rPr lang="en-GB" altLang="en-US" dirty="0" smtClean="0"/>
              <a:t>But most importantly a shared understanding</a:t>
            </a:r>
          </a:p>
          <a:p>
            <a:pPr lvl="1" eaLnBrk="1" hangingPunct="1"/>
            <a:r>
              <a:rPr lang="en-GB" altLang="en-US" dirty="0" smtClean="0"/>
              <a:t>Of what health and wellbeing means for people</a:t>
            </a:r>
          </a:p>
          <a:p>
            <a:pPr lvl="1" eaLnBrk="1" hangingPunct="1"/>
            <a:r>
              <a:rPr lang="en-GB" altLang="en-US" dirty="0" smtClean="0"/>
              <a:t>So engagement must be part of the process</a:t>
            </a:r>
          </a:p>
          <a:p>
            <a:pPr eaLnBrk="1" hangingPunct="1"/>
            <a:r>
              <a:rPr lang="en-GB" altLang="en-US" dirty="0" smtClean="0"/>
              <a:t>Value for money provides a common language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63754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z="3600" b="1" smtClean="0">
                <a:solidFill>
                  <a:srgbClr val="800000"/>
                </a:solidFill>
              </a:rPr>
              <a:t>Further reading</a:t>
            </a:r>
            <a:endParaRPr lang="en-US" altLang="en-US" sz="3600" b="1" smtClean="0">
              <a:solidFill>
                <a:srgbClr val="80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28100" cy="4824412"/>
          </a:xfrm>
        </p:spPr>
        <p:txBody>
          <a:bodyPr/>
          <a:lstStyle/>
          <a:p>
            <a:pPr lvl="1">
              <a:defRPr/>
            </a:pPr>
            <a:r>
              <a:rPr lang="en-GB" sz="1800" dirty="0" smtClean="0"/>
              <a:t>For definitions of wellbeing visit National Wellbeing Institute Australia</a:t>
            </a:r>
          </a:p>
          <a:p>
            <a:pPr lvl="2">
              <a:defRPr/>
            </a:pPr>
            <a:r>
              <a:rPr lang="en-GB" sz="1400" dirty="0" smtClean="0"/>
              <a:t>See </a:t>
            </a:r>
            <a:r>
              <a:rPr lang="en-GB" sz="1400" dirty="0">
                <a:hlinkClick r:id="rId3"/>
              </a:rPr>
              <a:t>http://nwia.idwellness.org/2011/02/28/definitions-of-wellbeing-quality-of-life-and-wellness/</a:t>
            </a:r>
            <a:r>
              <a:rPr lang="en-GB" sz="1400" dirty="0"/>
              <a:t> </a:t>
            </a:r>
            <a:endParaRPr lang="en-GB" sz="1400" dirty="0" smtClean="0"/>
          </a:p>
          <a:p>
            <a:pPr lvl="1">
              <a:defRPr/>
            </a:pPr>
            <a:r>
              <a:rPr lang="en-GB" sz="1800" dirty="0" smtClean="0"/>
              <a:t>Investigate the New Economic Foundation resources and network for SROI</a:t>
            </a:r>
          </a:p>
          <a:p>
            <a:pPr lvl="2">
              <a:defRPr/>
            </a:pPr>
            <a:r>
              <a:rPr lang="en-GB" sz="1400" dirty="0"/>
              <a:t>See </a:t>
            </a:r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www.neweconomics.org/publications/entry/a-guide-to-social-return-on-investment</a:t>
            </a:r>
            <a:r>
              <a:rPr lang="en-GB" sz="1400" dirty="0" smtClean="0"/>
              <a:t> </a:t>
            </a:r>
          </a:p>
          <a:p>
            <a:pPr lvl="2">
              <a:defRPr/>
            </a:pPr>
            <a:r>
              <a:rPr lang="en-GB" sz="1400" dirty="0"/>
              <a:t>And </a:t>
            </a:r>
            <a:r>
              <a:rPr lang="en-GB" sz="1400" dirty="0">
                <a:hlinkClick r:id="rId5"/>
              </a:rPr>
              <a:t>http://</a:t>
            </a:r>
            <a:r>
              <a:rPr lang="en-GB" sz="1400" dirty="0" smtClean="0">
                <a:hlinkClick r:id="rId5"/>
              </a:rPr>
              <a:t>www.neweconomics.org/publications/by/well-being</a:t>
            </a:r>
            <a:r>
              <a:rPr lang="en-GB" sz="1400" dirty="0" smtClean="0"/>
              <a:t> </a:t>
            </a:r>
          </a:p>
          <a:p>
            <a:pPr lvl="1">
              <a:defRPr/>
            </a:pPr>
            <a:r>
              <a:rPr lang="en-GB" sz="1800" dirty="0" smtClean="0"/>
              <a:t>Review National Wellbeing Measures for the UK at ONS web site</a:t>
            </a:r>
          </a:p>
          <a:p>
            <a:pPr lvl="2">
              <a:defRPr/>
            </a:pPr>
            <a:r>
              <a:rPr lang="en-GB" sz="1400" dirty="0">
                <a:hlinkClick r:id="rId6"/>
              </a:rPr>
              <a:t>http://</a:t>
            </a:r>
            <a:r>
              <a:rPr lang="en-GB" sz="1400" dirty="0" smtClean="0">
                <a:hlinkClick r:id="rId6"/>
              </a:rPr>
              <a:t>www.ons.gov.uk/ons/dcp171766_377786.pdf</a:t>
            </a:r>
            <a:r>
              <a:rPr lang="en-GB" sz="1400" dirty="0" smtClean="0"/>
              <a:t> </a:t>
            </a:r>
          </a:p>
          <a:p>
            <a:pPr lvl="1">
              <a:defRPr/>
            </a:pPr>
            <a:r>
              <a:rPr lang="en-GB" sz="1800" dirty="0" smtClean="0"/>
              <a:t>Scottish Government Guide to Measuring Wellbeing for Young Persons</a:t>
            </a:r>
          </a:p>
          <a:p>
            <a:pPr lvl="2">
              <a:defRPr/>
            </a:pPr>
            <a:r>
              <a:rPr lang="en-GB" sz="1400" dirty="0"/>
              <a:t>See </a:t>
            </a:r>
            <a:r>
              <a:rPr lang="en-GB" sz="1400" dirty="0">
                <a:hlinkClick r:id="rId7"/>
              </a:rPr>
              <a:t>http://</a:t>
            </a:r>
            <a:r>
              <a:rPr lang="en-GB" sz="1400" dirty="0" smtClean="0">
                <a:hlinkClick r:id="rId7"/>
              </a:rPr>
              <a:t>www.scotland.gov.uk/Topics/People/Young-People/gettingitright/background/wellbeing</a:t>
            </a:r>
            <a:r>
              <a:rPr lang="en-GB" sz="1400" dirty="0" smtClean="0"/>
              <a:t> </a:t>
            </a:r>
          </a:p>
          <a:p>
            <a:pPr lvl="1">
              <a:defRPr/>
            </a:pPr>
            <a:r>
              <a:rPr lang="en-GB" sz="1800" dirty="0" smtClean="0"/>
              <a:t>Look at the National Social Marketing Centre  Value for Money resources at</a:t>
            </a:r>
          </a:p>
          <a:p>
            <a:pPr lvl="2">
              <a:defRPr/>
            </a:pPr>
            <a:r>
              <a:rPr lang="en-GB" sz="1600" dirty="0" smtClean="0"/>
              <a:t>See  </a:t>
            </a:r>
            <a:r>
              <a:rPr lang="en-GB" sz="1400" u="sng" dirty="0" smtClean="0">
                <a:hlinkClick r:id="rId8"/>
              </a:rPr>
              <a:t>http://thensmc.com/resources/vfm</a:t>
            </a:r>
            <a:r>
              <a:rPr lang="en-GB" sz="1400" dirty="0" smtClean="0"/>
              <a:t> </a:t>
            </a:r>
          </a:p>
          <a:p>
            <a:pPr lvl="1">
              <a:defRPr/>
            </a:pPr>
            <a:r>
              <a:rPr lang="en-GB" sz="1800" dirty="0" smtClean="0"/>
              <a:t>My web site</a:t>
            </a:r>
            <a:r>
              <a:rPr lang="en-GB" sz="1600" dirty="0" smtClean="0"/>
              <a:t> </a:t>
            </a:r>
            <a:r>
              <a:rPr lang="en-GB" sz="1800" dirty="0" smtClean="0"/>
              <a:t>provides learning sessions and tools</a:t>
            </a:r>
            <a:r>
              <a:rPr lang="en-GB" sz="2000" dirty="0" smtClean="0"/>
              <a:t> for VfM </a:t>
            </a:r>
          </a:p>
          <a:p>
            <a:pPr lvl="2">
              <a:defRPr/>
            </a:pPr>
            <a:r>
              <a:rPr lang="en-GB" sz="1600" dirty="0" smtClean="0"/>
              <a:t>See </a:t>
            </a:r>
            <a:r>
              <a:rPr lang="en-GB" sz="1400" dirty="0" smtClean="0">
                <a:hlinkClick r:id="rId9"/>
              </a:rPr>
              <a:t>http://www.building-leadership-for-health.org.uk</a:t>
            </a:r>
            <a:r>
              <a:rPr lang="en-GB" sz="1400" dirty="0" smtClean="0"/>
              <a:t> </a:t>
            </a:r>
          </a:p>
          <a:p>
            <a:pPr lvl="2">
              <a:defRPr/>
            </a:pPr>
            <a:r>
              <a:rPr lang="en-GB" sz="1600" dirty="0" smtClean="0"/>
              <a:t>See page “Evaluating Behaviour Change” for downloadable resources 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GB" dirty="0" smtClean="0"/>
          </a:p>
          <a:p>
            <a:pPr marL="914400" lvl="2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1173435"/>
          </a:xfrm>
          <a:noFill/>
        </p:spPr>
        <p:txBody>
          <a:bodyPr/>
          <a:lstStyle/>
          <a:p>
            <a:r>
              <a:rPr lang="en-GB" altLang="en-US" sz="3600" b="1" dirty="0" smtClean="0">
                <a:solidFill>
                  <a:srgbClr val="800000"/>
                </a:solidFill>
              </a:rPr>
              <a:t>Further reading</a:t>
            </a:r>
            <a:endParaRPr lang="en-US" altLang="en-US" sz="3600" b="1" dirty="0" smtClean="0">
              <a:solidFill>
                <a:srgbClr val="80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404664"/>
            <a:ext cx="7772400" cy="6048671"/>
          </a:xfrm>
        </p:spPr>
        <p:txBody>
          <a:bodyPr/>
          <a:lstStyle/>
          <a:p>
            <a:pPr lvl="1">
              <a:defRPr/>
            </a:pPr>
            <a:endParaRPr lang="en-GB" dirty="0" smtClean="0"/>
          </a:p>
          <a:p>
            <a:pPr marL="914400" lvl="2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20688" y="908720"/>
            <a:ext cx="8424936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Croydon Councils guidelines on creating social value: </a:t>
            </a:r>
            <a:r>
              <a:rPr lang="en-GB" dirty="0">
                <a:latin typeface="Calibri"/>
                <a:hlinkClick r:id="rId3"/>
              </a:rPr>
              <a:t>https://www.croydon.gov.uk/sites/default/files/articles/downloads/socialvalue.pdf</a:t>
            </a:r>
            <a:endParaRPr lang="en-GB" dirty="0">
              <a:latin typeface="Calibri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Liverpool Clinical Commissioning Group Social Value Strategy and Action Plan </a:t>
            </a:r>
            <a:r>
              <a:rPr lang="en-GB" sz="1400" dirty="0">
                <a:latin typeface="Calibri"/>
                <a:hlinkClick r:id="rId4"/>
              </a:rPr>
              <a:t>http://www.liverpoolccg.nhs.uk/Library/About_us/Publications/Social_Value_Strategy_LCCG_2014.pdf</a:t>
            </a:r>
            <a:r>
              <a:rPr lang="en-GB" sz="1400" dirty="0">
                <a:latin typeface="Calibri"/>
              </a:rPr>
              <a:t> </a:t>
            </a:r>
            <a:endParaRPr lang="en-GB" sz="1200" dirty="0">
              <a:latin typeface="Calibri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The NICE evaluation tools for tobacco, activity and alcohol     </a:t>
            </a:r>
            <a:r>
              <a:rPr lang="en-GB" sz="1400" dirty="0">
                <a:latin typeface="Calibri"/>
                <a:hlinkClick r:id="rId5"/>
              </a:rPr>
              <a:t>http://www.nice.org.uk/About/What-we-do/Into-practice/Return-on-investment-tools/Tobacco-return-on-investment-tool</a:t>
            </a:r>
            <a:r>
              <a:rPr lang="en-GB" sz="1400" dirty="0">
                <a:latin typeface="Calibri"/>
              </a:rPr>
              <a:t>                                                                                                              </a:t>
            </a:r>
            <a:r>
              <a:rPr lang="en-GB" sz="1400" dirty="0">
                <a:latin typeface="Calibri"/>
                <a:hlinkClick r:id="rId6"/>
              </a:rPr>
              <a:t>http://www.nice.org.uk/About/What-we-do/Into-practice/Return-on-investment-tools/Physical-activity-return-on-investment-tool</a:t>
            </a:r>
            <a:r>
              <a:rPr lang="en-GB" sz="1400" dirty="0">
                <a:latin typeface="Calibri"/>
              </a:rPr>
              <a:t>  </a:t>
            </a:r>
            <a:r>
              <a:rPr lang="en-GB" sz="1800" dirty="0">
                <a:latin typeface="Calibri"/>
              </a:rPr>
              <a:t>                                                       </a:t>
            </a:r>
            <a:r>
              <a:rPr lang="en-GB" sz="1400" dirty="0">
                <a:latin typeface="Calibri"/>
                <a:hlinkClick r:id="rId7"/>
              </a:rPr>
              <a:t>http://www.nice.org.uk/About/What-we-do/Into-practice/Return-on-investment-tools/Alcohol-return-on-investment-tool</a:t>
            </a:r>
            <a:r>
              <a:rPr lang="en-GB" sz="1400" dirty="0">
                <a:latin typeface="Calibri"/>
              </a:rPr>
              <a:t>  </a:t>
            </a:r>
          </a:p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The NAVCA report on Measuring social value can be downloaded from </a:t>
            </a:r>
            <a:r>
              <a:rPr lang="en-GB" sz="1400" dirty="0">
                <a:latin typeface="Calibri"/>
                <a:hlinkClick r:id="rId8"/>
              </a:rPr>
              <a:t>http://www.navca.org.uk/localvs/lcp/research</a:t>
            </a:r>
            <a:r>
              <a:rPr lang="en-GB" sz="1400" dirty="0">
                <a:latin typeface="Calibri"/>
              </a:rPr>
              <a:t>  </a:t>
            </a:r>
            <a:endParaRPr lang="en-GB" sz="1800" dirty="0">
              <a:latin typeface="Calibri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The ASH toolkit for measuring the cost of tobacco to the local economy </a:t>
            </a:r>
            <a:r>
              <a:rPr lang="en-GB" sz="1400" dirty="0">
                <a:latin typeface="Calibri"/>
                <a:hlinkClick r:id="rId9"/>
              </a:rPr>
              <a:t>http://www.ash.org.uk/localtoolkit/</a:t>
            </a:r>
            <a:r>
              <a:rPr lang="en-GB" sz="1400" dirty="0">
                <a:latin typeface="Calibri"/>
              </a:rPr>
              <a:t>  </a:t>
            </a:r>
            <a:endParaRPr lang="en-GB" sz="1800" dirty="0">
              <a:latin typeface="Calibri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NHS Guides and Tools at </a:t>
            </a:r>
            <a:r>
              <a:rPr lang="en-GB" sz="1400" dirty="0">
                <a:latin typeface="Calibri"/>
                <a:hlinkClick r:id="rId10"/>
              </a:rPr>
              <a:t>http://www.institute.nhs.uk/quality_and_service_improvement_tools/quality_and_service_improvement_tools/Return_on_Investment_%28ROI%29_calculator.html</a:t>
            </a:r>
            <a:r>
              <a:rPr lang="en-GB" sz="1400" dirty="0">
                <a:latin typeface="Calibri"/>
              </a:rPr>
              <a:t>  </a:t>
            </a:r>
            <a:r>
              <a:rPr lang="en-GB" sz="1400" dirty="0">
                <a:latin typeface="Calibri"/>
                <a:hlinkClick r:id="rId11"/>
              </a:rPr>
              <a:t>https://www.gov.uk/government/uploads/system/uploads/attachment_data/file/215895/dh_122354.pdf</a:t>
            </a:r>
            <a:r>
              <a:rPr lang="en-GB" sz="1400" dirty="0">
                <a:latin typeface="Calibri"/>
              </a:rPr>
              <a:t>  </a:t>
            </a:r>
            <a:r>
              <a:rPr lang="en-GB" sz="1400" dirty="0">
                <a:latin typeface="Calibri"/>
                <a:hlinkClick r:id="rId12"/>
              </a:rPr>
              <a:t>http://www.thesroinetwork.org/publications/doc_details/224-guide-to-commissioning-for-maximum-value</a:t>
            </a:r>
            <a:r>
              <a:rPr lang="en-GB" sz="1400" dirty="0">
                <a:latin typeface="Calibri"/>
              </a:rPr>
              <a:t>  </a:t>
            </a:r>
            <a:r>
              <a:rPr lang="en-GB" sz="1400" dirty="0">
                <a:latin typeface="Calibri"/>
                <a:hlinkClick r:id="rId13"/>
              </a:rPr>
              <a:t>http://www.nhsconfed.org/~/media/Confederation/Files/Publications/Documents/building-social-value.pdf</a:t>
            </a:r>
            <a:r>
              <a:rPr lang="en-GB" sz="1400" dirty="0">
                <a:latin typeface="Calibri"/>
              </a:rPr>
              <a:t>  </a:t>
            </a:r>
          </a:p>
          <a:p>
            <a:pPr lvl="1">
              <a:spcBef>
                <a:spcPct val="20000"/>
              </a:spcBef>
              <a:defRPr/>
            </a:pPr>
            <a:r>
              <a:rPr lang="en-GB" dirty="0">
                <a:latin typeface="Calibri"/>
              </a:rPr>
              <a:t>The HACT </a:t>
            </a:r>
            <a:r>
              <a:rPr lang="en-GB" dirty="0" smtClean="0">
                <a:latin typeface="Calibri"/>
              </a:rPr>
              <a:t>(Housing Associations Charitable Trust) Guides </a:t>
            </a:r>
            <a:r>
              <a:rPr lang="en-GB" dirty="0">
                <a:latin typeface="Calibri"/>
              </a:rPr>
              <a:t>and Measures of social value                                       </a:t>
            </a:r>
            <a:r>
              <a:rPr lang="en-GB" sz="1400" dirty="0">
                <a:latin typeface="Calibri"/>
                <a:hlinkClick r:id="rId14"/>
              </a:rPr>
              <a:t>http://www.hact.org.uk/social-value-publications</a:t>
            </a:r>
            <a:r>
              <a:rPr lang="en-GB" sz="1400" dirty="0"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906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4764"/>
            <a:ext cx="3024336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800000"/>
                </a:solidFill>
              </a:rPr>
              <a:t>Basic Value for Money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3850" y="1905000"/>
            <a:ext cx="8712200" cy="4114800"/>
          </a:xfrm>
        </p:spPr>
        <p:txBody>
          <a:bodyPr/>
          <a:lstStyle/>
          <a:p>
            <a:r>
              <a:rPr lang="en-GB" altLang="en-US" sz="2800" dirty="0" smtClean="0"/>
              <a:t>Getting high benefits for low cost</a:t>
            </a:r>
          </a:p>
          <a:p>
            <a:pPr lvl="1"/>
            <a:r>
              <a:rPr lang="en-GB" altLang="en-US" sz="2400" dirty="0" smtClean="0"/>
              <a:t>Is obviously good value for money</a:t>
            </a:r>
          </a:p>
          <a:p>
            <a:r>
              <a:rPr lang="en-GB" altLang="en-US" sz="2800" dirty="0" smtClean="0"/>
              <a:t>And if high cost produces low benefits</a:t>
            </a:r>
          </a:p>
          <a:p>
            <a:pPr lvl="1"/>
            <a:r>
              <a:rPr lang="en-GB" altLang="en-US" sz="2400" dirty="0" smtClean="0"/>
              <a:t>This is obviously poor value for money</a:t>
            </a:r>
          </a:p>
          <a:p>
            <a:r>
              <a:rPr lang="en-GB" altLang="en-US" sz="2800" dirty="0" smtClean="0"/>
              <a:t>But most schemes have intermediate costs/benefits</a:t>
            </a:r>
          </a:p>
          <a:p>
            <a:pPr lvl="1"/>
            <a:r>
              <a:rPr lang="en-GB" altLang="en-US" sz="2600" dirty="0" smtClean="0"/>
              <a:t>So we need to establish a ratio showing how much it is worth spending for 1 unit of benefit</a:t>
            </a:r>
          </a:p>
          <a:p>
            <a:pPr lvl="1"/>
            <a:r>
              <a:rPr lang="en-GB" altLang="en-US" sz="2600" dirty="0" smtClean="0"/>
              <a:t>The cost benefit ratio of acceptable cost/benefits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0"/>
          <p:cNvSpPr txBox="1">
            <a:spLocks noChangeArrowheads="1"/>
          </p:cNvSpPr>
          <p:nvPr/>
        </p:nvSpPr>
        <p:spPr bwMode="auto">
          <a:xfrm>
            <a:off x="0" y="3878263"/>
            <a:ext cx="91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cost</a:t>
            </a:r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4375150" y="1517650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benefit</a:t>
            </a: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4319588" y="6369050"/>
            <a:ext cx="123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benefit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8104188" y="4124325"/>
            <a:ext cx="1039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cost</a:t>
            </a:r>
          </a:p>
        </p:txBody>
      </p:sp>
      <p:cxnSp>
        <p:nvCxnSpPr>
          <p:cNvPr id="39942" name="Straight Connector 5"/>
          <p:cNvCxnSpPr>
            <a:cxnSpLocks noChangeShapeType="1"/>
          </p:cNvCxnSpPr>
          <p:nvPr/>
        </p:nvCxnSpPr>
        <p:spPr bwMode="auto">
          <a:xfrm>
            <a:off x="558800" y="4111625"/>
            <a:ext cx="76327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Connector 3"/>
          <p:cNvCxnSpPr>
            <a:cxnSpLocks noChangeShapeType="1"/>
          </p:cNvCxnSpPr>
          <p:nvPr/>
        </p:nvCxnSpPr>
        <p:spPr bwMode="auto">
          <a:xfrm>
            <a:off x="4295775" y="1857375"/>
            <a:ext cx="20638" cy="48244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4" name="Right Triangle 24"/>
          <p:cNvSpPr>
            <a:spLocks noChangeArrowheads="1"/>
          </p:cNvSpPr>
          <p:nvPr/>
        </p:nvSpPr>
        <p:spPr bwMode="auto">
          <a:xfrm>
            <a:off x="4284663" y="6019800"/>
            <a:ext cx="44450" cy="46038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39945" name="TextBox 28"/>
          <p:cNvSpPr txBox="1">
            <a:spLocks noChangeArrowheads="1"/>
          </p:cNvSpPr>
          <p:nvPr/>
        </p:nvSpPr>
        <p:spPr bwMode="auto">
          <a:xfrm>
            <a:off x="2608263" y="692150"/>
            <a:ext cx="477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800000"/>
                </a:solidFill>
              </a:rPr>
              <a:t>Cost /Benefit Analysis </a:t>
            </a:r>
          </a:p>
        </p:txBody>
      </p:sp>
      <p:sp>
        <p:nvSpPr>
          <p:cNvPr id="39946" name="TextBox 32"/>
          <p:cNvSpPr txBox="1">
            <a:spLocks noChangeArrowheads="1"/>
          </p:cNvSpPr>
          <p:nvPr/>
        </p:nvSpPr>
        <p:spPr bwMode="auto">
          <a:xfrm>
            <a:off x="7399338" y="1441450"/>
            <a:ext cx="1338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Cost /benefit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Ratio</a:t>
            </a:r>
          </a:p>
        </p:txBody>
      </p:sp>
      <p:sp>
        <p:nvSpPr>
          <p:cNvPr id="39947" name="TextBox 33"/>
          <p:cNvSpPr txBox="1">
            <a:spLocks noChangeArrowheads="1"/>
          </p:cNvSpPr>
          <p:nvPr/>
        </p:nvSpPr>
        <p:spPr bwMode="auto">
          <a:xfrm>
            <a:off x="214313" y="6078538"/>
            <a:ext cx="133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Cost /benefit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Ratio</a:t>
            </a:r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1374775" y="2492375"/>
            <a:ext cx="145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cost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benefit </a:t>
            </a:r>
          </a:p>
        </p:txBody>
      </p:sp>
      <p:sp>
        <p:nvSpPr>
          <p:cNvPr id="39949" name="TextBox 2"/>
          <p:cNvSpPr txBox="1">
            <a:spLocks noChangeArrowheads="1"/>
          </p:cNvSpPr>
          <p:nvPr/>
        </p:nvSpPr>
        <p:spPr bwMode="auto">
          <a:xfrm>
            <a:off x="5551488" y="5157788"/>
            <a:ext cx="149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cost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benefit</a:t>
            </a:r>
          </a:p>
        </p:txBody>
      </p:sp>
      <p:sp>
        <p:nvSpPr>
          <p:cNvPr id="39950" name="TextBox 21"/>
          <p:cNvSpPr txBox="1">
            <a:spLocks noChangeArrowheads="1"/>
          </p:cNvSpPr>
          <p:nvPr/>
        </p:nvSpPr>
        <p:spPr bwMode="auto">
          <a:xfrm>
            <a:off x="5551488" y="2636838"/>
            <a:ext cx="149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cost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benefit</a:t>
            </a:r>
          </a:p>
        </p:txBody>
      </p:sp>
      <p:sp>
        <p:nvSpPr>
          <p:cNvPr id="39951" name="TextBox 22"/>
          <p:cNvSpPr txBox="1">
            <a:spLocks noChangeArrowheads="1"/>
          </p:cNvSpPr>
          <p:nvPr/>
        </p:nvSpPr>
        <p:spPr bwMode="auto">
          <a:xfrm>
            <a:off x="1582738" y="5157788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cost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benefit</a:t>
            </a:r>
          </a:p>
        </p:txBody>
      </p:sp>
      <p:sp>
        <p:nvSpPr>
          <p:cNvPr id="39952" name="Rectangle 1"/>
          <p:cNvSpPr>
            <a:spLocks noChangeArrowheads="1"/>
          </p:cNvSpPr>
          <p:nvPr/>
        </p:nvSpPr>
        <p:spPr bwMode="auto">
          <a:xfrm>
            <a:off x="2759075" y="2278063"/>
            <a:ext cx="5492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Agency FB" pitchFamily="34" charset="0"/>
              </a:rPr>
              <a:t>√</a:t>
            </a:r>
            <a:endParaRPr lang="en-GB" altLang="en-US" sz="6000" b="1">
              <a:solidFill>
                <a:schemeClr val="tx1"/>
              </a:solidFill>
            </a:endParaRPr>
          </a:p>
        </p:txBody>
      </p:sp>
      <p:sp>
        <p:nvSpPr>
          <p:cNvPr id="39953" name="Rectangle 2"/>
          <p:cNvSpPr>
            <a:spLocks noChangeArrowheads="1"/>
          </p:cNvSpPr>
          <p:nvPr/>
        </p:nvSpPr>
        <p:spPr bwMode="auto">
          <a:xfrm>
            <a:off x="7050088" y="5003800"/>
            <a:ext cx="69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9954" name="TextBox 3"/>
          <p:cNvSpPr txBox="1">
            <a:spLocks noChangeArrowheads="1"/>
          </p:cNvSpPr>
          <p:nvPr/>
        </p:nvSpPr>
        <p:spPr bwMode="auto">
          <a:xfrm>
            <a:off x="7077075" y="24209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9955" name="TextBox 18"/>
          <p:cNvSpPr txBox="1">
            <a:spLocks noChangeArrowheads="1"/>
          </p:cNvSpPr>
          <p:nvPr/>
        </p:nvSpPr>
        <p:spPr bwMode="auto">
          <a:xfrm>
            <a:off x="3001963" y="486886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0"/>
          <p:cNvSpPr txBox="1">
            <a:spLocks noChangeArrowheads="1"/>
          </p:cNvSpPr>
          <p:nvPr/>
        </p:nvSpPr>
        <p:spPr bwMode="auto">
          <a:xfrm>
            <a:off x="0" y="3878263"/>
            <a:ext cx="91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cost</a:t>
            </a:r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375150" y="1517650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High benefit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4319588" y="6369050"/>
            <a:ext cx="123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benefit</a:t>
            </a:r>
          </a:p>
        </p:txBody>
      </p:sp>
      <p:cxnSp>
        <p:nvCxnSpPr>
          <p:cNvPr id="40965" name="Straight Arrow Connector 8"/>
          <p:cNvCxnSpPr>
            <a:cxnSpLocks noChangeShapeType="1"/>
          </p:cNvCxnSpPr>
          <p:nvPr/>
        </p:nvCxnSpPr>
        <p:spPr bwMode="auto">
          <a:xfrm flipV="1">
            <a:off x="919163" y="2203450"/>
            <a:ext cx="6553200" cy="3600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882650" y="1987550"/>
            <a:ext cx="3414713" cy="2122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Agency FB" pitchFamily="34" charset="0"/>
              </a:rPr>
              <a:t>√</a:t>
            </a:r>
            <a:endParaRPr lang="en-GB" altLang="en-US" sz="6000" b="1">
              <a:solidFill>
                <a:schemeClr val="tx1"/>
              </a:solidFill>
            </a:endParaRPr>
          </a:p>
        </p:txBody>
      </p:sp>
      <p:sp>
        <p:nvSpPr>
          <p:cNvPr id="40967" name="Right Triangle 14"/>
          <p:cNvSpPr>
            <a:spLocks noChangeArrowheads="1"/>
          </p:cNvSpPr>
          <p:nvPr/>
        </p:nvSpPr>
        <p:spPr bwMode="auto">
          <a:xfrm flipV="1">
            <a:off x="882650" y="4110037"/>
            <a:ext cx="3446463" cy="190817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4000" b="1">
              <a:solidFill>
                <a:schemeClr val="tx1"/>
              </a:solidFill>
            </a:endParaRPr>
          </a:p>
        </p:txBody>
      </p:sp>
      <p:sp>
        <p:nvSpPr>
          <p:cNvPr id="40968" name="TextBox 6"/>
          <p:cNvSpPr txBox="1">
            <a:spLocks noChangeArrowheads="1"/>
          </p:cNvSpPr>
          <p:nvPr/>
        </p:nvSpPr>
        <p:spPr bwMode="auto">
          <a:xfrm>
            <a:off x="8104188" y="4124325"/>
            <a:ext cx="1039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cost</a:t>
            </a:r>
          </a:p>
        </p:txBody>
      </p:sp>
      <p:sp>
        <p:nvSpPr>
          <p:cNvPr id="40969" name="Right Triangle 15"/>
          <p:cNvSpPr>
            <a:spLocks noChangeArrowheads="1"/>
          </p:cNvSpPr>
          <p:nvPr/>
        </p:nvSpPr>
        <p:spPr bwMode="auto">
          <a:xfrm flipV="1">
            <a:off x="4284663" y="1987550"/>
            <a:ext cx="3619500" cy="212407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</a:endParaRPr>
          </a:p>
        </p:txBody>
      </p:sp>
      <p:sp>
        <p:nvSpPr>
          <p:cNvPr id="40970" name="Rectangle 18"/>
          <p:cNvSpPr>
            <a:spLocks noChangeArrowheads="1"/>
          </p:cNvSpPr>
          <p:nvPr/>
        </p:nvSpPr>
        <p:spPr bwMode="auto">
          <a:xfrm>
            <a:off x="4294187" y="4121150"/>
            <a:ext cx="3609975" cy="1960563"/>
          </a:xfrm>
          <a:prstGeom prst="rect">
            <a:avLst/>
          </a:prstGeom>
          <a:solidFill>
            <a:srgbClr val="D49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40971" name="Straight Connector 5"/>
          <p:cNvCxnSpPr>
            <a:cxnSpLocks noChangeShapeType="1"/>
          </p:cNvCxnSpPr>
          <p:nvPr/>
        </p:nvCxnSpPr>
        <p:spPr bwMode="auto">
          <a:xfrm>
            <a:off x="558800" y="4111625"/>
            <a:ext cx="76327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Connector 3"/>
          <p:cNvCxnSpPr>
            <a:cxnSpLocks noChangeShapeType="1"/>
          </p:cNvCxnSpPr>
          <p:nvPr/>
        </p:nvCxnSpPr>
        <p:spPr bwMode="auto">
          <a:xfrm>
            <a:off x="4295775" y="1857375"/>
            <a:ext cx="20638" cy="48244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Straight Connector 23"/>
          <p:cNvCxnSpPr>
            <a:cxnSpLocks noChangeShapeType="1"/>
          </p:cNvCxnSpPr>
          <p:nvPr/>
        </p:nvCxnSpPr>
        <p:spPr bwMode="auto">
          <a:xfrm flipV="1">
            <a:off x="882650" y="2039938"/>
            <a:ext cx="6985000" cy="403225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4" name="Right Triangle 24"/>
          <p:cNvSpPr>
            <a:spLocks noChangeArrowheads="1"/>
          </p:cNvSpPr>
          <p:nvPr/>
        </p:nvSpPr>
        <p:spPr bwMode="auto">
          <a:xfrm>
            <a:off x="4284663" y="6019800"/>
            <a:ext cx="44450" cy="46038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40975" name="Right Triangle 26"/>
          <p:cNvSpPr>
            <a:spLocks noChangeArrowheads="1"/>
          </p:cNvSpPr>
          <p:nvPr/>
        </p:nvSpPr>
        <p:spPr bwMode="auto">
          <a:xfrm flipH="1">
            <a:off x="919163" y="4124325"/>
            <a:ext cx="3365500" cy="1947863"/>
          </a:xfrm>
          <a:prstGeom prst="rtTriangle">
            <a:avLst/>
          </a:prstGeom>
          <a:solidFill>
            <a:srgbClr val="D49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40976" name="Right Triangle 27"/>
          <p:cNvSpPr>
            <a:spLocks noChangeArrowheads="1"/>
          </p:cNvSpPr>
          <p:nvPr/>
        </p:nvSpPr>
        <p:spPr bwMode="auto">
          <a:xfrm flipH="1">
            <a:off x="4329113" y="2039938"/>
            <a:ext cx="3575050" cy="2070100"/>
          </a:xfrm>
          <a:prstGeom prst="rtTriangle">
            <a:avLst/>
          </a:prstGeom>
          <a:solidFill>
            <a:srgbClr val="D49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40977" name="TextBox 28"/>
          <p:cNvSpPr txBox="1">
            <a:spLocks noChangeArrowheads="1"/>
          </p:cNvSpPr>
          <p:nvPr/>
        </p:nvSpPr>
        <p:spPr bwMode="auto">
          <a:xfrm>
            <a:off x="2608263" y="692150"/>
            <a:ext cx="4160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800000"/>
                </a:solidFill>
              </a:rPr>
              <a:t>Cost /Benefit Ratio </a:t>
            </a:r>
          </a:p>
        </p:txBody>
      </p:sp>
      <p:sp>
        <p:nvSpPr>
          <p:cNvPr id="40978" name="TextBox 32"/>
          <p:cNvSpPr txBox="1">
            <a:spLocks noChangeArrowheads="1"/>
          </p:cNvSpPr>
          <p:nvPr/>
        </p:nvSpPr>
        <p:spPr bwMode="auto">
          <a:xfrm>
            <a:off x="7472363" y="1338263"/>
            <a:ext cx="2376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Cost /Benefit 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Ratio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40979" name="TextBox 33"/>
          <p:cNvSpPr txBox="1">
            <a:spLocks noChangeArrowheads="1"/>
          </p:cNvSpPr>
          <p:nvPr/>
        </p:nvSpPr>
        <p:spPr bwMode="auto">
          <a:xfrm>
            <a:off x="214313" y="6078538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Cost /Benefit Ratio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82650" y="2780928"/>
            <a:ext cx="6985000" cy="2520280"/>
          </a:xfrm>
          <a:prstGeom prst="line">
            <a:avLst/>
          </a:prstGeom>
          <a:solidFill>
            <a:schemeClr val="accent1"/>
          </a:solidFill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835696" y="2039938"/>
            <a:ext cx="4933404" cy="4125366"/>
          </a:xfrm>
          <a:prstGeom prst="line">
            <a:avLst/>
          </a:prstGeom>
          <a:solidFill>
            <a:schemeClr val="accent1"/>
          </a:solidFill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956376" y="2442016"/>
            <a:ext cx="107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£20,000 </a:t>
            </a:r>
          </a:p>
          <a:p>
            <a:r>
              <a:rPr lang="en-GB" dirty="0" smtClean="0"/>
              <a:t>per QALY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95868" y="1340457"/>
            <a:ext cx="107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£30,000 </a:t>
            </a:r>
          </a:p>
          <a:p>
            <a:r>
              <a:rPr lang="en-GB" dirty="0" smtClean="0"/>
              <a:t>per QALY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5526088" cy="1527175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800000"/>
                </a:solidFill>
              </a:rPr>
              <a:t>Cost Benefit/</a:t>
            </a:r>
            <a:br>
              <a:rPr lang="en-GB" altLang="en-US" sz="4000" b="1" dirty="0" smtClean="0">
                <a:solidFill>
                  <a:srgbClr val="800000"/>
                </a:solidFill>
              </a:rPr>
            </a:br>
            <a:r>
              <a:rPr lang="en-GB" altLang="en-US" sz="4000" b="1" dirty="0" smtClean="0">
                <a:solidFill>
                  <a:srgbClr val="800000"/>
                </a:solidFill>
              </a:rPr>
              <a:t>Value for money</a:t>
            </a:r>
            <a:endParaRPr lang="en-US" altLang="en-US" sz="4000" b="1" dirty="0" smtClean="0">
              <a:solidFill>
                <a:srgbClr val="8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58950"/>
            <a:ext cx="85344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Value for Money may mean:</a:t>
            </a:r>
          </a:p>
          <a:p>
            <a:pPr lvl="1" eaLnBrk="1" hangingPunct="1"/>
            <a:r>
              <a:rPr lang="en-GB" altLang="en-US" dirty="0" smtClean="0"/>
              <a:t>Cost Offset ~ cost per £ saved</a:t>
            </a:r>
          </a:p>
          <a:p>
            <a:pPr lvl="1" eaLnBrk="1" hangingPunct="1"/>
            <a:r>
              <a:rPr lang="en-GB" altLang="en-US" dirty="0" smtClean="0"/>
              <a:t>Cost effectiveness ~ cost/ outcome</a:t>
            </a:r>
          </a:p>
          <a:p>
            <a:pPr lvl="1" eaLnBrk="1" hangingPunct="1"/>
            <a:r>
              <a:rPr lang="en-GB" altLang="en-US" dirty="0" smtClean="0"/>
              <a:t>Cost consequences ~ cost/ multiple outcome</a:t>
            </a:r>
          </a:p>
          <a:p>
            <a:pPr lvl="1" eaLnBrk="1" hangingPunct="1"/>
            <a:r>
              <a:rPr lang="en-GB" altLang="en-US" dirty="0" smtClean="0"/>
              <a:t>Cost-utility ~ cost/weighted outcomes</a:t>
            </a:r>
          </a:p>
          <a:p>
            <a:pPr lvl="1" eaLnBrk="1" hangingPunct="1"/>
            <a:r>
              <a:rPr lang="en-GB" altLang="en-US" dirty="0" smtClean="0"/>
              <a:t>Cost benefit ~ cost/ £ economic value</a:t>
            </a:r>
          </a:p>
          <a:p>
            <a:pPr lvl="1" eaLnBrk="1" hangingPunct="1"/>
            <a:r>
              <a:rPr lang="en-GB" altLang="en-US" dirty="0" smtClean="0"/>
              <a:t>Social Return on Investment ~ total social cost per value to society (wellbeing) improved.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9715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010400" cy="1527175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800000"/>
                </a:solidFill>
              </a:rPr>
              <a:t>How was Social Return </a:t>
            </a:r>
            <a:br>
              <a:rPr lang="en-GB" altLang="en-US" sz="3600" dirty="0" smtClean="0">
                <a:solidFill>
                  <a:srgbClr val="800000"/>
                </a:solidFill>
              </a:rPr>
            </a:br>
            <a:r>
              <a:rPr lang="en-GB" altLang="en-US" sz="3600" dirty="0" smtClean="0">
                <a:solidFill>
                  <a:srgbClr val="800000"/>
                </a:solidFill>
              </a:rPr>
              <a:t>on Investment developed? 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200" cy="4114800"/>
          </a:xfrm>
        </p:spPr>
        <p:txBody>
          <a:bodyPr/>
          <a:lstStyle/>
          <a:p>
            <a:r>
              <a:rPr lang="en-GB" sz="2400" dirty="0" smtClean="0"/>
              <a:t>Developed in USA in late 1990s </a:t>
            </a:r>
          </a:p>
          <a:p>
            <a:pPr lvl="1"/>
            <a:r>
              <a:rPr lang="en-GB" sz="2400" dirty="0"/>
              <a:t>T</a:t>
            </a:r>
            <a:r>
              <a:rPr lang="en-GB" sz="2400" dirty="0" smtClean="0"/>
              <a:t>o evaluate social enterprises with non profit aims</a:t>
            </a:r>
          </a:p>
          <a:p>
            <a:r>
              <a:rPr lang="en-GB" sz="2400" dirty="0" smtClean="0"/>
              <a:t>A European Network formed in 2004</a:t>
            </a:r>
          </a:p>
          <a:p>
            <a:pPr lvl="1"/>
            <a:r>
              <a:rPr lang="en-GB" sz="2400" dirty="0" smtClean="0"/>
              <a:t>To develop consistent approach and methodology</a:t>
            </a:r>
          </a:p>
          <a:p>
            <a:r>
              <a:rPr lang="en-GB" sz="2400" dirty="0" smtClean="0"/>
              <a:t>New Economic Foundation UK 2004/5</a:t>
            </a:r>
          </a:p>
          <a:p>
            <a:pPr lvl="1"/>
            <a:r>
              <a:rPr lang="en-GB" sz="2400" dirty="0" smtClean="0"/>
              <a:t>SROI Primer and Methodology published 2004</a:t>
            </a:r>
          </a:p>
          <a:p>
            <a:r>
              <a:rPr lang="en-GB" sz="2400" dirty="0" smtClean="0"/>
              <a:t>Cabinet Office supports guide and network 2009</a:t>
            </a:r>
          </a:p>
          <a:p>
            <a:pPr lvl="1"/>
            <a:r>
              <a:rPr lang="en-GB" sz="2000" dirty="0" smtClean="0"/>
              <a:t>Guide to SROI for Wellbeing Programmes 2013/2015</a:t>
            </a:r>
          </a:p>
          <a:p>
            <a:r>
              <a:rPr lang="en-GB" sz="2400" dirty="0" smtClean="0"/>
              <a:t>Legislative Framework</a:t>
            </a:r>
            <a:r>
              <a:rPr lang="en-GB" sz="2800" dirty="0" smtClean="0"/>
              <a:t> </a:t>
            </a:r>
          </a:p>
          <a:p>
            <a:pPr lvl="1"/>
            <a:r>
              <a:rPr lang="en-GB" sz="2000" dirty="0" smtClean="0"/>
              <a:t>Health and Social Care Act 2012 </a:t>
            </a:r>
          </a:p>
          <a:p>
            <a:pPr lvl="1"/>
            <a:r>
              <a:rPr lang="en-GB" sz="2000" dirty="0" smtClean="0"/>
              <a:t>Public Services (Social Value Act) 2012</a:t>
            </a:r>
          </a:p>
          <a:p>
            <a:pPr lvl="1"/>
            <a:r>
              <a:rPr lang="en-GB" sz="2000" dirty="0" smtClean="0"/>
              <a:t>Care Act 2014</a:t>
            </a:r>
          </a:p>
        </p:txBody>
      </p:sp>
    </p:spTree>
    <p:extLst>
      <p:ext uri="{BB962C8B-B14F-4D97-AF65-F5344CB8AC3E}">
        <p14:creationId xmlns:p14="http://schemas.microsoft.com/office/powerpoint/2010/main" val="295497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6194"/>
            <a:ext cx="4009188" cy="26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68752" cy="1158731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800000"/>
                </a:solidFill>
              </a:rPr>
              <a:t>What is </a:t>
            </a:r>
            <a:r>
              <a:rPr lang="en-GB" altLang="en-US" sz="3600" dirty="0">
                <a:solidFill>
                  <a:srgbClr val="800000"/>
                </a:solidFill>
              </a:rPr>
              <a:t>W</a:t>
            </a:r>
            <a:r>
              <a:rPr lang="en-GB" altLang="en-US" sz="3600" dirty="0" smtClean="0">
                <a:solidFill>
                  <a:srgbClr val="800000"/>
                </a:solidFill>
              </a:rPr>
              <a:t>ellbeing</a:t>
            </a:r>
            <a:br>
              <a:rPr lang="en-GB" altLang="en-US" sz="3600" dirty="0" smtClean="0">
                <a:solidFill>
                  <a:srgbClr val="800000"/>
                </a:solidFill>
              </a:rPr>
            </a:br>
            <a:r>
              <a:rPr lang="en-GB" altLang="en-US" sz="3600" dirty="0">
                <a:solidFill>
                  <a:srgbClr val="800000"/>
                </a:solidFill>
              </a:rPr>
              <a:t>/</a:t>
            </a:r>
            <a:r>
              <a:rPr lang="en-GB" altLang="en-US" sz="3600" dirty="0" smtClean="0">
                <a:solidFill>
                  <a:srgbClr val="800000"/>
                </a:solidFill>
              </a:rPr>
              <a:t>Social Value?</a:t>
            </a:r>
            <a:br>
              <a:rPr lang="en-GB" altLang="en-US" sz="3600" dirty="0" smtClean="0">
                <a:solidFill>
                  <a:srgbClr val="800000"/>
                </a:solidFill>
              </a:rPr>
            </a:br>
            <a:endParaRPr lang="en-GB" altLang="en-US" sz="3600" dirty="0" smtClean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2060848"/>
            <a:ext cx="8569325" cy="4536504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No simple definition* </a:t>
            </a:r>
          </a:p>
          <a:p>
            <a:pPr lvl="1">
              <a:defRPr/>
            </a:pPr>
            <a:r>
              <a:rPr lang="en-GB" sz="1800" i="1" dirty="0" smtClean="0"/>
              <a:t>Physical, mental, emotional and community wellbeing enables every individual to manage lifestyle health risks, cope with normal stresses </a:t>
            </a:r>
            <a:r>
              <a:rPr lang="en-GB" sz="1800" i="1" dirty="0"/>
              <a:t>of life</a:t>
            </a:r>
            <a:r>
              <a:rPr lang="en-GB" sz="1800" i="1" dirty="0" smtClean="0"/>
              <a:t>, find purpose and happiness, work </a:t>
            </a:r>
            <a:r>
              <a:rPr lang="en-GB" sz="1800" i="1" dirty="0"/>
              <a:t>productively and </a:t>
            </a:r>
            <a:r>
              <a:rPr lang="en-GB" sz="1800" i="1" dirty="0" smtClean="0"/>
              <a:t>fruitfully, make </a:t>
            </a:r>
            <a:r>
              <a:rPr lang="en-GB" sz="1800" i="1" dirty="0"/>
              <a:t>a contribution to </a:t>
            </a:r>
            <a:r>
              <a:rPr lang="en-GB" sz="1800" i="1" dirty="0" smtClean="0"/>
              <a:t>and draw support from family, community and their home and natural environment</a:t>
            </a:r>
            <a:r>
              <a:rPr lang="en-GB" sz="1800" dirty="0" smtClean="0"/>
              <a:t>.</a:t>
            </a:r>
          </a:p>
          <a:p>
            <a:pPr>
              <a:defRPr/>
            </a:pPr>
            <a:r>
              <a:rPr lang="en-GB" sz="2400" dirty="0" smtClean="0"/>
              <a:t>Many dimensions</a:t>
            </a:r>
          </a:p>
          <a:p>
            <a:pPr lvl="1">
              <a:defRPr/>
            </a:pPr>
            <a:r>
              <a:rPr lang="en-GB" sz="2200" dirty="0" smtClean="0"/>
              <a:t>Local issues and priorities</a:t>
            </a:r>
          </a:p>
          <a:p>
            <a:pPr lvl="1">
              <a:defRPr/>
            </a:pPr>
            <a:r>
              <a:rPr lang="en-GB" sz="2200" dirty="0" smtClean="0"/>
              <a:t>Defined with stakeholders</a:t>
            </a:r>
          </a:p>
          <a:p>
            <a:pPr lvl="1">
              <a:defRPr/>
            </a:pPr>
            <a:r>
              <a:rPr lang="en-GB" sz="2200" dirty="0" smtClean="0"/>
              <a:t>As basis for action </a:t>
            </a:r>
          </a:p>
          <a:p>
            <a:pPr lvl="1">
              <a:defRPr/>
            </a:pPr>
            <a:r>
              <a:rPr lang="en-GB" sz="2200" dirty="0" smtClean="0"/>
              <a:t>To address key issues</a:t>
            </a:r>
          </a:p>
          <a:p>
            <a:pPr lvl="1">
              <a:defRPr/>
            </a:pPr>
            <a:r>
              <a:rPr lang="en-GB" sz="2200" dirty="0" smtClean="0"/>
              <a:t>Evaluated in terms of SROI</a:t>
            </a:r>
          </a:p>
        </p:txBody>
      </p:sp>
      <p:pic>
        <p:nvPicPr>
          <p:cNvPr id="5" name="Picture 5" descr="C:\Users\Graham\AppData\Local\Microsoft\Windows\Temporary Internet Files\Content.IE5\OMLKUB9A\Etmzz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39427"/>
            <a:ext cx="4657260" cy="31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0210" y="3739427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511481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84901" y="629657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87968" y="646585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Employment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328918" y="4606985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Housing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12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400600" cy="980729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800000"/>
                </a:solidFill>
              </a:rPr>
              <a:t>Developing Social Value/ Wellbeing Strategy</a:t>
            </a:r>
            <a:br>
              <a:rPr lang="en-GB" altLang="en-US" sz="3600" dirty="0" smtClean="0">
                <a:solidFill>
                  <a:srgbClr val="800000"/>
                </a:solidFill>
              </a:rPr>
            </a:br>
            <a:endParaRPr lang="en-GB" altLang="en-US" sz="3600" dirty="0" smtClean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00808"/>
            <a:ext cx="8569325" cy="453650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Long term strategy starts with a local definition</a:t>
            </a:r>
          </a:p>
          <a:p>
            <a:pPr lvl="1">
              <a:defRPr/>
            </a:pPr>
            <a:r>
              <a:rPr lang="en-GB" sz="2400" dirty="0" smtClean="0"/>
              <a:t>Engage LA, NHS and Community organizations</a:t>
            </a:r>
          </a:p>
          <a:p>
            <a:pPr lvl="1">
              <a:defRPr/>
            </a:pPr>
            <a:r>
              <a:rPr lang="en-GB" sz="2400" dirty="0" smtClean="0"/>
              <a:t>Develop an agreed framework of targets for wellbeing</a:t>
            </a:r>
          </a:p>
          <a:p>
            <a:pPr>
              <a:defRPr/>
            </a:pPr>
            <a:r>
              <a:rPr lang="en-GB" sz="2400" dirty="0" smtClean="0"/>
              <a:t>Co production with stakeholders to improve social value</a:t>
            </a:r>
          </a:p>
          <a:p>
            <a:pPr lvl="1">
              <a:defRPr/>
            </a:pPr>
            <a:r>
              <a:rPr lang="en-GB" sz="2200" dirty="0" smtClean="0"/>
              <a:t>Build trust and mutual understanding</a:t>
            </a:r>
          </a:p>
          <a:p>
            <a:pPr lvl="1">
              <a:defRPr/>
            </a:pPr>
            <a:r>
              <a:rPr lang="en-GB" sz="2200" dirty="0" smtClean="0"/>
              <a:t>Delegate with agreed actions and performance targets</a:t>
            </a:r>
          </a:p>
          <a:p>
            <a:pPr>
              <a:defRPr/>
            </a:pPr>
            <a:r>
              <a:rPr lang="en-GB" sz="2400" dirty="0" smtClean="0"/>
              <a:t>Measure outcomes and SROI e.g. in terms of:</a:t>
            </a:r>
          </a:p>
          <a:p>
            <a:pPr lvl="1">
              <a:defRPr/>
            </a:pPr>
            <a:r>
              <a:rPr lang="en-GB" sz="2000" dirty="0" smtClean="0"/>
              <a:t>Physical </a:t>
            </a:r>
            <a:r>
              <a:rPr lang="en-GB" sz="2000" dirty="0"/>
              <a:t>and Mental Health Outcomes (QALYs e.g. EuroQol 5D)</a:t>
            </a:r>
          </a:p>
          <a:p>
            <a:pPr lvl="1">
              <a:defRPr/>
            </a:pPr>
            <a:r>
              <a:rPr lang="en-GB" sz="2000" dirty="0"/>
              <a:t>Self Efficacy Measures (Generalized Self-Efficacy Scale (GSE))</a:t>
            </a:r>
          </a:p>
          <a:p>
            <a:pPr lvl="1">
              <a:defRPr/>
            </a:pPr>
            <a:r>
              <a:rPr lang="en-GB" sz="2000" dirty="0"/>
              <a:t>Mental Wellbeing (WEMWBS scale)</a:t>
            </a:r>
          </a:p>
          <a:p>
            <a:pPr lvl="1">
              <a:defRPr/>
            </a:pPr>
            <a:r>
              <a:rPr lang="en-GB" sz="2000" dirty="0"/>
              <a:t>Social Capital Measures (Bonding, Bridging and Linking (ONS))</a:t>
            </a:r>
          </a:p>
          <a:p>
            <a:pPr lvl="1">
              <a:defRPr/>
            </a:pPr>
            <a:r>
              <a:rPr lang="en-GB" sz="2000" dirty="0"/>
              <a:t>Environmental Impact, Employment, </a:t>
            </a:r>
            <a:r>
              <a:rPr lang="en-GB" sz="2000" dirty="0" smtClean="0"/>
              <a:t>Housing, Crime </a:t>
            </a:r>
            <a:r>
              <a:rPr lang="en-GB" sz="2000" dirty="0"/>
              <a:t>etc..</a:t>
            </a:r>
          </a:p>
          <a:p>
            <a:pPr lvl="1">
              <a:defRPr/>
            </a:pPr>
            <a:endParaRPr lang="en-GB" sz="2000" dirty="0" smtClean="0"/>
          </a:p>
          <a:p>
            <a:pPr marL="0" indent="0">
              <a:buNone/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00559328"/>
      </p:ext>
    </p:extLst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SMC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14616</TotalTime>
  <Words>1771</Words>
  <Application>Microsoft Office PowerPoint</Application>
  <PresentationFormat>On-screen Show (4:3)</PresentationFormat>
  <Paragraphs>309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Echo</vt:lpstr>
      <vt:lpstr>NSMC PowerPoint</vt:lpstr>
      <vt:lpstr>Social Return on Investment </vt:lpstr>
      <vt:lpstr>Some Questions? </vt:lpstr>
      <vt:lpstr>Basic Value for Money</vt:lpstr>
      <vt:lpstr>PowerPoint Presentation</vt:lpstr>
      <vt:lpstr>PowerPoint Presentation</vt:lpstr>
      <vt:lpstr>Cost Benefit/ Value for money</vt:lpstr>
      <vt:lpstr>How was Social Return  on Investment developed?  </vt:lpstr>
      <vt:lpstr>What is Wellbeing /Social Value? </vt:lpstr>
      <vt:lpstr>Developing Social Value/ Wellbeing Strategy </vt:lpstr>
      <vt:lpstr>PowerPoint Presentation</vt:lpstr>
      <vt:lpstr>What does Social Return  on Investment involve?  </vt:lpstr>
      <vt:lpstr>Who’s values  </vt:lpstr>
      <vt:lpstr>The Process of Behaviour Change: How, where and when do we change </vt:lpstr>
      <vt:lpstr>Intended and Unintended Outcomes</vt:lpstr>
      <vt:lpstr>Measuring Health Benefits</vt:lpstr>
      <vt:lpstr>What is social capital? Is it part of wellbeing?</vt:lpstr>
      <vt:lpstr>Why is improving equity  important for wellbeing?</vt:lpstr>
      <vt:lpstr>Is Integrated Health and Social Care Important for Wellbeing? </vt:lpstr>
      <vt:lpstr>SROI Describes, Measures and Values Outcomes and Costs</vt:lpstr>
      <vt:lpstr>Recognising  Uncertainty</vt:lpstr>
      <vt:lpstr>Value for Money in Health and Wellbeing</vt:lpstr>
      <vt:lpstr>Further reading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and Health in the Era of Personalisation</dc:title>
  <dc:creator>Graham Lister</dc:creator>
  <cp:lastModifiedBy>Graham</cp:lastModifiedBy>
  <cp:revision>467</cp:revision>
  <cp:lastPrinted>2013-05-01T13:01:35Z</cp:lastPrinted>
  <dcterms:created xsi:type="dcterms:W3CDTF">2007-10-11T16:38:53Z</dcterms:created>
  <dcterms:modified xsi:type="dcterms:W3CDTF">2015-02-12T14:42:24Z</dcterms:modified>
</cp:coreProperties>
</file>